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72" r:id="rId4"/>
    <p:sldId id="256" r:id="rId5"/>
    <p:sldId id="257" r:id="rId6"/>
    <p:sldId id="259" r:id="rId7"/>
    <p:sldId id="258" r:id="rId8"/>
    <p:sldId id="273" r:id="rId9"/>
    <p:sldId id="277" r:id="rId10"/>
    <p:sldId id="276" r:id="rId11"/>
    <p:sldId id="275" r:id="rId12"/>
    <p:sldId id="274" r:id="rId13"/>
    <p:sldId id="261" r:id="rId14"/>
    <p:sldId id="267" r:id="rId15"/>
    <p:sldId id="271" r:id="rId16"/>
    <p:sldId id="270" r:id="rId17"/>
    <p:sldId id="269" r:id="rId18"/>
    <p:sldId id="262" r:id="rId19"/>
    <p:sldId id="263" r:id="rId20"/>
    <p:sldId id="264" r:id="rId21"/>
    <p:sldId id="265" r:id="rId22"/>
    <p:sldId id="266" r:id="rId23"/>
    <p:sldId id="26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A1D61-D27C-4B3C-9488-20698B8B323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BF9E37D-C754-4A7B-9FFF-B718CD0F01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69C563F-19E9-4728-9DE0-0AD2A1BA7BE4}"/>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8BB6FAE5-83D9-45C8-A68C-DF3E99C033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168E30-53E6-44DA-A6D3-331AEF6200D4}"/>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16837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0F4D67-95D2-4E1F-8951-19764FF6717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D385403-6D72-4430-89E3-9E335C5D0AB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56C91A3-3D29-4DD2-B096-E546A89A70BF}"/>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6635C9AA-A00B-47E3-B9D5-07A0075FBE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4DFED6-3A94-430A-83C2-CD8B690201C7}"/>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76872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CFC5163-2972-44EB-B8F8-883364DAA0B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65E281A-AB27-4901-97C6-ACC4742106B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2AF84C-A2BC-48EE-AC94-60CA90AE3746}"/>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7256A882-F242-48B2-B4DC-1806220702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1BB027-B946-4B9A-ACC7-E579D0E57886}"/>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144693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4C2470-381B-4EBF-91A1-ADBA2812CAB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E812322-44D0-4318-9FD3-8ECF4AFED0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8D15238-95EE-4A13-A2CC-76774AA82EE2}"/>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A74E4ECF-4383-46C7-A51D-B3FD92FB22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134258-A510-406D-A022-EF52032F2E92}"/>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22052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93706C-378F-44C1-8C17-9CD68F5F77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5F4AEA2-ED78-481A-B74A-4B1619F545D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CA1506-3BD3-4918-8B49-FBD1A5E16425}"/>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ECB89E46-F699-4558-9462-23EA796B47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0987CB-4226-4F15-88CF-517BA996F7C7}"/>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1393752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4385E-C921-4072-9465-13C15D9BD0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80CB95E-E03F-4CB5-9BA3-DCE8D8D938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F02FC9-8734-4B79-9469-3C01CD2DF60E}"/>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7C835DD0-EEDF-4F7F-A4B3-0699E1158F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F7C336-AADF-4778-B218-B71EB94533F2}"/>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197642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D4D606-D8A0-4FA1-BF05-4AF8096F80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94304D-8DF4-4E98-A5EB-9559C84708E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939CFF8-9CA9-4136-9054-374360505E9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815D2F8-3C19-4A4A-8567-5A59B87552A0}"/>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6" name="页脚占位符 5">
            <a:extLst>
              <a:ext uri="{FF2B5EF4-FFF2-40B4-BE49-F238E27FC236}">
                <a16:creationId xmlns:a16="http://schemas.microsoft.com/office/drawing/2014/main" id="{741327D9-CBB2-4AB3-A767-D49198B2EB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6702D39-C346-490E-BB73-A07403FA4A37}"/>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131469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945B6C-16F8-4502-B0EA-23874C66CD3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E12C2BE-D3D8-42EB-916B-A8EB2D172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99879F7-645D-4F57-96BC-E5CEB7562AC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260B2CE-F6EE-438D-8BC2-6CADA46E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9B9DB28-1767-46D1-B27B-9AFF966A4B6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84DE415-9C96-448E-A3E7-38CBA6B093B5}"/>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8" name="页脚占位符 7">
            <a:extLst>
              <a:ext uri="{FF2B5EF4-FFF2-40B4-BE49-F238E27FC236}">
                <a16:creationId xmlns:a16="http://schemas.microsoft.com/office/drawing/2014/main" id="{9294D011-340D-443C-A49B-2A6AC87816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9E2C8B6-BC8D-4DCC-8118-29C9D7C1FE0E}"/>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26690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B26CC-B1D2-416E-8B20-92B7D767F9B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B5A4BB-68C5-4FDE-BDEB-AFFBAB8D0D3E}"/>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4" name="页脚占位符 3">
            <a:extLst>
              <a:ext uri="{FF2B5EF4-FFF2-40B4-BE49-F238E27FC236}">
                <a16:creationId xmlns:a16="http://schemas.microsoft.com/office/drawing/2014/main" id="{E0CF0635-1BB7-488B-932F-99FA397B05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D6EDA35-7D5D-4160-A97C-2D2FF8B5E5E3}"/>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149148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179E2DC-833D-45FD-A0DD-4EEFDD5157B0}"/>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3" name="页脚占位符 2">
            <a:extLst>
              <a:ext uri="{FF2B5EF4-FFF2-40B4-BE49-F238E27FC236}">
                <a16:creationId xmlns:a16="http://schemas.microsoft.com/office/drawing/2014/main" id="{25B9798A-E5F2-46D0-94AF-70976E958B0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90FE74A-6D54-4282-8A17-771A5DDF5375}"/>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157096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E7182E-E8BA-4875-80DC-B6C7D81E0F2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BE33AFF-4690-4445-9B33-0D4C2A4CA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D5315F7-1DEE-45ED-AD46-13AEE6E7B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2C64AAC-9FE2-4CF3-92F0-BB596EBADFC2}"/>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6" name="页脚占位符 5">
            <a:extLst>
              <a:ext uri="{FF2B5EF4-FFF2-40B4-BE49-F238E27FC236}">
                <a16:creationId xmlns:a16="http://schemas.microsoft.com/office/drawing/2014/main" id="{EAD6D18A-1345-425F-9426-53A85B28D4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B88BC2-B6F8-4C86-B690-B57C2AAB1BE3}"/>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32495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BC10BB-70B3-4A2A-8FFC-A638DA87ECA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7B4BC2-0B62-43E8-BAE9-6C733EEB799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E3869E-5936-4291-9A34-47B56BC9BC1C}"/>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2386A4CF-6DB8-447E-95CF-0B544667CC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4BCA4C-0622-42BE-B6BB-864DCB40B9BB}"/>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1060567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B7B8B5-5513-4B6F-AB50-D42F34DE76F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63EDB70-AAC5-484F-A1AC-AB5E92080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C9DF67A-DCDB-4C9F-B713-999E81D60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E918D11-ACE5-4935-B219-0E46243F4E1E}"/>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6" name="页脚占位符 5">
            <a:extLst>
              <a:ext uri="{FF2B5EF4-FFF2-40B4-BE49-F238E27FC236}">
                <a16:creationId xmlns:a16="http://schemas.microsoft.com/office/drawing/2014/main" id="{BC7A91E2-1C1E-46BC-BC3A-5D010D28009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C20633-BC62-4A8E-AC41-FF7C3104CDE2}"/>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1623568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B0720E-BAEF-43EE-AE86-9B613FD255D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5B3C2BF-87CA-4D9A-83D6-7489ACDD3D4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EB3A8D5-472E-4974-8090-96FF9CE8C966}"/>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1CD50299-1294-44FD-BDE6-F957634405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4D8EC78-6312-49CA-8E28-BDDFED020522}"/>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1127894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D23D371-017D-47B3-A9BD-24DB163A26D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92895D9-41D6-4387-A97B-887AE3FE9CA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06FD0B-35B5-4489-A7E6-35735402E52C}"/>
              </a:ext>
            </a:extLst>
          </p:cNvPr>
          <p:cNvSpPr>
            <a:spLocks noGrp="1"/>
          </p:cNvSpPr>
          <p:nvPr>
            <p:ph type="dt" sz="half" idx="10"/>
          </p:nvPr>
        </p:nvSpPr>
        <p:spPr/>
        <p:txBody>
          <a:bodyPr/>
          <a:lstStyle/>
          <a:p>
            <a:fld id="{D4664CFD-01C6-47FD-A43A-D530FEE2A8BB}"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9DBC5DE5-B859-4BDA-83BB-ED8F97046A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42C753-ADC9-46AD-BEB8-FB507DA746BC}"/>
              </a:ext>
            </a:extLst>
          </p:cNvPr>
          <p:cNvSpPr>
            <a:spLocks noGrp="1"/>
          </p:cNvSpPr>
          <p:nvPr>
            <p:ph type="sldNum" sz="quarter" idx="12"/>
          </p:nvPr>
        </p:nvSpPr>
        <p:spPr/>
        <p:txBody>
          <a:body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292160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F5D080-4635-412C-BF85-D59E7EAEE6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029000F-20BE-447F-89D2-8BE6DB815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43596A3-3895-452D-95EB-8284A1256B2A}"/>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BAD405E0-E843-4B71-B624-B5D33E50BF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E878C3-4B43-42A3-B96F-4395D70EE5EA}"/>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170112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B88E75-CF2D-45AC-99B5-6B1DF5886A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011C68F-858E-4F5C-9984-E37F4C7F643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DEDB785-1A38-41D4-BF8E-60539CB6B10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9978734-BA11-4494-AE3F-1CB9451D2577}"/>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6" name="页脚占位符 5">
            <a:extLst>
              <a:ext uri="{FF2B5EF4-FFF2-40B4-BE49-F238E27FC236}">
                <a16:creationId xmlns:a16="http://schemas.microsoft.com/office/drawing/2014/main" id="{5CC636E0-31BF-4B4E-8201-6CC895FF39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9C04E0-14A6-41E9-9929-CB7CCA952DF1}"/>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17138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7333E-B5CC-40D1-A59D-F3200D9CD47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D6FEE66-D48C-4857-BD8B-BCBCEDAB8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65430E-C4AD-46B1-BF11-05AE7E5DDC5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A4FCB35-3AB2-4619-A42D-0B887FFF7C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A16AE43-9D4E-4B94-BB18-F9A31050A6E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486F53D-5560-42B5-A3FE-B2B588429DEB}"/>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8" name="页脚占位符 7">
            <a:extLst>
              <a:ext uri="{FF2B5EF4-FFF2-40B4-BE49-F238E27FC236}">
                <a16:creationId xmlns:a16="http://schemas.microsoft.com/office/drawing/2014/main" id="{E601D58A-FFAD-4671-AB30-E7EFAB69889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888F16C-3914-41BC-AD7C-EC2CDC8E4EAD}"/>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271793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5AB01E-041C-4F94-B093-53F695B4457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4C01CC8-56A8-4454-A7DA-CB6BE6049C88}"/>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4" name="页脚占位符 3">
            <a:extLst>
              <a:ext uri="{FF2B5EF4-FFF2-40B4-BE49-F238E27FC236}">
                <a16:creationId xmlns:a16="http://schemas.microsoft.com/office/drawing/2014/main" id="{34B79B95-2729-4035-ADA4-3551054332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1AD5ADD-EC4D-41D1-9387-87185A1BCE84}"/>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20637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B6B5B0-C605-4BF7-BEC0-637A0C5AA69C}"/>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3" name="页脚占位符 2">
            <a:extLst>
              <a:ext uri="{FF2B5EF4-FFF2-40B4-BE49-F238E27FC236}">
                <a16:creationId xmlns:a16="http://schemas.microsoft.com/office/drawing/2014/main" id="{D7D004EB-40EC-4DB0-9C71-4A88A0CE63C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0D39699-DC16-44D8-8299-4EF7A9126128}"/>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57181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8AD6B9-8BC8-4F08-A2F9-CB98CE26B8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969E32F-50BB-43C6-B0D3-0DB7E5B23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C1B1DAA-3936-4254-960F-7962331D5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F79A9A-6862-422E-A513-C137F5502060}"/>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6" name="页脚占位符 5">
            <a:extLst>
              <a:ext uri="{FF2B5EF4-FFF2-40B4-BE49-F238E27FC236}">
                <a16:creationId xmlns:a16="http://schemas.microsoft.com/office/drawing/2014/main" id="{64696619-A4E4-4979-9CFF-1DE5A1B16E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5503FFB-28D4-4B7C-8763-7867E1D48837}"/>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193505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BFF575-98C8-44E8-8ABF-E1CC1459ED3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65B6088-4163-4641-9CE2-0C4949A7BE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C3A801-C563-450A-A6A3-6146F33D7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CB4033A-1057-48F4-B649-DF8E5F2CD885}"/>
              </a:ext>
            </a:extLst>
          </p:cNvPr>
          <p:cNvSpPr>
            <a:spLocks noGrp="1"/>
          </p:cNvSpPr>
          <p:nvPr>
            <p:ph type="dt" sz="half" idx="10"/>
          </p:nvPr>
        </p:nvSpPr>
        <p:spPr/>
        <p:txBody>
          <a:bodyPr/>
          <a:lstStyle/>
          <a:p>
            <a:fld id="{BD1AD7C1-8F35-4F9A-8235-7D1307BFF171}" type="datetimeFigureOut">
              <a:rPr lang="zh-CN" altLang="en-US" smtClean="0"/>
              <a:t>2020/11/25</a:t>
            </a:fld>
            <a:endParaRPr lang="zh-CN" altLang="en-US"/>
          </a:p>
        </p:txBody>
      </p:sp>
      <p:sp>
        <p:nvSpPr>
          <p:cNvPr id="6" name="页脚占位符 5">
            <a:extLst>
              <a:ext uri="{FF2B5EF4-FFF2-40B4-BE49-F238E27FC236}">
                <a16:creationId xmlns:a16="http://schemas.microsoft.com/office/drawing/2014/main" id="{9B515153-0524-44AD-B643-1EA500C120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ABFC0BF-5CA3-4D16-A2DA-6755B0502737}"/>
              </a:ext>
            </a:extLst>
          </p:cNvPr>
          <p:cNvSpPr>
            <a:spLocks noGrp="1"/>
          </p:cNvSpPr>
          <p:nvPr>
            <p:ph type="sldNum" sz="quarter" idx="12"/>
          </p:nvPr>
        </p:nvSpPr>
        <p:spPr/>
        <p:txBody>
          <a:body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179776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6DB16D8-3F49-4EC7-86FE-27E663FB9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0F0B480-ED3F-458D-B80A-B5E29C5EF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29F958-F810-4DAB-B1A0-4A8D2191C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AD7C1-8F35-4F9A-8235-7D1307BFF171}"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92F14741-D74F-433B-B636-A8D77E770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3B3BC2F-B004-46E7-9CCE-083461EA12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390BD-C3F4-4E7E-AD68-3F854AFB5364}" type="slidenum">
              <a:rPr lang="zh-CN" altLang="en-US" smtClean="0"/>
              <a:t>‹#›</a:t>
            </a:fld>
            <a:endParaRPr lang="zh-CN" altLang="en-US"/>
          </a:p>
        </p:txBody>
      </p:sp>
    </p:spTree>
    <p:extLst>
      <p:ext uri="{BB962C8B-B14F-4D97-AF65-F5344CB8AC3E}">
        <p14:creationId xmlns:p14="http://schemas.microsoft.com/office/powerpoint/2010/main" val="3027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06916AC-2F51-424B-B7F7-91595F9C6B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FBBCB77-84D9-4E7B-89C4-B6BD70421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4953A6-DCF7-44B1-ADCF-441D7EBF5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64CFD-01C6-47FD-A43A-D530FEE2A8BB}" type="datetimeFigureOut">
              <a:rPr lang="zh-CN" altLang="en-US" smtClean="0"/>
              <a:t>2020/11/25</a:t>
            </a:fld>
            <a:endParaRPr lang="zh-CN" altLang="en-US"/>
          </a:p>
        </p:txBody>
      </p:sp>
      <p:sp>
        <p:nvSpPr>
          <p:cNvPr id="5" name="页脚占位符 4">
            <a:extLst>
              <a:ext uri="{FF2B5EF4-FFF2-40B4-BE49-F238E27FC236}">
                <a16:creationId xmlns:a16="http://schemas.microsoft.com/office/drawing/2014/main" id="{31A1D17A-5472-4726-BF86-5561F3E78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849904A-F102-4B14-B22D-CFC5597AB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1D60D-7C17-4D24-841D-6F0B05507FCB}" type="slidenum">
              <a:rPr lang="zh-CN" altLang="en-US" smtClean="0"/>
              <a:t>‹#›</a:t>
            </a:fld>
            <a:endParaRPr lang="zh-CN" altLang="en-US"/>
          </a:p>
        </p:txBody>
      </p:sp>
    </p:spTree>
    <p:extLst>
      <p:ext uri="{BB962C8B-B14F-4D97-AF65-F5344CB8AC3E}">
        <p14:creationId xmlns:p14="http://schemas.microsoft.com/office/powerpoint/2010/main" val="337846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5AFEBDC-59A8-41EC-B877-B89E184E88A9}"/>
                  </a:ext>
                </a:extLst>
              </p:cNvPr>
              <p:cNvSpPr txBox="1"/>
              <p:nvPr/>
            </p:nvSpPr>
            <p:spPr>
              <a:xfrm>
                <a:off x="1625523" y="1550112"/>
                <a:ext cx="8678779" cy="2862322"/>
              </a:xfrm>
              <a:prstGeom prst="rect">
                <a:avLst/>
              </a:prstGeom>
              <a:noFill/>
            </p:spPr>
            <p:txBody>
              <a:bodyPr wrap="square" rtlCol="0">
                <a:spAutoFit/>
              </a:bodyPr>
              <a:lstStyle/>
              <a:p>
                <a:r>
                  <a:rPr lang="en-US" altLang="zh-CN" sz="2000" dirty="0"/>
                  <a:t>C:</a:t>
                </a:r>
                <a:r>
                  <a:rPr lang="zh-CN" altLang="en-US" sz="2000" dirty="0"/>
                  <a:t>聚集度指数</a:t>
                </a:r>
                <a:endParaRPr lang="en-US" altLang="zh-CN" sz="2000" dirty="0"/>
              </a:p>
              <a:p>
                <a:endParaRPr lang="en-US" altLang="zh-CN" sz="2000" dirty="0"/>
              </a:p>
              <a:p>
                <a:r>
                  <a:rPr lang="en-US" altLang="zh-CN" sz="2000" dirty="0"/>
                  <a:t>A:</a:t>
                </a:r>
                <a:r>
                  <a:rPr lang="zh-CN" altLang="en-US" sz="2000" dirty="0"/>
                  <a:t>非对称度指数</a:t>
                </a:r>
                <a:endParaRPr lang="en-US" altLang="zh-CN" sz="2000" dirty="0"/>
              </a:p>
              <a:p>
                <a:endParaRPr lang="en-US" altLang="zh-CN" sz="2000" dirty="0"/>
              </a:p>
              <a:p>
                <a:r>
                  <a:rPr lang="en-US" altLang="zh-CN" sz="2000" dirty="0"/>
                  <a:t>S:</a:t>
                </a:r>
                <a:r>
                  <a:rPr lang="zh-CN" altLang="en-US" sz="2000" dirty="0"/>
                  <a:t>平滑度指数</a:t>
                </a:r>
                <a:endParaRPr lang="en-US" altLang="zh-CN" sz="2000" dirty="0"/>
              </a:p>
              <a:p>
                <a:endParaRPr lang="en-US" altLang="zh-CN" sz="2000" dirty="0"/>
              </a:p>
              <a:p>
                <a:r>
                  <a:rPr lang="en-US" altLang="zh-CN" sz="2000" dirty="0"/>
                  <a:t>G:</a:t>
                </a:r>
                <a:r>
                  <a:rPr lang="zh-CN" altLang="en-US" sz="2000" dirty="0"/>
                  <a:t>基尼系数</a:t>
                </a:r>
                <a:endParaRPr lang="en-US" altLang="zh-CN" sz="2000" dirty="0"/>
              </a:p>
              <a:p>
                <a:endParaRPr lang="en-US" altLang="zh-CN" sz="2000" i="1" dirty="0">
                  <a:solidFill>
                    <a:srgbClr val="836967"/>
                  </a:solidFill>
                  <a:latin typeface="Cambria Math" panose="02040503050406030204" pitchFamily="18" charset="0"/>
                </a:endParaRPr>
              </a:p>
              <a:p>
                <a14:m>
                  <m:oMath xmlns:m="http://schemas.openxmlformats.org/officeDocument/2006/math">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𝑀</m:t>
                        </m:r>
                      </m:e>
                      <m:sub>
                        <m:r>
                          <a:rPr lang="zh-CN" altLang="en-US" sz="2000" i="1">
                            <a:latin typeface="Cambria Math" panose="02040503050406030204" pitchFamily="18" charset="0"/>
                          </a:rPr>
                          <m:t>20</m:t>
                        </m:r>
                      </m:sub>
                    </m:sSub>
                    <m:r>
                      <a:rPr lang="en-US" altLang="zh-CN" sz="2000" b="0" i="0" smtClean="0">
                        <a:latin typeface="Cambria Math" panose="02040503050406030204" pitchFamily="18" charset="0"/>
                      </a:rPr>
                      <m:t>:</m:t>
                    </m:r>
                  </m:oMath>
                </a14:m>
                <a:r>
                  <a:rPr lang="zh-CN" altLang="en-US" sz="2000" dirty="0"/>
                  <a:t>矩阵指数</a:t>
                </a:r>
                <a:endParaRPr lang="en-US" altLang="zh-CN" sz="2000" dirty="0"/>
              </a:p>
            </p:txBody>
          </p:sp>
        </mc:Choice>
        <mc:Fallback xmlns="">
          <p:sp>
            <p:nvSpPr>
              <p:cNvPr id="4" name="文本框 3">
                <a:extLst>
                  <a:ext uri="{FF2B5EF4-FFF2-40B4-BE49-F238E27FC236}">
                    <a16:creationId xmlns:a16="http://schemas.microsoft.com/office/drawing/2014/main" id="{25AFEBDC-59A8-41EC-B877-B89E184E88A9}"/>
                  </a:ext>
                </a:extLst>
              </p:cNvPr>
              <p:cNvSpPr txBox="1">
                <a:spLocks noRot="1" noChangeAspect="1" noMove="1" noResize="1" noEditPoints="1" noAdjustHandles="1" noChangeArrowheads="1" noChangeShapeType="1" noTextEdit="1"/>
              </p:cNvSpPr>
              <p:nvPr/>
            </p:nvSpPr>
            <p:spPr>
              <a:xfrm>
                <a:off x="1625523" y="1550112"/>
                <a:ext cx="8678779" cy="2862322"/>
              </a:xfrm>
              <a:prstGeom prst="rect">
                <a:avLst/>
              </a:prstGeom>
              <a:blipFill>
                <a:blip r:embed="rId2"/>
                <a:stretch>
                  <a:fillRect l="-773" t="-1064" b="-2766"/>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9C708781-FF3E-4EE4-A7C1-903688C2100E}"/>
              </a:ext>
            </a:extLst>
          </p:cNvPr>
          <p:cNvPicPr>
            <a:picLocks noChangeAspect="1"/>
          </p:cNvPicPr>
          <p:nvPr/>
        </p:nvPicPr>
        <p:blipFill>
          <a:blip r:embed="rId3"/>
          <a:stretch>
            <a:fillRect/>
          </a:stretch>
        </p:blipFill>
        <p:spPr>
          <a:xfrm>
            <a:off x="4333629" y="1431537"/>
            <a:ext cx="1762371" cy="571580"/>
          </a:xfrm>
          <a:prstGeom prst="rect">
            <a:avLst/>
          </a:prstGeom>
        </p:spPr>
      </p:pic>
      <p:pic>
        <p:nvPicPr>
          <p:cNvPr id="8" name="图片 7">
            <a:extLst>
              <a:ext uri="{FF2B5EF4-FFF2-40B4-BE49-F238E27FC236}">
                <a16:creationId xmlns:a16="http://schemas.microsoft.com/office/drawing/2014/main" id="{37BB181B-BB10-40EB-986A-1C137CAA95D9}"/>
              </a:ext>
            </a:extLst>
          </p:cNvPr>
          <p:cNvPicPr>
            <a:picLocks noChangeAspect="1"/>
          </p:cNvPicPr>
          <p:nvPr/>
        </p:nvPicPr>
        <p:blipFill>
          <a:blip r:embed="rId4"/>
          <a:stretch>
            <a:fillRect/>
          </a:stretch>
        </p:blipFill>
        <p:spPr>
          <a:xfrm>
            <a:off x="4300287" y="2098855"/>
            <a:ext cx="3591426" cy="543001"/>
          </a:xfrm>
          <a:prstGeom prst="rect">
            <a:avLst/>
          </a:prstGeom>
        </p:spPr>
      </p:pic>
      <p:pic>
        <p:nvPicPr>
          <p:cNvPr id="10" name="图片 9">
            <a:extLst>
              <a:ext uri="{FF2B5EF4-FFF2-40B4-BE49-F238E27FC236}">
                <a16:creationId xmlns:a16="http://schemas.microsoft.com/office/drawing/2014/main" id="{8FD80E43-1211-4796-91EF-9052F92C375A}"/>
              </a:ext>
            </a:extLst>
          </p:cNvPr>
          <p:cNvPicPr>
            <a:picLocks noChangeAspect="1"/>
          </p:cNvPicPr>
          <p:nvPr/>
        </p:nvPicPr>
        <p:blipFill>
          <a:blip r:embed="rId5"/>
          <a:stretch>
            <a:fillRect/>
          </a:stretch>
        </p:blipFill>
        <p:spPr>
          <a:xfrm>
            <a:off x="4162155" y="2737594"/>
            <a:ext cx="3867690" cy="562053"/>
          </a:xfrm>
          <a:prstGeom prst="rect">
            <a:avLst/>
          </a:prstGeom>
        </p:spPr>
      </p:pic>
      <p:pic>
        <p:nvPicPr>
          <p:cNvPr id="12" name="图片 11">
            <a:extLst>
              <a:ext uri="{FF2B5EF4-FFF2-40B4-BE49-F238E27FC236}">
                <a16:creationId xmlns:a16="http://schemas.microsoft.com/office/drawing/2014/main" id="{A2E4F212-C2F1-4F87-B0F8-BDAEE67A28FB}"/>
              </a:ext>
            </a:extLst>
          </p:cNvPr>
          <p:cNvPicPr>
            <a:picLocks noChangeAspect="1"/>
          </p:cNvPicPr>
          <p:nvPr/>
        </p:nvPicPr>
        <p:blipFill>
          <a:blip r:embed="rId6"/>
          <a:stretch>
            <a:fillRect/>
          </a:stretch>
        </p:blipFill>
        <p:spPr>
          <a:xfrm>
            <a:off x="4300287" y="3276811"/>
            <a:ext cx="2800741" cy="552527"/>
          </a:xfrm>
          <a:prstGeom prst="rect">
            <a:avLst/>
          </a:prstGeom>
        </p:spPr>
      </p:pic>
      <p:pic>
        <p:nvPicPr>
          <p:cNvPr id="14" name="图片 13">
            <a:extLst>
              <a:ext uri="{FF2B5EF4-FFF2-40B4-BE49-F238E27FC236}">
                <a16:creationId xmlns:a16="http://schemas.microsoft.com/office/drawing/2014/main" id="{08952EF9-1F45-4100-A054-E3CE75663800}"/>
              </a:ext>
            </a:extLst>
          </p:cNvPr>
          <p:cNvPicPr>
            <a:picLocks noChangeAspect="1"/>
          </p:cNvPicPr>
          <p:nvPr/>
        </p:nvPicPr>
        <p:blipFill>
          <a:blip r:embed="rId7"/>
          <a:stretch>
            <a:fillRect/>
          </a:stretch>
        </p:blipFill>
        <p:spPr>
          <a:xfrm>
            <a:off x="4207304" y="3838864"/>
            <a:ext cx="3515216" cy="704948"/>
          </a:xfrm>
          <a:prstGeom prst="rect">
            <a:avLst/>
          </a:prstGeom>
        </p:spPr>
      </p:pic>
      <p:sp>
        <p:nvSpPr>
          <p:cNvPr id="15" name="文本框 14">
            <a:extLst>
              <a:ext uri="{FF2B5EF4-FFF2-40B4-BE49-F238E27FC236}">
                <a16:creationId xmlns:a16="http://schemas.microsoft.com/office/drawing/2014/main" id="{82BEBC25-2E47-46FC-AC09-13ADE6CC2CFF}"/>
              </a:ext>
            </a:extLst>
          </p:cNvPr>
          <p:cNvSpPr txBox="1"/>
          <p:nvPr/>
        </p:nvSpPr>
        <p:spPr>
          <a:xfrm>
            <a:off x="1625523" y="4848837"/>
            <a:ext cx="7315200" cy="369332"/>
          </a:xfrm>
          <a:prstGeom prst="rect">
            <a:avLst/>
          </a:prstGeom>
          <a:noFill/>
        </p:spPr>
        <p:txBody>
          <a:bodyPr wrap="square" rtlCol="0">
            <a:spAutoFit/>
          </a:bodyPr>
          <a:lstStyle/>
          <a:p>
            <a:r>
              <a:rPr lang="zh-CN" altLang="en-US" dirty="0"/>
              <a:t>其中</a:t>
            </a:r>
            <a:r>
              <a:rPr lang="en-US" altLang="zh-CN" dirty="0"/>
              <a:t>C</a:t>
            </a:r>
            <a:r>
              <a:rPr lang="zh-CN" altLang="en-US" dirty="0"/>
              <a:t>一般取</a:t>
            </a:r>
            <a:r>
              <a:rPr lang="en-US" altLang="zh-CN" dirty="0"/>
              <a:t>80%</a:t>
            </a:r>
            <a:r>
              <a:rPr lang="zh-CN" altLang="en-US" dirty="0"/>
              <a:t>和</a:t>
            </a:r>
            <a:r>
              <a:rPr lang="en-US" altLang="zh-CN" dirty="0"/>
              <a:t>20%</a:t>
            </a:r>
            <a:endParaRPr lang="zh-CN" altLang="en-US" dirty="0"/>
          </a:p>
        </p:txBody>
      </p:sp>
    </p:spTree>
    <p:extLst>
      <p:ext uri="{BB962C8B-B14F-4D97-AF65-F5344CB8AC3E}">
        <p14:creationId xmlns:p14="http://schemas.microsoft.com/office/powerpoint/2010/main" val="65111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250AB46-E2E7-41E5-B4E1-6BCF6C8FC38C}"/>
              </a:ext>
            </a:extLst>
          </p:cNvPr>
          <p:cNvPicPr>
            <a:picLocks noChangeAspect="1"/>
          </p:cNvPicPr>
          <p:nvPr/>
        </p:nvPicPr>
        <p:blipFill>
          <a:blip r:embed="rId2"/>
          <a:stretch>
            <a:fillRect/>
          </a:stretch>
        </p:blipFill>
        <p:spPr>
          <a:xfrm>
            <a:off x="970792" y="1757129"/>
            <a:ext cx="5430008" cy="3343742"/>
          </a:xfrm>
          <a:prstGeom prst="rect">
            <a:avLst/>
          </a:prstGeom>
        </p:spPr>
      </p:pic>
      <p:sp>
        <p:nvSpPr>
          <p:cNvPr id="4" name="文本框 3">
            <a:extLst>
              <a:ext uri="{FF2B5EF4-FFF2-40B4-BE49-F238E27FC236}">
                <a16:creationId xmlns:a16="http://schemas.microsoft.com/office/drawing/2014/main" id="{45A4F767-AAB0-4A5C-8BE1-81A3FDAEB227}"/>
              </a:ext>
            </a:extLst>
          </p:cNvPr>
          <p:cNvSpPr txBox="1"/>
          <p:nvPr/>
        </p:nvSpPr>
        <p:spPr>
          <a:xfrm>
            <a:off x="1086975" y="593558"/>
            <a:ext cx="7319088" cy="369332"/>
          </a:xfrm>
          <a:prstGeom prst="rect">
            <a:avLst/>
          </a:prstGeom>
          <a:noFill/>
        </p:spPr>
        <p:txBody>
          <a:bodyPr wrap="square" rtlCol="0">
            <a:spAutoFit/>
          </a:bodyPr>
          <a:lstStyle/>
          <a:p>
            <a:r>
              <a:rPr lang="zh-CN" altLang="en-US" dirty="0"/>
              <a:t>输入参数举例：</a:t>
            </a:r>
          </a:p>
        </p:txBody>
      </p:sp>
      <p:pic>
        <p:nvPicPr>
          <p:cNvPr id="6" name="图片 5">
            <a:extLst>
              <a:ext uri="{FF2B5EF4-FFF2-40B4-BE49-F238E27FC236}">
                <a16:creationId xmlns:a16="http://schemas.microsoft.com/office/drawing/2014/main" id="{15E3FAD2-2C8B-4131-A1C7-4CFED9C828CA}"/>
              </a:ext>
            </a:extLst>
          </p:cNvPr>
          <p:cNvPicPr>
            <a:picLocks noChangeAspect="1"/>
          </p:cNvPicPr>
          <p:nvPr/>
        </p:nvPicPr>
        <p:blipFill>
          <a:blip r:embed="rId3"/>
          <a:stretch>
            <a:fillRect/>
          </a:stretch>
        </p:blipFill>
        <p:spPr>
          <a:xfrm>
            <a:off x="6400800" y="737812"/>
            <a:ext cx="4820293" cy="5382376"/>
          </a:xfrm>
          <a:prstGeom prst="rect">
            <a:avLst/>
          </a:prstGeom>
        </p:spPr>
      </p:pic>
    </p:spTree>
    <p:extLst>
      <p:ext uri="{BB962C8B-B14F-4D97-AF65-F5344CB8AC3E}">
        <p14:creationId xmlns:p14="http://schemas.microsoft.com/office/powerpoint/2010/main" val="127182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C3DD300-FD8D-4D31-8D3C-F172BF5D41A2}"/>
              </a:ext>
            </a:extLst>
          </p:cNvPr>
          <p:cNvPicPr>
            <a:picLocks noChangeAspect="1"/>
          </p:cNvPicPr>
          <p:nvPr/>
        </p:nvPicPr>
        <p:blipFill>
          <a:blip r:embed="rId2"/>
          <a:stretch>
            <a:fillRect/>
          </a:stretch>
        </p:blipFill>
        <p:spPr>
          <a:xfrm>
            <a:off x="0" y="1363843"/>
            <a:ext cx="12192000" cy="4130313"/>
          </a:xfrm>
          <a:prstGeom prst="rect">
            <a:avLst/>
          </a:prstGeom>
        </p:spPr>
      </p:pic>
    </p:spTree>
    <p:extLst>
      <p:ext uri="{BB962C8B-B14F-4D97-AF65-F5344CB8AC3E}">
        <p14:creationId xmlns:p14="http://schemas.microsoft.com/office/powerpoint/2010/main" val="142109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7B5E4EA-9BC3-44B9-906D-3570D612FBCE}"/>
              </a:ext>
            </a:extLst>
          </p:cNvPr>
          <p:cNvSpPr txBox="1"/>
          <p:nvPr/>
        </p:nvSpPr>
        <p:spPr>
          <a:xfrm>
            <a:off x="1042737" y="1427747"/>
            <a:ext cx="9224210" cy="3785652"/>
          </a:xfrm>
          <a:prstGeom prst="rect">
            <a:avLst/>
          </a:prstGeom>
          <a:noFill/>
        </p:spPr>
        <p:txBody>
          <a:bodyPr wrap="square" rtlCol="0">
            <a:spAutoFit/>
          </a:bodyPr>
          <a:lstStyle/>
          <a:p>
            <a:r>
              <a:rPr lang="en-US" altLang="zh-CN" sz="2400" dirty="0" err="1">
                <a:solidFill>
                  <a:srgbClr val="FF0000"/>
                </a:solidFill>
              </a:rPr>
              <a:t>PyMorph</a:t>
            </a:r>
            <a:endParaRPr lang="en-US" altLang="zh-CN" sz="2400" dirty="0">
              <a:solidFill>
                <a:srgbClr val="FF0000"/>
              </a:solidFill>
            </a:endParaRPr>
          </a:p>
          <a:p>
            <a:r>
              <a:rPr lang="zh-CN" altLang="en-US" dirty="0"/>
              <a:t>作者：</a:t>
            </a:r>
            <a:r>
              <a:rPr lang="en-US" altLang="zh-CN" dirty="0" err="1"/>
              <a:t>Vinu</a:t>
            </a:r>
            <a:r>
              <a:rPr lang="en-US" altLang="zh-CN" dirty="0"/>
              <a:t> Vikram</a:t>
            </a:r>
          </a:p>
          <a:p>
            <a:r>
              <a:rPr lang="en-US" altLang="zh-CN" dirty="0" err="1"/>
              <a:t>PyMorph</a:t>
            </a:r>
            <a:r>
              <a:rPr lang="en-US" altLang="zh-CN" dirty="0"/>
              <a:t> is a software pipeline which computes non-parametric and parametric morphological parameters of galaxies .</a:t>
            </a:r>
          </a:p>
          <a:p>
            <a:r>
              <a:rPr lang="zh-CN" altLang="en-US" dirty="0"/>
              <a:t>依赖的库：</a:t>
            </a:r>
            <a:endParaRPr lang="en-US" altLang="zh-CN" dirty="0"/>
          </a:p>
          <a:p>
            <a:r>
              <a:rPr lang="en-US" altLang="zh-CN" dirty="0"/>
              <a:t>(1)Python 2.7 or greater </a:t>
            </a:r>
            <a:r>
              <a:rPr lang="en-US" altLang="zh-CN" dirty="0">
                <a:solidFill>
                  <a:srgbClr val="FF0000"/>
                </a:solidFill>
              </a:rPr>
              <a:t>not</a:t>
            </a:r>
            <a:r>
              <a:rPr lang="en-US" altLang="zh-CN" dirty="0"/>
              <a:t> python 3.0 or greater</a:t>
            </a:r>
          </a:p>
          <a:p>
            <a:r>
              <a:rPr lang="en-US" altLang="zh-CN" dirty="0"/>
              <a:t>(2)</a:t>
            </a:r>
            <a:r>
              <a:rPr lang="en-US" altLang="zh-CN" dirty="0" err="1"/>
              <a:t>numpy</a:t>
            </a:r>
            <a:endParaRPr lang="en-US" altLang="zh-CN" dirty="0"/>
          </a:p>
          <a:p>
            <a:r>
              <a:rPr lang="en-US" altLang="zh-CN" dirty="0"/>
              <a:t>(3)matplotlib</a:t>
            </a:r>
          </a:p>
          <a:p>
            <a:r>
              <a:rPr lang="en-US" altLang="zh-CN" dirty="0"/>
              <a:t>(4)</a:t>
            </a:r>
            <a:r>
              <a:rPr lang="en-US" altLang="zh-CN" dirty="0" err="1"/>
              <a:t>pyfits</a:t>
            </a:r>
            <a:endParaRPr lang="en-US" altLang="zh-CN" dirty="0"/>
          </a:p>
          <a:p>
            <a:r>
              <a:rPr lang="en-US" altLang="zh-CN" dirty="0"/>
              <a:t>(5)GALFIT</a:t>
            </a:r>
          </a:p>
          <a:p>
            <a:r>
              <a:rPr lang="en-US" altLang="zh-CN" dirty="0"/>
              <a:t>(6)</a:t>
            </a:r>
            <a:r>
              <a:rPr lang="en-US" altLang="zh-CN" dirty="0" err="1"/>
              <a:t>sextractor</a:t>
            </a:r>
            <a:endParaRPr lang="en-US" altLang="zh-CN" dirty="0"/>
          </a:p>
          <a:p>
            <a:r>
              <a:rPr lang="en-US" altLang="zh-CN" dirty="0"/>
              <a:t>(7)</a:t>
            </a:r>
            <a:r>
              <a:rPr lang="en-US" altLang="zh-CN" dirty="0" err="1"/>
              <a:t>xpa</a:t>
            </a:r>
            <a:r>
              <a:rPr lang="en-US" altLang="zh-CN" dirty="0"/>
              <a:t>(optional, if you want to select PSF)</a:t>
            </a:r>
          </a:p>
          <a:p>
            <a:r>
              <a:rPr lang="en-US" altLang="zh-CN" dirty="0"/>
              <a:t>(8)</a:t>
            </a:r>
            <a:r>
              <a:rPr lang="en-US" altLang="zh-CN" dirty="0" err="1"/>
              <a:t>MySQLdb</a:t>
            </a:r>
            <a:r>
              <a:rPr lang="en-US" altLang="zh-CN" dirty="0"/>
              <a:t>(optional)</a:t>
            </a:r>
            <a:endParaRPr lang="zh-CN" altLang="en-US" dirty="0"/>
          </a:p>
        </p:txBody>
      </p:sp>
    </p:spTree>
    <p:extLst>
      <p:ext uri="{BB962C8B-B14F-4D97-AF65-F5344CB8AC3E}">
        <p14:creationId xmlns:p14="http://schemas.microsoft.com/office/powerpoint/2010/main" val="98244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8426639-81C9-44B5-91C7-C5BFB051ACD0}"/>
              </a:ext>
            </a:extLst>
          </p:cNvPr>
          <p:cNvSpPr txBox="1"/>
          <p:nvPr/>
        </p:nvSpPr>
        <p:spPr>
          <a:xfrm>
            <a:off x="1058778" y="1909011"/>
            <a:ext cx="10475495" cy="2308324"/>
          </a:xfrm>
          <a:prstGeom prst="rect">
            <a:avLst/>
          </a:prstGeom>
          <a:noFill/>
        </p:spPr>
        <p:txBody>
          <a:bodyPr wrap="square" rtlCol="0">
            <a:spAutoFit/>
          </a:bodyPr>
          <a:lstStyle/>
          <a:p>
            <a:r>
              <a:rPr lang="zh-CN" altLang="en-US" dirty="0"/>
              <a:t>工作模式：</a:t>
            </a:r>
            <a:endParaRPr lang="en-US" altLang="zh-CN" dirty="0"/>
          </a:p>
          <a:p>
            <a:r>
              <a:rPr lang="en-US" altLang="zh-CN" dirty="0"/>
              <a:t>1.Normal mode:</a:t>
            </a:r>
          </a:p>
          <a:p>
            <a:r>
              <a:rPr lang="en-US" altLang="zh-CN" dirty="0"/>
              <a:t>2.PSF selection: To select the PSFs from image</a:t>
            </a:r>
          </a:p>
          <a:p>
            <a:r>
              <a:rPr lang="en-US" altLang="zh-CN" dirty="0"/>
              <a:t>3.Repepeat mode: he parameter estimation process can be failed </a:t>
            </a:r>
            <a:r>
              <a:rPr lang="en-US" altLang="zh-CN" dirty="0" err="1"/>
              <a:t>dueto</a:t>
            </a:r>
            <a:r>
              <a:rPr lang="en-US" altLang="zh-CN" dirty="0"/>
              <a:t> several reasons. If the user feels that the fitting can be improved by adjusting the </a:t>
            </a:r>
            <a:r>
              <a:rPr lang="en-US" altLang="zh-CN" dirty="0" err="1"/>
              <a:t>initialvalues</a:t>
            </a:r>
            <a:r>
              <a:rPr lang="en-US" altLang="zh-CN" dirty="0"/>
              <a:t> or using an efficient mask, this mode can be used. Here the pipeline will run again </a:t>
            </a:r>
            <a:r>
              <a:rPr lang="en-US" altLang="zh-CN" dirty="0" err="1"/>
              <a:t>onthe</a:t>
            </a:r>
            <a:r>
              <a:rPr lang="en-US" altLang="zh-CN" dirty="0"/>
              <a:t> failed galaxies using the user specified parameters and images.</a:t>
            </a:r>
          </a:p>
          <a:p>
            <a:r>
              <a:rPr lang="en-US" altLang="zh-CN" dirty="0"/>
              <a:t>4.Find and fit: </a:t>
            </a:r>
            <a:r>
              <a:rPr lang="en-US" altLang="zh-CN" dirty="0">
                <a:latin typeface="Arial" panose="020B0604020202020204" pitchFamily="34" charset="0"/>
              </a:rPr>
              <a:t>g</a:t>
            </a:r>
            <a:r>
              <a:rPr lang="en-US" altLang="zh-CN" b="0" i="0" dirty="0">
                <a:effectLst/>
                <a:latin typeface="Arial" panose="020B0604020202020204" pitchFamily="34" charset="0"/>
              </a:rPr>
              <a:t>enerate parameters of objects which satisfy the magnitude range specified by the user.</a:t>
            </a:r>
            <a:endParaRPr lang="zh-CN" altLang="en-US" dirty="0"/>
          </a:p>
        </p:txBody>
      </p:sp>
    </p:spTree>
    <p:extLst>
      <p:ext uri="{BB962C8B-B14F-4D97-AF65-F5344CB8AC3E}">
        <p14:creationId xmlns:p14="http://schemas.microsoft.com/office/powerpoint/2010/main" val="198425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6EF93C3-CB57-4CA9-8953-985C989776A2}"/>
              </a:ext>
            </a:extLst>
          </p:cNvPr>
          <p:cNvSpPr txBox="1"/>
          <p:nvPr/>
        </p:nvSpPr>
        <p:spPr>
          <a:xfrm>
            <a:off x="1740568" y="1166842"/>
            <a:ext cx="9352547" cy="4524315"/>
          </a:xfrm>
          <a:prstGeom prst="rect">
            <a:avLst/>
          </a:prstGeom>
          <a:noFill/>
        </p:spPr>
        <p:txBody>
          <a:bodyPr wrap="square" rtlCol="0">
            <a:spAutoFit/>
          </a:bodyPr>
          <a:lstStyle/>
          <a:p>
            <a:r>
              <a:rPr lang="zh-CN" altLang="en-US" dirty="0"/>
              <a:t>主要输入参数：</a:t>
            </a:r>
            <a:r>
              <a:rPr lang="en-US" altLang="zh-CN" dirty="0"/>
              <a:t>config.py</a:t>
            </a:r>
          </a:p>
          <a:p>
            <a:r>
              <a:rPr lang="en-US" altLang="zh-CN" dirty="0"/>
              <a:t>1.</a:t>
            </a:r>
            <a:r>
              <a:rPr lang="en-US" altLang="zh-CN" dirty="0">
                <a:solidFill>
                  <a:srgbClr val="FF0000"/>
                </a:solidFill>
              </a:rPr>
              <a:t>Imagefile</a:t>
            </a:r>
            <a:r>
              <a:rPr lang="en-US" altLang="zh-CN" dirty="0"/>
              <a:t>: </a:t>
            </a:r>
            <a:r>
              <a:rPr lang="zh-CN" altLang="en-US" dirty="0"/>
              <a:t>源文件</a:t>
            </a:r>
            <a:endParaRPr lang="en-US" altLang="zh-CN" dirty="0"/>
          </a:p>
          <a:p>
            <a:r>
              <a:rPr lang="en-US" altLang="zh-CN" dirty="0"/>
              <a:t>2.Whtfile:</a:t>
            </a:r>
            <a:r>
              <a:rPr lang="zh-CN" altLang="en-US" dirty="0"/>
              <a:t>权重图</a:t>
            </a:r>
            <a:r>
              <a:rPr lang="en-US" altLang="zh-CN" dirty="0"/>
              <a:t>(</a:t>
            </a:r>
            <a:r>
              <a:rPr lang="zh-CN" altLang="en-US" dirty="0"/>
              <a:t>可选）</a:t>
            </a:r>
            <a:endParaRPr lang="en-US" altLang="zh-CN" dirty="0"/>
          </a:p>
          <a:p>
            <a:r>
              <a:rPr lang="en-US" altLang="zh-CN" dirty="0"/>
              <a:t>3.</a:t>
            </a:r>
            <a:r>
              <a:rPr lang="en-US" altLang="zh-CN" dirty="0">
                <a:solidFill>
                  <a:srgbClr val="FF0000"/>
                </a:solidFill>
              </a:rPr>
              <a:t>sex_cata</a:t>
            </a:r>
            <a:r>
              <a:rPr lang="en-US" altLang="zh-CN" dirty="0"/>
              <a:t>:sex</a:t>
            </a:r>
            <a:r>
              <a:rPr lang="zh-CN" altLang="en-US" dirty="0"/>
              <a:t>的配置文件</a:t>
            </a:r>
            <a:endParaRPr lang="en-US" altLang="zh-CN" dirty="0"/>
          </a:p>
          <a:p>
            <a:r>
              <a:rPr lang="en-US" altLang="zh-CN" dirty="0"/>
              <a:t>4.</a:t>
            </a:r>
            <a:r>
              <a:rPr lang="en-US" altLang="zh-CN" dirty="0">
                <a:solidFill>
                  <a:srgbClr val="FF0000"/>
                </a:solidFill>
              </a:rPr>
              <a:t>clus_cata</a:t>
            </a:r>
            <a:r>
              <a:rPr lang="en-US" altLang="zh-CN" dirty="0"/>
              <a:t>:</a:t>
            </a:r>
            <a:r>
              <a:rPr lang="zh-CN" altLang="en-US" dirty="0"/>
              <a:t>需要拟合的对象的列表</a:t>
            </a:r>
            <a:endParaRPr lang="en-US" altLang="zh-CN" dirty="0"/>
          </a:p>
          <a:p>
            <a:r>
              <a:rPr lang="en-US" altLang="zh-CN" dirty="0"/>
              <a:t>5.Datadir:</a:t>
            </a:r>
            <a:r>
              <a:rPr lang="zh-CN" altLang="en-US" dirty="0"/>
              <a:t>保存输出文件的路径</a:t>
            </a:r>
            <a:endParaRPr lang="en-US" altLang="zh-CN" dirty="0"/>
          </a:p>
          <a:p>
            <a:r>
              <a:rPr lang="en-US" altLang="zh-CN" dirty="0"/>
              <a:t>6.Outdir:</a:t>
            </a:r>
            <a:r>
              <a:rPr lang="zh-CN" altLang="en-US" dirty="0"/>
              <a:t>输出的参数</a:t>
            </a:r>
            <a:endParaRPr lang="en-US" altLang="zh-CN" dirty="0"/>
          </a:p>
          <a:p>
            <a:r>
              <a:rPr lang="en-US" altLang="zh-CN" dirty="0"/>
              <a:t>7.Psfselect: 0=&gt;</a:t>
            </a:r>
            <a:r>
              <a:rPr lang="zh-CN" altLang="en-US" dirty="0"/>
              <a:t>使用用户给的</a:t>
            </a:r>
            <a:r>
              <a:rPr lang="en-US" altLang="zh-CN" dirty="0"/>
              <a:t>PSF</a:t>
            </a:r>
            <a:r>
              <a:rPr lang="zh-CN" altLang="en-US" dirty="0"/>
              <a:t>文件</a:t>
            </a:r>
            <a:endParaRPr lang="en-US" altLang="zh-CN" dirty="0"/>
          </a:p>
          <a:p>
            <a:r>
              <a:rPr lang="en-US" altLang="zh-CN" dirty="0"/>
              <a:t>                  1=&gt;</a:t>
            </a:r>
            <a:r>
              <a:rPr lang="zh-CN" altLang="en-US" dirty="0"/>
              <a:t>只生成</a:t>
            </a:r>
            <a:r>
              <a:rPr lang="en-US" altLang="zh-CN" dirty="0"/>
              <a:t>PSF</a:t>
            </a:r>
            <a:r>
              <a:rPr lang="zh-CN" altLang="en-US" dirty="0"/>
              <a:t>文件</a:t>
            </a:r>
            <a:endParaRPr lang="en-US" altLang="zh-CN" dirty="0"/>
          </a:p>
          <a:p>
            <a:r>
              <a:rPr lang="en-US" altLang="zh-CN" dirty="0"/>
              <a:t>                  2=&gt;</a:t>
            </a:r>
            <a:r>
              <a:rPr lang="zh-CN" altLang="en-US" dirty="0"/>
              <a:t>生成</a:t>
            </a:r>
            <a:r>
              <a:rPr lang="en-US" altLang="zh-CN" dirty="0"/>
              <a:t>PSF</a:t>
            </a:r>
            <a:r>
              <a:rPr lang="zh-CN" altLang="en-US" dirty="0"/>
              <a:t>并用该</a:t>
            </a:r>
            <a:r>
              <a:rPr lang="en-US" altLang="zh-CN" dirty="0"/>
              <a:t>PSF</a:t>
            </a:r>
            <a:r>
              <a:rPr lang="zh-CN" altLang="en-US" dirty="0"/>
              <a:t>运行程序</a:t>
            </a:r>
            <a:endParaRPr lang="en-US" altLang="zh-CN" dirty="0"/>
          </a:p>
          <a:p>
            <a:r>
              <a:rPr lang="en-US" altLang="zh-CN" dirty="0"/>
              <a:t>8.</a:t>
            </a:r>
            <a:r>
              <a:rPr lang="en-US" altLang="zh-CN" dirty="0">
                <a:solidFill>
                  <a:srgbClr val="FF0000"/>
                </a:solidFill>
              </a:rPr>
              <a:t>Psflist</a:t>
            </a:r>
            <a:r>
              <a:rPr lang="en-US" altLang="zh-CN" dirty="0"/>
              <a:t>:</a:t>
            </a:r>
            <a:r>
              <a:rPr lang="zh-CN" altLang="en-US" dirty="0"/>
              <a:t>输入的</a:t>
            </a:r>
            <a:r>
              <a:rPr lang="en-US" altLang="zh-CN" dirty="0"/>
              <a:t>PSF</a:t>
            </a:r>
          </a:p>
          <a:p>
            <a:r>
              <a:rPr lang="en-US" altLang="zh-CN" dirty="0"/>
              <a:t>9.Mode:</a:t>
            </a:r>
            <a:r>
              <a:rPr lang="zh-CN" altLang="en-US" dirty="0"/>
              <a:t>工作模式</a:t>
            </a:r>
            <a:endParaRPr lang="en-US" altLang="zh-CN" dirty="0"/>
          </a:p>
          <a:p>
            <a:r>
              <a:rPr lang="en-US" altLang="zh-CN" dirty="0"/>
              <a:t>10.GALFIT_PATH:GALFIT</a:t>
            </a:r>
            <a:r>
              <a:rPr lang="zh-CN" altLang="en-US" dirty="0"/>
              <a:t>的安装路径</a:t>
            </a:r>
            <a:endParaRPr lang="en-US" altLang="zh-CN" dirty="0"/>
          </a:p>
          <a:p>
            <a:r>
              <a:rPr lang="en-US" altLang="zh-CN" dirty="0"/>
              <a:t>11.SEX_PATH:SEX</a:t>
            </a:r>
            <a:r>
              <a:rPr lang="zh-CN" altLang="en-US" dirty="0"/>
              <a:t>的安装路径</a:t>
            </a:r>
            <a:endParaRPr lang="en-US" altLang="zh-CN" dirty="0"/>
          </a:p>
          <a:p>
            <a:r>
              <a:rPr lang="en-US" altLang="zh-CN" dirty="0"/>
              <a:t>12.PYMORPH_PATH:pymorh</a:t>
            </a:r>
            <a:r>
              <a:rPr lang="zh-CN" altLang="en-US" dirty="0"/>
              <a:t>的安装路径</a:t>
            </a:r>
            <a:endParaRPr lang="en-US" altLang="zh-CN" dirty="0"/>
          </a:p>
          <a:p>
            <a:r>
              <a:rPr lang="en-US" altLang="zh-CN" dirty="0"/>
              <a:t>13.galfitv:galfit</a:t>
            </a:r>
            <a:r>
              <a:rPr lang="zh-CN" altLang="en-US" dirty="0"/>
              <a:t>的版本</a:t>
            </a:r>
          </a:p>
        </p:txBody>
      </p:sp>
    </p:spTree>
    <p:extLst>
      <p:ext uri="{BB962C8B-B14F-4D97-AF65-F5344CB8AC3E}">
        <p14:creationId xmlns:p14="http://schemas.microsoft.com/office/powerpoint/2010/main" val="359228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E1C41C9-D859-4D20-A73E-3305D9245E04}"/>
                  </a:ext>
                </a:extLst>
              </p:cNvPr>
              <p:cNvSpPr txBox="1"/>
              <p:nvPr/>
            </p:nvSpPr>
            <p:spPr>
              <a:xfrm>
                <a:off x="2229852" y="1028343"/>
                <a:ext cx="8566484" cy="4801314"/>
              </a:xfrm>
              <a:prstGeom prst="rect">
                <a:avLst/>
              </a:prstGeom>
              <a:noFill/>
            </p:spPr>
            <p:txBody>
              <a:bodyPr wrap="square" rtlCol="0">
                <a:spAutoFit/>
              </a:bodyPr>
              <a:lstStyle/>
              <a:p>
                <a:r>
                  <a:rPr lang="zh-CN" altLang="en-US" dirty="0"/>
                  <a:t>输出参数：</a:t>
                </a:r>
                <a:endParaRPr lang="en-US" altLang="zh-CN" dirty="0"/>
              </a:p>
              <a:p>
                <a:r>
                  <a:rPr lang="en-US" altLang="zh-CN" dirty="0"/>
                  <a:t>1.gal_id:</a:t>
                </a:r>
                <a:r>
                  <a:rPr lang="zh-CN" altLang="en-US" dirty="0"/>
                  <a:t>星系的标识符</a:t>
                </a:r>
                <a:endParaRPr lang="en-US" altLang="zh-CN" dirty="0"/>
              </a:p>
              <a:p>
                <a:r>
                  <a:rPr lang="en-US" altLang="zh-CN" dirty="0"/>
                  <a:t>2.ra1,ra2,ra3:</a:t>
                </a:r>
                <a:r>
                  <a:rPr lang="zh-CN" altLang="en-US" dirty="0"/>
                  <a:t>星系的</a:t>
                </a:r>
                <a:r>
                  <a:rPr lang="en-US" altLang="zh-CN" dirty="0"/>
                  <a:t>RA</a:t>
                </a:r>
                <a:r>
                  <a:rPr lang="zh-CN" altLang="en-US" dirty="0"/>
                  <a:t>值</a:t>
                </a:r>
                <a:endParaRPr lang="en-US" altLang="zh-CN" dirty="0"/>
              </a:p>
              <a:p>
                <a:r>
                  <a:rPr lang="en-US" altLang="zh-CN" dirty="0"/>
                  <a:t>3.dec1,dec2,dec3:</a:t>
                </a:r>
                <a:r>
                  <a:rPr lang="zh-CN" altLang="en-US" dirty="0"/>
                  <a:t>星系的</a:t>
                </a:r>
                <a:r>
                  <a:rPr lang="en-US" altLang="zh-CN" dirty="0"/>
                  <a:t>DEC</a:t>
                </a:r>
                <a:r>
                  <a:rPr lang="zh-CN" altLang="en-US" dirty="0"/>
                  <a:t>值</a:t>
                </a:r>
                <a:endParaRPr lang="en-US" altLang="zh-CN" dirty="0"/>
              </a:p>
              <a:p>
                <a:r>
                  <a:rPr lang="en-US" altLang="zh-CN" dirty="0"/>
                  <a:t>4.Z:</a:t>
                </a:r>
                <a:r>
                  <a:rPr lang="zh-CN" altLang="en-US" dirty="0"/>
                  <a:t>红移</a:t>
                </a:r>
                <a:endParaRPr lang="en-US" altLang="zh-CN" dirty="0"/>
              </a:p>
              <a:p>
                <a:r>
                  <a:rPr lang="en-US" altLang="zh-CN" dirty="0"/>
                  <a:t>5.Wimg:</a:t>
                </a:r>
                <a:r>
                  <a:rPr lang="zh-CN" altLang="en-US" dirty="0"/>
                  <a:t>星系的权重图</a:t>
                </a:r>
                <a:endParaRPr lang="en-US" altLang="zh-CN" dirty="0"/>
              </a:p>
              <a:p>
                <a:r>
                  <a:rPr lang="en-US" altLang="zh-CN" dirty="0"/>
                  <a:t>6.Psf:PSF</a:t>
                </a:r>
                <a:r>
                  <a:rPr lang="zh-CN" altLang="en-US" dirty="0"/>
                  <a:t>图像</a:t>
                </a:r>
                <a:endParaRPr lang="en-US" altLang="zh-CN" dirty="0"/>
              </a:p>
              <a:p>
                <a:r>
                  <a:rPr lang="en-US" altLang="zh-CN" dirty="0"/>
                  <a:t>7.Ximg:</a:t>
                </a:r>
                <a:r>
                  <a:rPr lang="zh-CN" altLang="en-US" dirty="0"/>
                  <a:t>星系的</a:t>
                </a:r>
                <a:r>
                  <a:rPr lang="en-US" altLang="zh-CN" dirty="0"/>
                  <a:t>X</a:t>
                </a:r>
                <a:r>
                  <a:rPr lang="zh-CN" altLang="en-US" dirty="0"/>
                  <a:t>中心</a:t>
                </a:r>
                <a:endParaRPr lang="en-US" altLang="zh-CN" dirty="0"/>
              </a:p>
              <a:p>
                <a:r>
                  <a:rPr lang="en-US" altLang="zh-CN" dirty="0"/>
                  <a:t>8.Yimg:</a:t>
                </a:r>
                <a:r>
                  <a:rPr lang="zh-CN" altLang="en-US" dirty="0"/>
                  <a:t>星系的</a:t>
                </a:r>
                <a:r>
                  <a:rPr lang="en-US" altLang="zh-CN" dirty="0"/>
                  <a:t>Y</a:t>
                </a:r>
                <a:r>
                  <a:rPr lang="zh-CN" altLang="en-US" dirty="0"/>
                  <a:t>中心</a:t>
                </a:r>
                <a:endParaRPr lang="en-US" altLang="zh-CN" dirty="0"/>
              </a:p>
              <a:p>
                <a:r>
                  <a:rPr lang="en-US" altLang="zh-CN" dirty="0"/>
                  <a:t>9.Bxcntr:</a:t>
                </a:r>
                <a:r>
                  <a:rPr lang="zh-CN" altLang="en-US" dirty="0"/>
                  <a:t>背景的</a:t>
                </a:r>
                <a:r>
                  <a:rPr lang="en-US" altLang="zh-CN" dirty="0"/>
                  <a:t>X</a:t>
                </a:r>
                <a:r>
                  <a:rPr lang="zh-CN" altLang="en-US" dirty="0"/>
                  <a:t>中心</a:t>
                </a:r>
                <a:endParaRPr lang="en-US" altLang="zh-CN" dirty="0"/>
              </a:p>
              <a:p>
                <a:r>
                  <a:rPr lang="en-US" altLang="zh-CN" dirty="0"/>
                  <a:t>10.Bycntr:</a:t>
                </a:r>
                <a:r>
                  <a:rPr lang="zh-CN" altLang="en-US" dirty="0"/>
                  <a:t>背景的</a:t>
                </a:r>
                <a:r>
                  <a:rPr lang="en-US" altLang="zh-CN" dirty="0"/>
                  <a:t>Y</a:t>
                </a:r>
                <a:r>
                  <a:rPr lang="zh-CN" altLang="en-US" dirty="0"/>
                  <a:t>中心</a:t>
                </a:r>
                <a:endParaRPr lang="en-US" altLang="zh-CN" dirty="0"/>
              </a:p>
              <a:p>
                <a:r>
                  <a:rPr lang="en-US" altLang="zh-CN" dirty="0"/>
                  <a:t>11.</a:t>
                </a:r>
                <a:r>
                  <a:rPr lang="en-US" altLang="zh-CN" dirty="0">
                    <a:solidFill>
                      <a:srgbClr val="FF0000"/>
                    </a:solidFill>
                  </a:rPr>
                  <a:t>C</a:t>
                </a:r>
                <a:r>
                  <a:rPr lang="en-US" altLang="zh-CN" dirty="0"/>
                  <a:t>:</a:t>
                </a:r>
                <a:r>
                  <a:rPr lang="zh-CN" altLang="en-US" dirty="0"/>
                  <a:t>聚集度指数</a:t>
                </a:r>
                <a:endParaRPr lang="en-US" altLang="zh-CN" dirty="0"/>
              </a:p>
              <a:p>
                <a:r>
                  <a:rPr lang="en-US" altLang="zh-CN" dirty="0"/>
                  <a:t>12.</a:t>
                </a:r>
                <a:r>
                  <a:rPr lang="en-US" altLang="zh-CN" dirty="0">
                    <a:solidFill>
                      <a:srgbClr val="FF0000"/>
                    </a:solidFill>
                  </a:rPr>
                  <a:t>A</a:t>
                </a:r>
                <a:r>
                  <a:rPr lang="en-US" altLang="zh-CN" dirty="0"/>
                  <a:t>:</a:t>
                </a:r>
                <a:r>
                  <a:rPr lang="zh-CN" altLang="en-US" dirty="0"/>
                  <a:t>非对称指数</a:t>
                </a:r>
                <a:endParaRPr lang="en-US" altLang="zh-CN" dirty="0"/>
              </a:p>
              <a:p>
                <a:r>
                  <a:rPr lang="en-US" altLang="zh-CN" dirty="0"/>
                  <a:t>13.</a:t>
                </a:r>
                <a:r>
                  <a:rPr lang="en-US" altLang="zh-CN" dirty="0">
                    <a:solidFill>
                      <a:srgbClr val="FF0000"/>
                    </a:solidFill>
                  </a:rPr>
                  <a:t>S</a:t>
                </a:r>
                <a:r>
                  <a:rPr lang="en-US" altLang="zh-CN" dirty="0"/>
                  <a:t>:</a:t>
                </a:r>
                <a:r>
                  <a:rPr lang="zh-CN" altLang="en-US" dirty="0"/>
                  <a:t>簇集指数</a:t>
                </a:r>
                <a:endParaRPr lang="en-US" altLang="zh-CN" dirty="0"/>
              </a:p>
              <a:p>
                <a:r>
                  <a:rPr lang="en-US" altLang="zh-CN" dirty="0"/>
                  <a:t>14.</a:t>
                </a:r>
                <a:r>
                  <a:rPr lang="en-US" altLang="zh-CN" dirty="0">
                    <a:solidFill>
                      <a:srgbClr val="FF0000"/>
                    </a:solidFill>
                  </a:rPr>
                  <a:t>G</a:t>
                </a:r>
                <a:r>
                  <a:rPr lang="en-US" altLang="zh-CN" dirty="0"/>
                  <a:t>:</a:t>
                </a:r>
                <a:r>
                  <a:rPr lang="zh-CN" altLang="en-US" dirty="0"/>
                  <a:t>基尼系数</a:t>
                </a:r>
                <a:endParaRPr lang="en-US" altLang="zh-CN" dirty="0"/>
              </a:p>
              <a:p>
                <a:r>
                  <a:rPr lang="en-US" altLang="zh-CN" dirty="0"/>
                  <a:t>15.</a:t>
                </a:r>
                <a14:m>
                  <m:oMath xmlns:m="http://schemas.openxmlformats.org/officeDocument/2006/math">
                    <m:sSub>
                      <m:sSubPr>
                        <m:ctrlPr>
                          <a:rPr lang="en-US" altLang="zh-CN" i="1" smtClean="0">
                            <a:solidFill>
                              <a:srgbClr val="FF0000"/>
                            </a:solidFill>
                            <a:latin typeface="Cambria Math" panose="02040503050406030204" pitchFamily="18" charset="0"/>
                          </a:rPr>
                        </m:ctrlPr>
                      </m:sSubPr>
                      <m:e>
                        <m:r>
                          <a:rPr lang="en-US" altLang="zh-CN" i="1" smtClean="0">
                            <a:solidFill>
                              <a:srgbClr val="FF0000"/>
                            </a:solidFill>
                            <a:latin typeface="Cambria Math" panose="02040503050406030204" pitchFamily="18" charset="0"/>
                          </a:rPr>
                          <m:t>𝑀</m:t>
                        </m:r>
                      </m:e>
                      <m:sub>
                        <m:r>
                          <a:rPr lang="en-US" altLang="zh-CN" i="1" smtClean="0">
                            <a:solidFill>
                              <a:srgbClr val="FF0000"/>
                            </a:solidFill>
                            <a:latin typeface="Cambria Math" panose="02040503050406030204" pitchFamily="18" charset="0"/>
                          </a:rPr>
                          <m:t>20</m:t>
                        </m:r>
                      </m:sub>
                    </m:sSub>
                  </m:oMath>
                </a14:m>
                <a:r>
                  <a:rPr lang="en-US" altLang="zh-CN" dirty="0"/>
                  <a:t>:</a:t>
                </a:r>
                <a:r>
                  <a:rPr lang="zh-CN" altLang="en-US" dirty="0"/>
                  <a:t>矩阵指数</a:t>
                </a:r>
                <a:endParaRPr lang="en-US" altLang="zh-CN" dirty="0"/>
              </a:p>
              <a:p>
                <a:r>
                  <a:rPr lang="en-US" altLang="zh-CN" dirty="0"/>
                  <a:t>11.flag</a:t>
                </a:r>
                <a:endParaRPr lang="zh-CN" altLang="en-US" dirty="0"/>
              </a:p>
            </p:txBody>
          </p:sp>
        </mc:Choice>
        <mc:Fallback xmlns="">
          <p:sp>
            <p:nvSpPr>
              <p:cNvPr id="2" name="文本框 1">
                <a:extLst>
                  <a:ext uri="{FF2B5EF4-FFF2-40B4-BE49-F238E27FC236}">
                    <a16:creationId xmlns:a16="http://schemas.microsoft.com/office/drawing/2014/main" id="{FE1C41C9-D859-4D20-A73E-3305D9245E04}"/>
                  </a:ext>
                </a:extLst>
              </p:cNvPr>
              <p:cNvSpPr txBox="1">
                <a:spLocks noRot="1" noChangeAspect="1" noMove="1" noResize="1" noEditPoints="1" noAdjustHandles="1" noChangeArrowheads="1" noChangeShapeType="1" noTextEdit="1"/>
              </p:cNvSpPr>
              <p:nvPr/>
            </p:nvSpPr>
            <p:spPr>
              <a:xfrm>
                <a:off x="2229852" y="1028343"/>
                <a:ext cx="8566484" cy="4801314"/>
              </a:xfrm>
              <a:prstGeom prst="rect">
                <a:avLst/>
              </a:prstGeom>
              <a:blipFill>
                <a:blip r:embed="rId2"/>
                <a:stretch>
                  <a:fillRect l="-641" t="-762" b="-11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3908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5A6D664-0C1E-46E7-985F-9160BE8D1D80}"/>
              </a:ext>
            </a:extLst>
          </p:cNvPr>
          <p:cNvSpPr txBox="1"/>
          <p:nvPr/>
        </p:nvSpPr>
        <p:spPr>
          <a:xfrm>
            <a:off x="2593751" y="515202"/>
            <a:ext cx="6304548" cy="369332"/>
          </a:xfrm>
          <a:prstGeom prst="rect">
            <a:avLst/>
          </a:prstGeom>
          <a:noFill/>
        </p:spPr>
        <p:txBody>
          <a:bodyPr wrap="square" rtlCol="0">
            <a:spAutoFit/>
          </a:bodyPr>
          <a:lstStyle/>
          <a:p>
            <a:r>
              <a:rPr lang="en-US" altLang="zh-CN" dirty="0"/>
              <a:t>Flag</a:t>
            </a:r>
            <a:r>
              <a:rPr lang="zh-CN" altLang="en-US" dirty="0"/>
              <a:t>的取值：</a:t>
            </a:r>
          </a:p>
        </p:txBody>
      </p:sp>
      <p:pic>
        <p:nvPicPr>
          <p:cNvPr id="4" name="图片 3">
            <a:extLst>
              <a:ext uri="{FF2B5EF4-FFF2-40B4-BE49-F238E27FC236}">
                <a16:creationId xmlns:a16="http://schemas.microsoft.com/office/drawing/2014/main" id="{70E81303-FD6C-4DE3-BB13-ACBCAF8B27F2}"/>
              </a:ext>
            </a:extLst>
          </p:cNvPr>
          <p:cNvPicPr>
            <a:picLocks noChangeAspect="1"/>
          </p:cNvPicPr>
          <p:nvPr/>
        </p:nvPicPr>
        <p:blipFill>
          <a:blip r:embed="rId2"/>
          <a:stretch>
            <a:fillRect/>
          </a:stretch>
        </p:blipFill>
        <p:spPr>
          <a:xfrm>
            <a:off x="3497179" y="884534"/>
            <a:ext cx="6101070" cy="5973466"/>
          </a:xfrm>
          <a:prstGeom prst="rect">
            <a:avLst/>
          </a:prstGeom>
        </p:spPr>
      </p:pic>
    </p:spTree>
    <p:extLst>
      <p:ext uri="{BB962C8B-B14F-4D97-AF65-F5344CB8AC3E}">
        <p14:creationId xmlns:p14="http://schemas.microsoft.com/office/powerpoint/2010/main" val="423894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48541E3-E618-4C48-8DBD-F4FB282F7DEE}"/>
              </a:ext>
            </a:extLst>
          </p:cNvPr>
          <p:cNvSpPr txBox="1"/>
          <p:nvPr/>
        </p:nvSpPr>
        <p:spPr>
          <a:xfrm>
            <a:off x="1015069" y="1067780"/>
            <a:ext cx="8011486"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等线" panose="020F0502020204030204"/>
                <a:ea typeface="等线" panose="02010600030101010101" pitchFamily="2" charset="-122"/>
                <a:cs typeface="+mn-cs"/>
              </a:rPr>
              <a:t>statmorph</a:t>
            </a:r>
            <a:endParaRPr kumimoji="0" lang="en-US" altLang="zh-CN" sz="28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statmorph</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is a Python package for calculating non-parametric morphological diagnostics of galaxy images (e.g., Gini-M_{20} and CAS statistics), as well as fitting 2D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Sérsic</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profiles.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The main interface between the user and the code is the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source_morphology</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function, which calculates the morphological parameters of a set of sources</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7103DDFF-01E8-4F85-A987-6501E8B2570C}"/>
              </a:ext>
            </a:extLst>
          </p:cNvPr>
          <p:cNvPicPr>
            <a:picLocks noChangeAspect="1"/>
          </p:cNvPicPr>
          <p:nvPr/>
        </p:nvPicPr>
        <p:blipFill>
          <a:blip r:embed="rId2"/>
          <a:stretch>
            <a:fillRect/>
          </a:stretch>
        </p:blipFill>
        <p:spPr>
          <a:xfrm>
            <a:off x="1015069" y="3163622"/>
            <a:ext cx="6068272" cy="1705213"/>
          </a:xfrm>
          <a:prstGeom prst="rect">
            <a:avLst/>
          </a:prstGeom>
        </p:spPr>
      </p:pic>
    </p:spTree>
    <p:extLst>
      <p:ext uri="{BB962C8B-B14F-4D97-AF65-F5344CB8AC3E}">
        <p14:creationId xmlns:p14="http://schemas.microsoft.com/office/powerpoint/2010/main" val="423391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C70076E-89C7-4489-8DAD-5723DF968B4D}"/>
              </a:ext>
            </a:extLst>
          </p:cNvPr>
          <p:cNvSpPr txBox="1"/>
          <p:nvPr/>
        </p:nvSpPr>
        <p:spPr>
          <a:xfrm>
            <a:off x="1079383" y="1619075"/>
            <a:ext cx="1003323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The </a:t>
            </a:r>
            <a:r>
              <a:rPr kumimoji="0" lang="en-US" altLang="zh-CN" sz="1800" b="1"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statmorph</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code requires the following </a:t>
            </a:r>
            <a:r>
              <a:rPr kumimoji="0" lang="en-US" altLang="zh-CN" sz="1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data</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i</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en-US" altLang="zh-CN" sz="1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image</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An image containing the object(s) of interest, given as a 2D array . The code assumes that the input image is already background subtracted.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(ii)</a:t>
            </a:r>
            <a:r>
              <a:rPr kumimoji="0" lang="en-US" altLang="zh-CN" sz="1800" b="1"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segmap</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The corresponding segmentation map, given as a2D  array  (of  the  same  size  as  the  image)  with  different  integer values used to label different sources. A value of zero is reserved for the 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(iii)</a:t>
            </a:r>
            <a:r>
              <a:rPr kumimoji="0" lang="en-US" altLang="zh-CN" sz="1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Weight map or gain</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The weight map is a 2D array (of the same size as the image) representing the 1σvariation of each pixel value, including the contribution from the sky background.12If the weight map is not provided by the user, a ‘gain’ parameter must be provided instead, i.e. a multiplicative factor that converts the image units into electron counts per pixel. This is used internally by the code to estimate the weight map assuming Poisson statistics.</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964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D234FF3-4B5F-483F-B3E9-D3A00B41E575}"/>
              </a:ext>
            </a:extLst>
          </p:cNvPr>
          <p:cNvSpPr txBox="1"/>
          <p:nvPr/>
        </p:nvSpPr>
        <p:spPr>
          <a:xfrm>
            <a:off x="1350629" y="1686620"/>
            <a:ext cx="827993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The following two input arguments are optional ,but their use is strongly recommended if: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(iv)</a:t>
            </a:r>
            <a:r>
              <a:rPr kumimoji="0" lang="en-US" altLang="zh-CN" sz="1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mask</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 2D array  (of  the  same  size  as  the  image)  with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boolean</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values indicating the pixels that should be excluded from the calculation (e.g. pixels contaminated by foreground stars).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(v)</a:t>
            </a:r>
            <a:r>
              <a:rPr kumimoji="0" lang="en-US" altLang="zh-CN" sz="1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PSF</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 2D array (usually smaller than the image) representing the PSF of the observations. This is only used for the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Sersic</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profile fitting.</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351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01DDCC3-08D9-4B18-BAEF-752C5B66A787}"/>
              </a:ext>
            </a:extLst>
          </p:cNvPr>
          <p:cNvPicPr>
            <a:picLocks noChangeAspect="1"/>
          </p:cNvPicPr>
          <p:nvPr/>
        </p:nvPicPr>
        <p:blipFill>
          <a:blip r:embed="rId2"/>
          <a:stretch>
            <a:fillRect/>
          </a:stretch>
        </p:blipFill>
        <p:spPr>
          <a:xfrm>
            <a:off x="2742731" y="1416583"/>
            <a:ext cx="6706536" cy="2162477"/>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C380F53-58DA-42F5-9E52-72EE465D012A}"/>
                  </a:ext>
                </a:extLst>
              </p:cNvPr>
              <p:cNvSpPr txBox="1"/>
              <p:nvPr/>
            </p:nvSpPr>
            <p:spPr>
              <a:xfrm>
                <a:off x="2807515" y="3807447"/>
                <a:ext cx="6576969" cy="923330"/>
              </a:xfrm>
              <a:prstGeom prst="rect">
                <a:avLst/>
              </a:prstGeom>
              <a:noFill/>
            </p:spPr>
            <p:txBody>
              <a:bodyPr wrap="square" rtlCol="0">
                <a:spAutoFit/>
              </a:bodyPr>
              <a:lstStyle/>
              <a:p>
                <a:r>
                  <a:rPr lang="en-US" altLang="zh-CN" dirty="0"/>
                  <a:t>Merging galaxy</a:t>
                </a:r>
                <a:r>
                  <a:rPr lang="zh-CN" altLang="en-US" dirty="0"/>
                  <a:t>：</a:t>
                </a:r>
                <a:endParaRPr lang="en-US" altLang="zh-CN" dirty="0"/>
              </a:p>
              <a:p>
                <a:pPr algn="ctr"/>
                <a:r>
                  <a:rPr lang="en-US" altLang="zh-CN" dirty="0"/>
                  <a:t>(A&gt;0.35)&amp;(A&gt;S)</a:t>
                </a:r>
              </a:p>
              <a:p>
                <a:r>
                  <a:rPr lang="en-US" altLang="zh-CN" dirty="0"/>
                  <a:t>                                       G&gt;-0.14*</a:t>
                </a:r>
                <a:r>
                  <a:rPr lang="zh-CN" altLang="en-US" sz="1800" dirty="0">
                    <a:solidFill>
                      <a:srgbClr val="836967"/>
                    </a:solidFill>
                  </a:rPr>
                  <a:t> </a:t>
                </a:r>
                <a14:m>
                  <m:oMath xmlns:m="http://schemas.openxmlformats.org/officeDocument/2006/math">
                    <m:sSub>
                      <m:sSubPr>
                        <m:ctrlPr>
                          <a:rPr lang="zh-CN" altLang="en-US" sz="1800" i="1">
                            <a:solidFill>
                              <a:srgbClr val="836967"/>
                            </a:solidFill>
                            <a:latin typeface="Cambria Math" panose="02040503050406030204" pitchFamily="18" charset="0"/>
                          </a:rPr>
                        </m:ctrlPr>
                      </m:sSubPr>
                      <m:e>
                        <m:r>
                          <a:rPr lang="zh-CN" altLang="en-US" sz="1800" i="1">
                            <a:latin typeface="Cambria Math" panose="02040503050406030204" pitchFamily="18" charset="0"/>
                          </a:rPr>
                          <m:t>𝑀</m:t>
                        </m:r>
                      </m:e>
                      <m:sub>
                        <m:r>
                          <a:rPr lang="zh-CN" altLang="en-US" sz="1800" i="1">
                            <a:latin typeface="Cambria Math" panose="02040503050406030204" pitchFamily="18" charset="0"/>
                          </a:rPr>
                          <m:t>20</m:t>
                        </m:r>
                      </m:sub>
                    </m:sSub>
                  </m:oMath>
                </a14:m>
                <a:r>
                  <a:rPr lang="en-US" altLang="zh-CN" dirty="0"/>
                  <a:t>+0.33</a:t>
                </a:r>
                <a:endParaRPr lang="zh-CN" altLang="en-US" dirty="0"/>
              </a:p>
            </p:txBody>
          </p:sp>
        </mc:Choice>
        <mc:Fallback xmlns="">
          <p:sp>
            <p:nvSpPr>
              <p:cNvPr id="6" name="文本框 5">
                <a:extLst>
                  <a:ext uri="{FF2B5EF4-FFF2-40B4-BE49-F238E27FC236}">
                    <a16:creationId xmlns:a16="http://schemas.microsoft.com/office/drawing/2014/main" id="{7C380F53-58DA-42F5-9E52-72EE465D012A}"/>
                  </a:ext>
                </a:extLst>
              </p:cNvPr>
              <p:cNvSpPr txBox="1">
                <a:spLocks noRot="1" noChangeAspect="1" noMove="1" noResize="1" noEditPoints="1" noAdjustHandles="1" noChangeArrowheads="1" noChangeShapeType="1" noTextEdit="1"/>
              </p:cNvSpPr>
              <p:nvPr/>
            </p:nvSpPr>
            <p:spPr>
              <a:xfrm>
                <a:off x="2807515" y="3807447"/>
                <a:ext cx="6576969" cy="923330"/>
              </a:xfrm>
              <a:prstGeom prst="rect">
                <a:avLst/>
              </a:prstGeom>
              <a:blipFill>
                <a:blip r:embed="rId3"/>
                <a:stretch>
                  <a:fillRect l="-835" t="-3974" b="-99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647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064D85D-D68A-472D-993B-E51A41D7AA09}"/>
              </a:ext>
            </a:extLst>
          </p:cNvPr>
          <p:cNvSpPr txBox="1"/>
          <p:nvPr/>
        </p:nvSpPr>
        <p:spPr>
          <a:xfrm>
            <a:off x="1402359" y="1073791"/>
            <a:ext cx="938728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For a given (background-subtracted) image and a corresponding segmentation map indicating the source(s) of interest,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statmorph</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calculates the following morphological statistics for each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Gini-M20 statistics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Concentration, Asymmetry and Smoothness (CAS)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Multimode, Intensity and Deviation (MID) statistics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Outer asymmetry and shape asymmetry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Sérsic</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index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Several shape and size measurements associated to the above statistics</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6508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43E73A9-7FDF-4A6C-80EB-837AE4FE4BC4}"/>
              </a:ext>
            </a:extLst>
          </p:cNvPr>
          <p:cNvSpPr txBox="1"/>
          <p:nvPr/>
        </p:nvSpPr>
        <p:spPr>
          <a:xfrm>
            <a:off x="1184245" y="1291905"/>
            <a:ext cx="873154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Apart from the morphological parameters,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statmorph</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also produces two different “bad measurement” flags (where values of 0 and 1 indicate good and bad measurements,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flag : indicates a problem with the basic morphological measurements (e.g., a discontinuous Gini segmentation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flag_sersic</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 indicates if there was a problem during the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Sersic</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profile fitting.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In general, users should enforce flag == 0, while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flag_sersic</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 0 should be applied only when actually interested in </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Sersic</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fits (which can fail for merging galaxies and other “irregular” objects).</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94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4373E5C-476E-45E2-928C-5D6FD99AAF23}"/>
              </a:ext>
            </a:extLst>
          </p:cNvPr>
          <p:cNvSpPr txBox="1"/>
          <p:nvPr/>
        </p:nvSpPr>
        <p:spPr>
          <a:xfrm>
            <a:off x="1050758" y="1720840"/>
            <a:ext cx="10090484" cy="3416320"/>
          </a:xfrm>
          <a:prstGeom prst="rect">
            <a:avLst/>
          </a:prstGeom>
          <a:noFill/>
        </p:spPr>
        <p:txBody>
          <a:bodyPr wrap="square" rtlCol="0">
            <a:spAutoFit/>
          </a:bodyPr>
          <a:lstStyle/>
          <a:p>
            <a:r>
              <a:rPr lang="zh-CN" altLang="en-US" dirty="0"/>
              <a:t>几种工具的比较：</a:t>
            </a:r>
            <a:endParaRPr lang="en-US" altLang="zh-CN" dirty="0"/>
          </a:p>
          <a:p>
            <a:r>
              <a:rPr lang="en-US" altLang="zh-CN" dirty="0" err="1"/>
              <a:t>ishape</a:t>
            </a:r>
            <a:endParaRPr lang="en-US" altLang="zh-CN" dirty="0"/>
          </a:p>
          <a:p>
            <a:r>
              <a:rPr lang="zh-CN" altLang="en-US" dirty="0"/>
              <a:t>优点：操作相对简单，用</a:t>
            </a:r>
            <a:r>
              <a:rPr lang="en-US" altLang="zh-CN" dirty="0"/>
              <a:t>C</a:t>
            </a:r>
            <a:r>
              <a:rPr lang="zh-CN" altLang="en-US" dirty="0"/>
              <a:t>语言编写，运行应该较快</a:t>
            </a:r>
            <a:endParaRPr lang="en-US" altLang="zh-CN" dirty="0"/>
          </a:p>
          <a:p>
            <a:r>
              <a:rPr lang="zh-CN" altLang="en-US" dirty="0"/>
              <a:t>缺点：只适合计算特定种类源的参数</a:t>
            </a:r>
            <a:endParaRPr lang="en-US" altLang="zh-CN" dirty="0"/>
          </a:p>
          <a:p>
            <a:r>
              <a:rPr lang="en-US" altLang="zh-CN" dirty="0"/>
              <a:t>pymorph</a:t>
            </a:r>
            <a:r>
              <a:rPr lang="zh-CN" altLang="en-US" dirty="0"/>
              <a:t>：</a:t>
            </a:r>
            <a:endParaRPr lang="en-US" altLang="zh-CN" dirty="0"/>
          </a:p>
          <a:p>
            <a:r>
              <a:rPr lang="zh-CN" altLang="en-US" dirty="0"/>
              <a:t>优点：操作相对简单</a:t>
            </a:r>
            <a:endParaRPr lang="en-US" altLang="zh-CN" dirty="0"/>
          </a:p>
          <a:p>
            <a:r>
              <a:rPr lang="zh-CN" altLang="en-US" dirty="0"/>
              <a:t>缺点：依赖过多，且不支持</a:t>
            </a:r>
            <a:r>
              <a:rPr lang="en-US" altLang="zh-CN" dirty="0"/>
              <a:t>python3.0</a:t>
            </a:r>
          </a:p>
          <a:p>
            <a:r>
              <a:rPr lang="en-US" altLang="zh-CN" dirty="0" err="1"/>
              <a:t>Galfit</a:t>
            </a:r>
            <a:r>
              <a:rPr lang="zh-CN" altLang="en-US" dirty="0"/>
              <a:t>：</a:t>
            </a:r>
            <a:endParaRPr lang="en-US" altLang="zh-CN" dirty="0"/>
          </a:p>
          <a:p>
            <a:r>
              <a:rPr lang="zh-CN" altLang="en-US" dirty="0"/>
              <a:t>优点：功能强大</a:t>
            </a:r>
            <a:endParaRPr lang="en-US" altLang="zh-CN" dirty="0"/>
          </a:p>
          <a:p>
            <a:r>
              <a:rPr lang="zh-CN" altLang="en-US" dirty="0"/>
              <a:t>缺点：操作相对繁琐</a:t>
            </a:r>
            <a:endParaRPr lang="en-US" altLang="zh-CN" dirty="0"/>
          </a:p>
          <a:p>
            <a:r>
              <a:rPr lang="en-US" altLang="zh-CN" dirty="0" err="1"/>
              <a:t>Statmorph</a:t>
            </a:r>
            <a:r>
              <a:rPr lang="zh-CN" altLang="en-US" dirty="0"/>
              <a:t>相较上述软件，操作相对简单，在各种环境下均能运行，适用范围广，可测量参数多，但开发时间较短，可能存在的</a:t>
            </a:r>
            <a:r>
              <a:rPr lang="en-US" altLang="zh-CN" dirty="0"/>
              <a:t>bug</a:t>
            </a:r>
            <a:r>
              <a:rPr lang="zh-CN" altLang="en-US" dirty="0"/>
              <a:t>多。</a:t>
            </a:r>
            <a:endParaRPr lang="en-US" altLang="zh-CN" dirty="0"/>
          </a:p>
        </p:txBody>
      </p:sp>
    </p:spTree>
    <p:extLst>
      <p:ext uri="{BB962C8B-B14F-4D97-AF65-F5344CB8AC3E}">
        <p14:creationId xmlns:p14="http://schemas.microsoft.com/office/powerpoint/2010/main" val="398482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775AC5B-B3E6-4788-AFFD-5A890A529F67}"/>
              </a:ext>
            </a:extLst>
          </p:cNvPr>
          <p:cNvSpPr txBox="1"/>
          <p:nvPr/>
        </p:nvSpPr>
        <p:spPr>
          <a:xfrm>
            <a:off x="1191237" y="1084831"/>
            <a:ext cx="8246378" cy="1569660"/>
          </a:xfrm>
          <a:prstGeom prst="rect">
            <a:avLst/>
          </a:prstGeom>
          <a:noFill/>
        </p:spPr>
        <p:txBody>
          <a:bodyPr wrap="square" rtlCol="0">
            <a:spAutoFit/>
          </a:bodyPr>
          <a:lstStyle/>
          <a:p>
            <a:r>
              <a:rPr lang="en-US" altLang="zh-CN" sz="2400" dirty="0" err="1">
                <a:solidFill>
                  <a:srgbClr val="FF0000"/>
                </a:solidFill>
              </a:rPr>
              <a:t>Ishape</a:t>
            </a:r>
            <a:endParaRPr lang="en-US" altLang="zh-CN" sz="2400" dirty="0">
              <a:solidFill>
                <a:srgbClr val="FF0000"/>
              </a:solidFill>
            </a:endParaRPr>
          </a:p>
          <a:p>
            <a:r>
              <a:rPr lang="zh-CN" altLang="en-US" dirty="0"/>
              <a:t>作者：</a:t>
            </a:r>
            <a:r>
              <a:rPr lang="en-US" altLang="zh-CN" dirty="0" err="1"/>
              <a:t>Søren</a:t>
            </a:r>
            <a:r>
              <a:rPr lang="en-US" altLang="zh-CN" dirty="0"/>
              <a:t> S. Larsen  </a:t>
            </a:r>
          </a:p>
          <a:p>
            <a:r>
              <a:rPr lang="zh-CN" altLang="en-US" dirty="0"/>
              <a:t>适用对象：具有与图像的点扩展函数</a:t>
            </a:r>
            <a:r>
              <a:rPr lang="en-US" altLang="zh-CN" dirty="0"/>
              <a:t>(PSF)</a:t>
            </a:r>
            <a:r>
              <a:rPr lang="zh-CN" altLang="en-US" dirty="0"/>
              <a:t>的</a:t>
            </a:r>
            <a:r>
              <a:rPr lang="en-US" altLang="zh-CN" dirty="0"/>
              <a:t>FWHM</a:t>
            </a:r>
            <a:r>
              <a:rPr lang="zh-CN" altLang="en-US" dirty="0"/>
              <a:t>相当或更小的固有尺寸的源</a:t>
            </a:r>
            <a:endParaRPr lang="en-US" altLang="zh-CN" dirty="0"/>
          </a:p>
          <a:p>
            <a:r>
              <a:rPr lang="zh-CN" altLang="en-US" dirty="0"/>
              <a:t>如：</a:t>
            </a:r>
            <a:r>
              <a:rPr lang="en-US" altLang="zh-CN" dirty="0"/>
              <a:t>star clusters in external galaxies</a:t>
            </a:r>
          </a:p>
          <a:p>
            <a:r>
              <a:rPr lang="zh-CN" altLang="en-US" dirty="0"/>
              <a:t>目前包含在</a:t>
            </a:r>
            <a:r>
              <a:rPr lang="en-US" altLang="zh-CN" dirty="0" err="1"/>
              <a:t>BAOLab</a:t>
            </a:r>
            <a:r>
              <a:rPr lang="zh-CN" altLang="en-US" dirty="0"/>
              <a:t>软件中</a:t>
            </a:r>
            <a:endParaRPr lang="en-US" altLang="zh-CN"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4496E36-773D-4152-9EEE-51410AB37018}"/>
                  </a:ext>
                </a:extLst>
              </p:cNvPr>
              <p:cNvSpPr txBox="1"/>
              <p:nvPr/>
            </p:nvSpPr>
            <p:spPr>
              <a:xfrm>
                <a:off x="1191237" y="2690072"/>
                <a:ext cx="10182616" cy="3186963"/>
              </a:xfrm>
              <a:prstGeom prst="rect">
                <a:avLst/>
              </a:prstGeom>
              <a:noFill/>
            </p:spPr>
            <p:txBody>
              <a:bodyPr wrap="square" rtlCol="0">
                <a:spAutoFit/>
              </a:bodyPr>
              <a:lstStyle/>
              <a:p>
                <a:r>
                  <a:rPr lang="zh-CN" altLang="en-US" dirty="0"/>
                  <a:t>工作原理：</a:t>
                </a:r>
                <a:endParaRPr lang="en-US" altLang="zh-CN" dirty="0"/>
              </a:p>
              <a:p>
                <a:r>
                  <a:rPr lang="zh-CN" altLang="en-US" dirty="0"/>
                  <a:t>将源建模为内部存储的几种可能的分析轮廓之一，估算给定源的固有轮廓，然后调整</a:t>
                </a:r>
                <a:r>
                  <a:rPr lang="en-US" altLang="zh-CN" dirty="0"/>
                  <a:t>FWHM,</a:t>
                </a:r>
                <a:r>
                  <a:rPr lang="zh-CN" altLang="en-US" dirty="0"/>
                  <a:t>椭圆率和方向，并将模型与根据经验确定的图像</a:t>
                </a:r>
                <a:r>
                  <a:rPr lang="en-US" altLang="zh-CN" dirty="0"/>
                  <a:t>PSF</a:t>
                </a:r>
                <a:r>
                  <a:rPr lang="zh-CN" altLang="en-US" dirty="0"/>
                  <a:t>卷积，直到获得与观察的源轮廓的最佳匹配。</a:t>
                </a:r>
                <a:endParaRPr lang="en-US" altLang="zh-CN" dirty="0"/>
              </a:p>
              <a:p>
                <a:r>
                  <a:rPr lang="zh-CN" altLang="en-US" dirty="0"/>
                  <a:t>确定拟合度的公式：</a:t>
                </a:r>
                <a:endParaRPr lang="en-US" altLang="zh-CN" dirty="0"/>
              </a:p>
              <a:p>
                <a:endParaRPr lang="en-US" altLang="zh-CN" dirty="0"/>
              </a:p>
              <a:p>
                <a:endParaRPr lang="en-US" altLang="zh-CN" dirty="0"/>
              </a:p>
              <a:p>
                <a:endParaRPr lang="en-US" altLang="zh-CN" dirty="0"/>
              </a:p>
              <a:p>
                <a:r>
                  <a:rPr lang="zh-CN" altLang="en-US" dirty="0"/>
                  <a:t>其中</a:t>
                </a:r>
                <a14:m>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smtClean="0">
                            <a:latin typeface="Cambria Math" panose="02040503050406030204" pitchFamily="18" charset="0"/>
                          </a:rPr>
                          <m:t>𝜎</m:t>
                        </m:r>
                      </m:e>
                      <m:sub>
                        <m:r>
                          <a:rPr lang="zh-CN" altLang="en-US" i="1" smtClean="0">
                            <a:latin typeface="Cambria Math" panose="02040503050406030204" pitchFamily="18" charset="0"/>
                          </a:rPr>
                          <m:t>𝑖</m:t>
                        </m:r>
                        <m:r>
                          <m:rPr>
                            <m:sty m:val="p"/>
                          </m:rPr>
                          <a:rPr lang="en-US" altLang="zh-CN" i="1">
                            <a:latin typeface="Cambria Math" panose="02040503050406030204" pitchFamily="18" charset="0"/>
                          </a:rPr>
                          <m:t>j</m:t>
                        </m:r>
                      </m:sub>
                    </m:sSub>
                    <m:r>
                      <a:rPr lang="zh-CN" altLang="en-US" i="1">
                        <a:latin typeface="Cambria Math" panose="02040503050406030204" pitchFamily="18" charset="0"/>
                      </a:rPr>
                      <m:t>代表</m:t>
                    </m:r>
                  </m:oMath>
                </a14:m>
                <a:r>
                  <a:rPr lang="zh-CN" altLang="en-US" dirty="0"/>
                  <a:t>位置</a:t>
                </a:r>
                <a:r>
                  <a:rPr lang="en-US" altLang="zh-CN" dirty="0"/>
                  <a:t>(</a:t>
                </a:r>
                <a:r>
                  <a:rPr lang="en-US" altLang="zh-CN" dirty="0" err="1"/>
                  <a:t>i,j</a:t>
                </a:r>
                <a:r>
                  <a:rPr lang="en-US" altLang="zh-CN" dirty="0"/>
                  <a:t>)</a:t>
                </a:r>
                <a:r>
                  <a:rPr lang="zh-CN" altLang="en-US" dirty="0"/>
                  <a:t>处像素的统计不确定性，</a:t>
                </a:r>
                <a14:m>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smtClean="0">
                            <a:latin typeface="Cambria Math" panose="02040503050406030204" pitchFamily="18" charset="0"/>
                          </a:rPr>
                          <m:t>𝑁</m:t>
                        </m:r>
                      </m:e>
                      <m:sub>
                        <m:r>
                          <a:rPr lang="zh-CN" altLang="en-US" i="1" smtClean="0">
                            <a:latin typeface="Cambria Math" panose="02040503050406030204" pitchFamily="18" charset="0"/>
                          </a:rPr>
                          <m:t>𝑖</m:t>
                        </m:r>
                      </m:sub>
                    </m:sSub>
                    <m:r>
                      <a:rPr lang="zh-CN" altLang="en-US" i="1">
                        <a:latin typeface="Cambria Math" panose="02040503050406030204" pitchFamily="18" charset="0"/>
                      </a:rPr>
                      <m:t>是</m:t>
                    </m:r>
                  </m:oMath>
                </a14:m>
                <a:r>
                  <a:rPr lang="zh-CN" altLang="en-US" dirty="0"/>
                  <a:t>像素数，</a:t>
                </a:r>
                <a:r>
                  <a:rPr lang="zh-CN" altLang="en-US" dirty="0">
                    <a:solidFill>
                      <a:srgbClr val="836967"/>
                    </a:solidFill>
                  </a:rPr>
                  <a:t> </a:t>
                </a:r>
                <a14:m>
                  <m:oMath xmlns:m="http://schemas.openxmlformats.org/officeDocument/2006/math">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𝑁</m:t>
                        </m:r>
                      </m:e>
                      <m:sub>
                        <m:r>
                          <m:rPr>
                            <m:sty m:val="p"/>
                          </m:rPr>
                          <a:rPr lang="en-US" altLang="zh-CN" i="1" smtClean="0">
                            <a:latin typeface="Cambria Math" panose="02040503050406030204" pitchFamily="18" charset="0"/>
                          </a:rPr>
                          <m:t>free</m:t>
                        </m:r>
                      </m:sub>
                    </m:sSub>
                  </m:oMath>
                </a14:m>
                <a:r>
                  <a:rPr lang="zh-CN" altLang="en-US" dirty="0"/>
                  <a:t>是自由度，</a:t>
                </a:r>
                <a:r>
                  <a:rPr lang="en-US" altLang="zh-CN" dirty="0"/>
                  <a:t>(</a:t>
                </a:r>
                <a:r>
                  <a:rPr lang="en-US" altLang="zh-CN" dirty="0" err="1"/>
                  <a:t>x,y</a:t>
                </a:r>
                <a:r>
                  <a:rPr lang="en-US" altLang="zh-CN" dirty="0"/>
                  <a:t>)</a:t>
                </a:r>
                <a:r>
                  <a:rPr lang="zh-CN" altLang="en-US" dirty="0"/>
                  <a:t>是光源的中心坐标，</a:t>
                </a:r>
                <a:r>
                  <a:rPr lang="en-US" altLang="zh-CN" dirty="0"/>
                  <a:t>a</a:t>
                </a:r>
                <a:r>
                  <a:rPr lang="zh-CN" altLang="en-US" dirty="0"/>
                  <a:t>，</a:t>
                </a:r>
                <a:r>
                  <a:rPr lang="en-US" altLang="zh-CN" dirty="0"/>
                  <a:t>b</a:t>
                </a:r>
                <a:r>
                  <a:rPr lang="zh-CN" altLang="en-US" dirty="0"/>
                  <a:t>是振幅和背景，</a:t>
                </a:r>
                <a:r>
                  <a:rPr lang="en-US" altLang="zh-CN" dirty="0">
                    <a:solidFill>
                      <a:srgbClr val="836967"/>
                    </a:solidFill>
                  </a:rPr>
                  <a:t> </a:t>
                </a:r>
                <a14:m>
                  <m:oMath xmlns:m="http://schemas.openxmlformats.org/officeDocument/2006/math">
                    <m:sSub>
                      <m:sSubPr>
                        <m:ctrlPr>
                          <a:rPr lang="en-US" altLang="zh-CN" i="1">
                            <a:solidFill>
                              <a:srgbClr val="836967"/>
                            </a:solidFill>
                            <a:latin typeface="Cambria Math" panose="02040503050406030204" pitchFamily="18" charset="0"/>
                          </a:rPr>
                        </m:ctrlPr>
                      </m:sSubPr>
                      <m:e>
                        <m:r>
                          <a:rPr lang="en-US" altLang="zh-CN">
                            <a:latin typeface="Cambria Math" panose="02040503050406030204" pitchFamily="18" charset="0"/>
                          </a:rPr>
                          <m:t>𝑤</m:t>
                        </m:r>
                      </m:e>
                      <m:sub>
                        <m:r>
                          <a:rPr lang="en-US" altLang="zh-CN">
                            <a:latin typeface="Cambria Math" panose="02040503050406030204" pitchFamily="18" charset="0"/>
                          </a:rPr>
                          <m:t>𝑥</m:t>
                        </m:r>
                      </m:sub>
                    </m:sSub>
                    <m:sSub>
                      <m:sSubPr>
                        <m:ctrlPr>
                          <a:rPr lang="en-US" altLang="zh-CN" i="1">
                            <a:solidFill>
                              <a:srgbClr val="836967"/>
                            </a:solidFill>
                            <a:latin typeface="Cambria Math" panose="02040503050406030204" pitchFamily="18" charset="0"/>
                          </a:rPr>
                        </m:ctrlPr>
                      </m:sSubPr>
                      <m:e>
                        <m:r>
                          <a:rPr lang="en-US" altLang="zh-CN">
                            <a:solidFill>
                              <a:srgbClr val="836967"/>
                            </a:solidFill>
                            <a:latin typeface="Cambria Math" panose="02040503050406030204" pitchFamily="18" charset="0"/>
                          </a:rPr>
                          <m:t>,</m:t>
                        </m:r>
                        <m:r>
                          <a:rPr lang="en-US" altLang="zh-CN">
                            <a:latin typeface="Cambria Math" panose="02040503050406030204" pitchFamily="18" charset="0"/>
                          </a:rPr>
                          <m:t>𝑤</m:t>
                        </m:r>
                      </m:e>
                      <m:sub>
                        <m:r>
                          <a:rPr lang="en-US" altLang="zh-CN">
                            <a:latin typeface="Cambria Math" panose="02040503050406030204" pitchFamily="18" charset="0"/>
                          </a:rPr>
                          <m:t>𝑦</m:t>
                        </m:r>
                      </m:sub>
                    </m:sSub>
                    <m:r>
                      <a:rPr lang="en-US" altLang="zh-CN">
                        <a:latin typeface="Cambria Math" panose="02040503050406030204" pitchFamily="18" charset="0"/>
                      </a:rPr>
                      <m:t>,</m:t>
                    </m:r>
                    <m:r>
                      <a:rPr lang="en-US" altLang="zh-CN">
                        <a:latin typeface="Cambria Math" panose="02040503050406030204" pitchFamily="18" charset="0"/>
                      </a:rPr>
                      <m:t>𝛼</m:t>
                    </m:r>
                  </m:oMath>
                </a14:m>
                <a:r>
                  <a:rPr lang="zh-CN" altLang="en-US" dirty="0"/>
                  <a:t>是长轴短轴及位置角的</a:t>
                </a:r>
                <a:r>
                  <a:rPr lang="en-US" altLang="zh-CN" dirty="0"/>
                  <a:t>FWHM.</a:t>
                </a:r>
              </a:p>
              <a:p>
                <a:endParaRPr lang="en-US" altLang="zh-CN" dirty="0"/>
              </a:p>
              <a:p>
                <a:r>
                  <a:rPr lang="zh-CN" altLang="en-US" dirty="0"/>
                  <a:t>主要的输入参数：源，源的中心位置坐标</a:t>
                </a:r>
                <a:r>
                  <a:rPr lang="en-US" altLang="zh-CN" dirty="0"/>
                  <a:t>(x , y),</a:t>
                </a:r>
                <a:r>
                  <a:rPr lang="zh-CN" altLang="en-US" dirty="0"/>
                  <a:t> </a:t>
                </a:r>
                <a:r>
                  <a:rPr lang="en-US" altLang="zh-CN" dirty="0"/>
                  <a:t>PSF</a:t>
                </a:r>
                <a:r>
                  <a:rPr lang="zh-CN" altLang="en-US" dirty="0"/>
                  <a:t> </a:t>
                </a:r>
              </a:p>
            </p:txBody>
          </p:sp>
        </mc:Choice>
        <mc:Fallback xmlns="">
          <p:sp>
            <p:nvSpPr>
              <p:cNvPr id="2" name="文本框 1">
                <a:extLst>
                  <a:ext uri="{FF2B5EF4-FFF2-40B4-BE49-F238E27FC236}">
                    <a16:creationId xmlns:a16="http://schemas.microsoft.com/office/drawing/2014/main" id="{84496E36-773D-4152-9EEE-51410AB37018}"/>
                  </a:ext>
                </a:extLst>
              </p:cNvPr>
              <p:cNvSpPr txBox="1">
                <a:spLocks noRot="1" noChangeAspect="1" noMove="1" noResize="1" noEditPoints="1" noAdjustHandles="1" noChangeArrowheads="1" noChangeShapeType="1" noTextEdit="1"/>
              </p:cNvSpPr>
              <p:nvPr/>
            </p:nvSpPr>
            <p:spPr>
              <a:xfrm>
                <a:off x="1191237" y="2690072"/>
                <a:ext cx="10182616" cy="3186963"/>
              </a:xfrm>
              <a:prstGeom prst="rect">
                <a:avLst/>
              </a:prstGeom>
              <a:blipFill>
                <a:blip r:embed="rId2"/>
                <a:stretch>
                  <a:fillRect l="-479" t="-956" b="-2103"/>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FF3335C-1F92-4AE4-831C-B9D9B815FB47}"/>
              </a:ext>
            </a:extLst>
          </p:cNvPr>
          <p:cNvPicPr>
            <a:picLocks noChangeAspect="1"/>
          </p:cNvPicPr>
          <p:nvPr/>
        </p:nvPicPr>
        <p:blipFill>
          <a:blip r:embed="rId3"/>
          <a:stretch>
            <a:fillRect/>
          </a:stretch>
        </p:blipFill>
        <p:spPr>
          <a:xfrm>
            <a:off x="2827960" y="3881890"/>
            <a:ext cx="5778892" cy="625953"/>
          </a:xfrm>
          <a:prstGeom prst="rect">
            <a:avLst/>
          </a:prstGeom>
        </p:spPr>
      </p:pic>
    </p:spTree>
    <p:extLst>
      <p:ext uri="{BB962C8B-B14F-4D97-AF65-F5344CB8AC3E}">
        <p14:creationId xmlns:p14="http://schemas.microsoft.com/office/powerpoint/2010/main" val="218372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62EAE81A-4771-4EC8-BFC3-ED6B44D0EA26}"/>
                  </a:ext>
                </a:extLst>
              </p:cNvPr>
              <p:cNvSpPr txBox="1"/>
              <p:nvPr/>
            </p:nvSpPr>
            <p:spPr>
              <a:xfrm>
                <a:off x="1127069" y="1092187"/>
                <a:ext cx="10214700" cy="4227568"/>
              </a:xfrm>
              <a:prstGeom prst="rect">
                <a:avLst/>
              </a:prstGeom>
              <a:noFill/>
            </p:spPr>
            <p:txBody>
              <a:bodyPr wrap="square" rtlCol="0">
                <a:spAutoFit/>
              </a:bodyPr>
              <a:lstStyle/>
              <a:p>
                <a:r>
                  <a:rPr lang="zh-CN" altLang="en-US" dirty="0"/>
                  <a:t>工作过程：</a:t>
                </a:r>
                <a:endParaRPr lang="en-US" altLang="zh-CN" dirty="0"/>
              </a:p>
              <a:p>
                <a:r>
                  <a:rPr lang="en-US" altLang="zh-CN" dirty="0"/>
                  <a:t>1.</a:t>
                </a:r>
                <a:r>
                  <a:rPr lang="zh-CN" altLang="en-US" dirty="0"/>
                  <a:t>读取要计算的源</a:t>
                </a:r>
                <a:endParaRPr lang="en-US" altLang="zh-CN" dirty="0"/>
              </a:p>
              <a:p>
                <a:r>
                  <a:rPr lang="en-US" altLang="zh-CN" dirty="0"/>
                  <a:t>2.</a:t>
                </a:r>
                <a:r>
                  <a:rPr lang="zh-CN" altLang="en-US" dirty="0"/>
                  <a:t>提取用户提供的位置</a:t>
                </a:r>
                <a:r>
                  <a:rPr lang="en-US" altLang="zh-CN" dirty="0"/>
                  <a:t>(</a:t>
                </a:r>
                <a14:m>
                  <m:oMath xmlns:m="http://schemas.openxmlformats.org/officeDocument/2006/math">
                    <m:sSub>
                      <m:sSubPr>
                        <m:ctrlPr>
                          <a:rPr lang="en-US" altLang="zh-CN" i="1" smtClean="0">
                            <a:solidFill>
                              <a:srgbClr val="836967"/>
                            </a:solidFill>
                            <a:latin typeface="Cambria Math" panose="02040503050406030204" pitchFamily="18" charset="0"/>
                          </a:rPr>
                        </m:ctrlPr>
                      </m:sSubPr>
                      <m:e>
                        <m:r>
                          <a:rPr lang="en-US" altLang="zh-CN" i="1" smtClean="0">
                            <a:latin typeface="Cambria Math" panose="02040503050406030204" pitchFamily="18" charset="0"/>
                          </a:rPr>
                          <m:t>𝑥</m:t>
                        </m:r>
                      </m:e>
                      <m:sub>
                        <m:r>
                          <a:rPr lang="en-US" altLang="zh-CN" i="1" smtClean="0">
                            <a:latin typeface="Cambria Math" panose="02040503050406030204" pitchFamily="18" charset="0"/>
                          </a:rPr>
                          <m:t>0</m:t>
                        </m:r>
                      </m:sub>
                    </m:sSub>
                    <m:sSub>
                      <m:sSubPr>
                        <m:ctrlPr>
                          <a:rPr lang="en-US" altLang="zh-CN" i="1" smtClean="0">
                            <a:solidFill>
                              <a:srgbClr val="836967"/>
                            </a:solidFill>
                            <a:latin typeface="Cambria Math" panose="02040503050406030204" pitchFamily="18" charset="0"/>
                          </a:rPr>
                        </m:ctrlPr>
                      </m:sSubPr>
                      <m:e>
                        <m:r>
                          <a:rPr lang="en-US" altLang="zh-CN" b="0" i="1" smtClean="0">
                            <a:solidFill>
                              <a:srgbClr val="836967"/>
                            </a:solidFill>
                            <a:latin typeface="Cambria Math" panose="02040503050406030204" pitchFamily="18" charset="0"/>
                          </a:rPr>
                          <m:t>,</m:t>
                        </m:r>
                        <m:r>
                          <a:rPr lang="en-US" altLang="zh-CN" i="1" smtClean="0">
                            <a:latin typeface="Cambria Math" panose="02040503050406030204" pitchFamily="18" charset="0"/>
                          </a:rPr>
                          <m:t>𝑦</m:t>
                        </m:r>
                      </m:e>
                      <m:sub>
                        <m:r>
                          <a:rPr lang="en-US" altLang="zh-CN" i="1" smtClean="0">
                            <a:latin typeface="Cambria Math" panose="02040503050406030204" pitchFamily="18" charset="0"/>
                          </a:rPr>
                          <m:t>0</m:t>
                        </m:r>
                      </m:sub>
                    </m:sSub>
                  </m:oMath>
                </a14:m>
                <a:r>
                  <a:rPr lang="en-US" altLang="zh-CN" dirty="0"/>
                  <a:t>)</a:t>
                </a:r>
                <a:r>
                  <a:rPr lang="zh-CN" altLang="en-US" dirty="0"/>
                  <a:t>处的对象，并储存在数组</a:t>
                </a:r>
                <a14:m>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smtClean="0">
                            <a:latin typeface="Cambria Math" panose="02040503050406030204" pitchFamily="18" charset="0"/>
                          </a:rPr>
                          <m:t>𝐼</m:t>
                        </m:r>
                      </m:e>
                      <m:sub>
                        <m:r>
                          <a:rPr lang="zh-CN" altLang="en-US" i="1" smtClean="0">
                            <a:latin typeface="Cambria Math" panose="02040503050406030204" pitchFamily="18" charset="0"/>
                          </a:rPr>
                          <m:t>𝑖𝑗</m:t>
                        </m:r>
                      </m:sub>
                    </m:sSub>
                  </m:oMath>
                </a14:m>
                <a:r>
                  <a:rPr lang="zh-CN" altLang="en-US" dirty="0"/>
                  <a:t>中</a:t>
                </a:r>
                <a:endParaRPr lang="en-US" altLang="zh-CN" dirty="0"/>
              </a:p>
              <a:p>
                <a:r>
                  <a:rPr lang="en-US" altLang="zh-CN" dirty="0"/>
                  <a:t>3.</a:t>
                </a:r>
                <a:r>
                  <a:rPr lang="zh-CN" altLang="en-US" dirty="0"/>
                  <a:t>计算权重图</a:t>
                </a:r>
                <a14:m>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en-US" altLang="zh-CN" b="0" i="1" smtClean="0">
                            <a:solidFill>
                              <a:srgbClr val="836967"/>
                            </a:solidFill>
                            <a:latin typeface="Cambria Math" panose="02040503050406030204" pitchFamily="18" charset="0"/>
                          </a:rPr>
                          <m:t>𝑊</m:t>
                        </m:r>
                      </m:e>
                      <m:sub>
                        <m:r>
                          <a:rPr lang="zh-CN" altLang="en-US" i="1" smtClean="0">
                            <a:latin typeface="Cambria Math" panose="02040503050406030204" pitchFamily="18" charset="0"/>
                          </a:rPr>
                          <m:t>𝑖𝑗</m:t>
                        </m:r>
                      </m:sub>
                    </m:sSub>
                  </m:oMath>
                </a14:m>
                <a:endParaRPr lang="en-US" altLang="zh-CN" dirty="0"/>
              </a:p>
              <a:p>
                <a:r>
                  <a:rPr lang="en-US" altLang="zh-CN" dirty="0"/>
                  <a:t>4.</a:t>
                </a:r>
                <a:r>
                  <a:rPr lang="zh-CN" altLang="en-US" dirty="0"/>
                  <a:t>沿长轴，短轴</a:t>
                </a:r>
                <a:r>
                  <a:rPr lang="en-US" altLang="zh-CN" dirty="0"/>
                  <a:t>(</a:t>
                </a:r>
                <a14:m>
                  <m:oMath xmlns:m="http://schemas.openxmlformats.org/officeDocument/2006/math">
                    <m:sSub>
                      <m:sSubPr>
                        <m:ctrlPr>
                          <a:rPr lang="en-US" altLang="zh-CN" b="0" i="1" smtClean="0">
                            <a:solidFill>
                              <a:srgbClr val="836967"/>
                            </a:solidFill>
                            <a:latin typeface="Cambria Math" panose="02040503050406030204" pitchFamily="18" charset="0"/>
                          </a:rPr>
                        </m:ctrlPr>
                      </m:sSubPr>
                      <m:e>
                        <m:r>
                          <a:rPr lang="en-US" altLang="zh-CN" b="0" i="0" smtClean="0">
                            <a:latin typeface="Cambria Math" panose="02040503050406030204" pitchFamily="18" charset="0"/>
                          </a:rPr>
                          <m:t>𝑤</m:t>
                        </m:r>
                      </m:e>
                      <m:sub>
                        <m:r>
                          <a:rPr lang="en-US" altLang="zh-CN" b="0" i="0" smtClean="0">
                            <a:latin typeface="Cambria Math" panose="02040503050406030204" pitchFamily="18" charset="0"/>
                          </a:rPr>
                          <m:t>𝑥</m:t>
                        </m:r>
                      </m:sub>
                    </m:sSub>
                    <m:sSub>
                      <m:sSubPr>
                        <m:ctrlPr>
                          <a:rPr lang="en-US" altLang="zh-CN" b="0" i="1" smtClean="0">
                            <a:solidFill>
                              <a:srgbClr val="836967"/>
                            </a:solidFill>
                            <a:latin typeface="Cambria Math" panose="02040503050406030204" pitchFamily="18" charset="0"/>
                          </a:rPr>
                        </m:ctrlPr>
                      </m:sSubPr>
                      <m:e>
                        <m:r>
                          <a:rPr lang="en-US" altLang="zh-CN" b="0" i="0" smtClean="0">
                            <a:solidFill>
                              <a:srgbClr val="836967"/>
                            </a:solidFill>
                            <a:latin typeface="Cambria Math" panose="02040503050406030204" pitchFamily="18" charset="0"/>
                          </a:rPr>
                          <m:t>,</m:t>
                        </m:r>
                        <m:r>
                          <a:rPr lang="en-US" altLang="zh-CN" b="0" i="0" smtClean="0">
                            <a:latin typeface="Cambria Math" panose="02040503050406030204" pitchFamily="18" charset="0"/>
                          </a:rPr>
                          <m:t>𝑤</m:t>
                        </m:r>
                      </m:e>
                      <m:sub>
                        <m:r>
                          <a:rPr lang="en-US" altLang="zh-CN" b="0" i="0" smtClean="0">
                            <a:latin typeface="Cambria Math" panose="02040503050406030204" pitchFamily="18" charset="0"/>
                          </a:rPr>
                          <m:t>𝑦</m:t>
                        </m:r>
                      </m:sub>
                    </m:sSub>
                  </m:oMath>
                </a14:m>
                <a:r>
                  <a:rPr lang="en-US" altLang="zh-CN" dirty="0"/>
                  <a:t>)</a:t>
                </a:r>
                <a:r>
                  <a:rPr lang="zh-CN" altLang="en-US" dirty="0"/>
                  <a:t>和位置角</a:t>
                </a:r>
                <a14:m>
                  <m:oMath xmlns:m="http://schemas.openxmlformats.org/officeDocument/2006/math">
                    <m:r>
                      <a:rPr lang="en-US" altLang="zh-CN" dirty="0" smtClean="0">
                        <a:latin typeface="Cambria Math" panose="02040503050406030204" pitchFamily="18" charset="0"/>
                      </a:rPr>
                      <m:t>(</m:t>
                    </m:r>
                    <m:r>
                      <a:rPr lang="en-US" altLang="zh-CN">
                        <a:latin typeface="Cambria Math" panose="02040503050406030204" pitchFamily="18" charset="0"/>
                      </a:rPr>
                      <m:t>𝛼</m:t>
                    </m:r>
                    <m:r>
                      <a:rPr lang="en-US" altLang="zh-CN" b="0" i="0" smtClean="0">
                        <a:latin typeface="Cambria Math" panose="02040503050406030204" pitchFamily="18" charset="0"/>
                      </a:rPr>
                      <m:t>)</m:t>
                    </m:r>
                  </m:oMath>
                </a14:m>
                <a:r>
                  <a:rPr lang="zh-CN" altLang="en-US" dirty="0"/>
                  <a:t>初始化</a:t>
                </a:r>
                <a:r>
                  <a:rPr lang="en-US" altLang="zh-CN" dirty="0"/>
                  <a:t>HWFM</a:t>
                </a:r>
              </a:p>
              <a:p>
                <a:r>
                  <a:rPr lang="en-US" altLang="zh-CN" dirty="0"/>
                  <a:t>5.</a:t>
                </a:r>
                <a:r>
                  <a:rPr lang="zh-CN" altLang="en-US" dirty="0"/>
                  <a:t>找到</a:t>
                </a:r>
                <a14:m>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smtClean="0">
                            <a:latin typeface="Cambria Math" panose="02040503050406030204" pitchFamily="18" charset="0"/>
                          </a:rPr>
                          <m:t>𝑋</m:t>
                        </m:r>
                      </m:e>
                      <m:sub>
                        <m:r>
                          <a:rPr lang="zh-CN" altLang="en-US" i="1" smtClean="0">
                            <a:latin typeface="Cambria Math" panose="02040503050406030204" pitchFamily="18" charset="0"/>
                          </a:rPr>
                          <m:t>𝑚</m:t>
                        </m:r>
                        <m:r>
                          <m:rPr>
                            <m:sty m:val="p"/>
                          </m:rPr>
                          <a:rPr lang="en-US" altLang="zh-CN" i="1">
                            <a:latin typeface="Cambria Math" panose="02040503050406030204" pitchFamily="18" charset="0"/>
                          </a:rPr>
                          <m:t>in</m:t>
                        </m:r>
                      </m:sub>
                      <m:sup>
                        <m:r>
                          <a:rPr lang="zh-CN" altLang="en-US" i="1" smtClean="0">
                            <a:latin typeface="Cambria Math" panose="02040503050406030204" pitchFamily="18" charset="0"/>
                          </a:rPr>
                          <m:t>2</m:t>
                        </m:r>
                      </m:sup>
                    </m:sSubSup>
                    <m:r>
                      <a:rPr lang="en-US" altLang="zh-CN" b="0" i="0" smtClean="0">
                        <a:latin typeface="Cambria Math" panose="02040503050406030204" pitchFamily="18" charset="0"/>
                      </a:rPr>
                      <m:t>(</m:t>
                    </m:r>
                    <m:sSub>
                      <m:sSubPr>
                        <m:ctrlPr>
                          <a:rPr lang="en-US" altLang="zh-CN" b="0" i="1" smtClean="0">
                            <a:solidFill>
                              <a:srgbClr val="836967"/>
                            </a:solidFill>
                            <a:latin typeface="Cambria Math" panose="02040503050406030204" pitchFamily="18" charset="0"/>
                          </a:rPr>
                        </m:ctrlPr>
                      </m:sSubPr>
                      <m:e>
                        <m:r>
                          <a:rPr lang="en-US" altLang="zh-CN" b="0" i="0" smtClean="0">
                            <a:latin typeface="Cambria Math" panose="02040503050406030204" pitchFamily="18" charset="0"/>
                          </a:rPr>
                          <m:t>𝑤</m:t>
                        </m:r>
                      </m:e>
                      <m:sub>
                        <m:r>
                          <a:rPr lang="en-US" altLang="zh-CN" b="0" i="0" smtClean="0">
                            <a:latin typeface="Cambria Math" panose="02040503050406030204" pitchFamily="18" charset="0"/>
                          </a:rPr>
                          <m:t>𝑥</m:t>
                        </m:r>
                      </m:sub>
                    </m:sSub>
                    <m:sSub>
                      <m:sSubPr>
                        <m:ctrlPr>
                          <a:rPr lang="en-US" altLang="zh-CN" b="0" i="1" smtClean="0">
                            <a:solidFill>
                              <a:srgbClr val="836967"/>
                            </a:solidFill>
                            <a:latin typeface="Cambria Math" panose="02040503050406030204" pitchFamily="18" charset="0"/>
                          </a:rPr>
                        </m:ctrlPr>
                      </m:sSubPr>
                      <m:e>
                        <m:r>
                          <a:rPr lang="en-US" altLang="zh-CN" b="0" i="0" smtClean="0">
                            <a:solidFill>
                              <a:srgbClr val="836967"/>
                            </a:solidFill>
                            <a:latin typeface="Cambria Math" panose="02040503050406030204" pitchFamily="18" charset="0"/>
                          </a:rPr>
                          <m:t>,</m:t>
                        </m:r>
                        <m:r>
                          <a:rPr lang="en-US" altLang="zh-CN" b="0" i="0" smtClean="0">
                            <a:latin typeface="Cambria Math" panose="02040503050406030204" pitchFamily="18" charset="0"/>
                          </a:rPr>
                          <m:t>𝑤</m:t>
                        </m:r>
                      </m:e>
                      <m:sub>
                        <m:r>
                          <a:rPr lang="en-US" altLang="zh-CN" b="0" i="0" smtClean="0">
                            <a:latin typeface="Cambria Math" panose="02040503050406030204" pitchFamily="18" charset="0"/>
                          </a:rPr>
                          <m:t>𝑦</m:t>
                        </m:r>
                      </m:sub>
                    </m:sSub>
                    <m:r>
                      <a:rPr lang="en-US" altLang="zh-CN" b="0" i="0" smtClean="0">
                        <a:latin typeface="Cambria Math" panose="02040503050406030204" pitchFamily="18" charset="0"/>
                      </a:rPr>
                      <m:t>,</m:t>
                    </m:r>
                    <m:r>
                      <a:rPr lang="en-US" altLang="zh-CN" b="0" i="0" smtClean="0">
                        <a:latin typeface="Cambria Math" panose="02040503050406030204" pitchFamily="18" charset="0"/>
                      </a:rPr>
                      <m:t>𝛼</m:t>
                    </m:r>
                    <m:r>
                      <a:rPr lang="en-US" altLang="zh-CN" b="0" i="0" smtClean="0">
                        <a:latin typeface="Cambria Math" panose="02040503050406030204" pitchFamily="18" charset="0"/>
                      </a:rPr>
                      <m:t>)</m:t>
                    </m:r>
                    <m:r>
                      <a:rPr lang="zh-CN" altLang="en-US" i="1">
                        <a:latin typeface="Cambria Math" panose="02040503050406030204" pitchFamily="18" charset="0"/>
                      </a:rPr>
                      <m:t>的</m:t>
                    </m:r>
                  </m:oMath>
                </a14:m>
                <a:r>
                  <a:rPr lang="zh-CN" altLang="en-US" dirty="0"/>
                  <a:t>最小值</a:t>
                </a:r>
                <a:endParaRPr lang="en-US" altLang="zh-CN" dirty="0"/>
              </a:p>
              <a:p>
                <a:r>
                  <a:rPr lang="en-US" altLang="zh-CN" dirty="0"/>
                  <a:t>   (a)</a:t>
                </a:r>
                <a:r>
                  <a:rPr lang="zh-CN" altLang="en-US" dirty="0"/>
                  <a:t>将模型</a:t>
                </a:r>
                <a:r>
                  <a:rPr lang="en-US" altLang="zh-CN" dirty="0"/>
                  <a:t>S</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Pr>
                      <m:e>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𝑤</m:t>
                        </m:r>
                      </m:e>
                      <m:sub>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𝑥</m:t>
                        </m:r>
                      </m:sub>
                    </m:sSub>
                    <m:sSub>
                      <m:sSubPr>
                        <m:ctrlPr>
                          <a:rPr kumimoji="0" lang="en-US" altLang="zh-CN" sz="1800" b="0" i="1" u="none" strike="noStrike" kern="1200" cap="none" spc="0" normalizeH="0" baseline="0" noProof="0" smtClean="0">
                            <a:ln>
                              <a:noFill/>
                            </a:ln>
                            <a:solidFill>
                              <a:srgbClr val="836967"/>
                            </a:solidFill>
                            <a:effectLst/>
                            <a:uLnTx/>
                            <a:uFillTx/>
                            <a:latin typeface="Cambria Math" panose="02040503050406030204" pitchFamily="18" charset="0"/>
                            <a:cs typeface="+mn-cs"/>
                          </a:rPr>
                        </m:ctrlPr>
                      </m:sSubPr>
                      <m:e>
                        <m:r>
                          <a:rPr kumimoji="0" lang="en-US" altLang="zh-CN" sz="1800" b="0" i="0" u="none" strike="noStrike" kern="1200" cap="none" spc="0" normalizeH="0" baseline="0" noProof="0" smtClean="0">
                            <a:ln>
                              <a:noFill/>
                            </a:ln>
                            <a:solidFill>
                              <a:srgbClr val="836967"/>
                            </a:solidFill>
                            <a:effectLst/>
                            <a:uLnTx/>
                            <a:uFillTx/>
                            <a:latin typeface="Cambria Math" panose="02040503050406030204" pitchFamily="18" charset="0"/>
                            <a:cs typeface="+mn-cs"/>
                          </a:rPr>
                          <m:t>,</m:t>
                        </m: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𝑤</m:t>
                        </m:r>
                      </m:e>
                      <m:sub>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𝑦</m:t>
                        </m:r>
                      </m:sub>
                    </m:sSub>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𝛼</m:t>
                    </m: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a14:m>
                <a:r>
                  <a:rPr lang="zh-CN" altLang="en-US" dirty="0"/>
                  <a:t>以十倍的分辨率储存在数组中</a:t>
                </a:r>
                <a:endParaRPr lang="en-US" altLang="zh-CN" dirty="0"/>
              </a:p>
              <a:p>
                <a:r>
                  <a:rPr lang="en-US" altLang="zh-CN" dirty="0"/>
                  <a:t>   (b)</a:t>
                </a:r>
                <a:r>
                  <a:rPr lang="zh-CN" altLang="en-US" dirty="0"/>
                  <a:t>与</a:t>
                </a:r>
                <a:r>
                  <a:rPr lang="en-US" altLang="zh-CN" dirty="0"/>
                  <a:t>PSF</a:t>
                </a:r>
                <a:r>
                  <a:rPr lang="zh-CN" altLang="en-US" dirty="0"/>
                  <a:t>进行卷积 </a:t>
                </a:r>
                <a:r>
                  <a:rPr lang="en-US" altLang="zh-CN" dirty="0"/>
                  <a:t>M=S*P</a:t>
                </a:r>
              </a:p>
              <a:p>
                <a:r>
                  <a:rPr lang="en-US" altLang="zh-CN" dirty="0"/>
                  <a:t>   (c)</a:t>
                </a:r>
                <a:r>
                  <a:rPr lang="zh-CN" altLang="en-US" dirty="0"/>
                  <a:t>将</a:t>
                </a:r>
                <a:r>
                  <a:rPr lang="en-US" altLang="zh-CN" dirty="0"/>
                  <a:t>M</a:t>
                </a:r>
                <a:r>
                  <a:rPr lang="zh-CN" altLang="en-US" dirty="0"/>
                  <a:t>乘以振幅</a:t>
                </a:r>
                <a:r>
                  <a:rPr lang="en-US" altLang="zh-CN" dirty="0"/>
                  <a:t>a</a:t>
                </a:r>
                <a:r>
                  <a:rPr lang="zh-CN" altLang="en-US" dirty="0"/>
                  <a:t>，加上背景</a:t>
                </a:r>
                <a:r>
                  <a:rPr lang="en-US" altLang="zh-CN" dirty="0"/>
                  <a:t>b</a:t>
                </a:r>
                <a:r>
                  <a:rPr lang="zh-CN" altLang="en-US" dirty="0"/>
                  <a:t>，计算</a:t>
                </a:r>
                <a14:m>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smtClean="0">
                            <a:latin typeface="Cambria Math" panose="02040503050406030204" pitchFamily="18" charset="0"/>
                          </a:rPr>
                          <m:t>𝑋</m:t>
                        </m:r>
                      </m:e>
                      <m:sub>
                        <m:sSub>
                          <m:sSubPr>
                            <m:ctrlPr>
                              <a:rPr lang="en-US" altLang="zh-CN" i="1" smtClean="0">
                                <a:solidFill>
                                  <a:srgbClr val="836967"/>
                                </a:solidFill>
                                <a:latin typeface="Cambria Math" panose="02040503050406030204" pitchFamily="18" charset="0"/>
                              </a:rPr>
                            </m:ctrlPr>
                          </m:sSubPr>
                          <m:e>
                            <m:r>
                              <a:rPr lang="en-US" altLang="zh-CN">
                                <a:latin typeface="Cambria Math" panose="02040503050406030204" pitchFamily="18" charset="0"/>
                              </a:rPr>
                              <m:t>𝑤</m:t>
                            </m:r>
                          </m:e>
                          <m:sub>
                            <m:r>
                              <a:rPr lang="en-US" altLang="zh-CN">
                                <a:latin typeface="Cambria Math" panose="02040503050406030204" pitchFamily="18" charset="0"/>
                              </a:rPr>
                              <m:t>𝑥</m:t>
                            </m:r>
                          </m:sub>
                        </m:sSub>
                        <m:sSub>
                          <m:sSubPr>
                            <m:ctrlPr>
                              <a:rPr lang="en-US" altLang="zh-CN" i="1">
                                <a:solidFill>
                                  <a:srgbClr val="836967"/>
                                </a:solidFill>
                                <a:latin typeface="Cambria Math" panose="02040503050406030204" pitchFamily="18" charset="0"/>
                              </a:rPr>
                            </m:ctrlPr>
                          </m:sSubPr>
                          <m:e>
                            <m:r>
                              <a:rPr lang="en-US" altLang="zh-CN">
                                <a:solidFill>
                                  <a:srgbClr val="836967"/>
                                </a:solidFill>
                                <a:latin typeface="Cambria Math" panose="02040503050406030204" pitchFamily="18" charset="0"/>
                              </a:rPr>
                              <m:t>,</m:t>
                            </m:r>
                            <m:r>
                              <a:rPr lang="en-US" altLang="zh-CN">
                                <a:latin typeface="Cambria Math" panose="02040503050406030204" pitchFamily="18" charset="0"/>
                              </a:rPr>
                              <m:t>𝑤</m:t>
                            </m:r>
                          </m:e>
                          <m:sub>
                            <m:r>
                              <a:rPr lang="en-US" altLang="zh-CN">
                                <a:latin typeface="Cambria Math" panose="02040503050406030204" pitchFamily="18" charset="0"/>
                              </a:rPr>
                              <m:t>𝑦</m:t>
                            </m:r>
                          </m:sub>
                        </m:sSub>
                        <m:r>
                          <a:rPr lang="en-US" altLang="zh-CN">
                            <a:latin typeface="Cambria Math" panose="02040503050406030204" pitchFamily="18" charset="0"/>
                          </a:rPr>
                          <m:t>,</m:t>
                        </m:r>
                        <m:r>
                          <a:rPr lang="en-US" altLang="zh-CN">
                            <a:latin typeface="Cambria Math" panose="02040503050406030204" pitchFamily="18" charset="0"/>
                          </a:rPr>
                          <m:t>𝛼</m:t>
                        </m:r>
                      </m:sub>
                      <m:sup>
                        <m:r>
                          <a:rPr lang="zh-CN" altLang="en-US" i="1" smtClean="0">
                            <a:latin typeface="Cambria Math" panose="02040503050406030204" pitchFamily="18" charset="0"/>
                          </a:rPr>
                          <m:t>2</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b</m:t>
                    </m:r>
                    <m:r>
                      <a:rPr lang="en-US" altLang="zh-CN" b="0" i="0" smtClean="0">
                        <a:latin typeface="Cambria Math" panose="02040503050406030204" pitchFamily="18" charset="0"/>
                      </a:rPr>
                      <m:t>)</m:t>
                    </m:r>
                  </m:oMath>
                </a14:m>
                <a:r>
                  <a:rPr lang="en-US" altLang="zh-CN" dirty="0"/>
                  <a:t>,</a:t>
                </a:r>
                <a:r>
                  <a:rPr lang="zh-CN" altLang="en-US" dirty="0"/>
                  <a:t>调整</a:t>
                </a:r>
                <a:r>
                  <a:rPr lang="en-US" altLang="zh-CN" dirty="0" err="1"/>
                  <a:t>x,y,a,b</a:t>
                </a:r>
                <a:r>
                  <a:rPr lang="zh-CN" altLang="en-US" dirty="0"/>
                  <a:t>直到得到最小的</a:t>
                </a:r>
                <a14:m>
                  <m:oMath xmlns:m="http://schemas.openxmlformats.org/officeDocument/2006/math">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𝑋</m:t>
                        </m:r>
                      </m:e>
                      <m:sub>
                        <m:r>
                          <a:rPr lang="zh-CN" altLang="en-US" i="1">
                            <a:latin typeface="Cambria Math" panose="02040503050406030204" pitchFamily="18" charset="0"/>
                          </a:rPr>
                          <m:t>𝑚</m:t>
                        </m:r>
                        <m:r>
                          <m:rPr>
                            <m:sty m:val="p"/>
                          </m:rPr>
                          <a:rPr lang="en-US" altLang="zh-CN" i="1">
                            <a:latin typeface="Cambria Math" panose="02040503050406030204" pitchFamily="18" charset="0"/>
                          </a:rPr>
                          <m:t>in</m:t>
                        </m:r>
                      </m:sub>
                      <m:sup>
                        <m:r>
                          <a:rPr lang="zh-CN" altLang="en-US" i="1">
                            <a:latin typeface="Cambria Math" panose="02040503050406030204" pitchFamily="18" charset="0"/>
                          </a:rPr>
                          <m:t>2</m:t>
                        </m:r>
                      </m:sup>
                    </m:sSubSup>
                    <m:d>
                      <m:dPr>
                        <m:ctrlPr>
                          <a:rPr lang="en-US" altLang="zh-CN" i="1">
                            <a:latin typeface="Cambria Math" panose="02040503050406030204" pitchFamily="18" charset="0"/>
                          </a:rPr>
                        </m:ctrlPr>
                      </m:dPr>
                      <m:e>
                        <m:sSub>
                          <m:sSubPr>
                            <m:ctrlPr>
                              <a:rPr lang="en-US" altLang="zh-CN" i="1">
                                <a:solidFill>
                                  <a:srgbClr val="836967"/>
                                </a:solidFill>
                                <a:latin typeface="Cambria Math" panose="02040503050406030204" pitchFamily="18" charset="0"/>
                              </a:rPr>
                            </m:ctrlPr>
                          </m:sSubPr>
                          <m:e>
                            <m:r>
                              <a:rPr lang="en-US" altLang="zh-CN">
                                <a:latin typeface="Cambria Math" panose="02040503050406030204" pitchFamily="18" charset="0"/>
                              </a:rPr>
                              <m:t>𝑤</m:t>
                            </m:r>
                          </m:e>
                          <m:sub>
                            <m:r>
                              <a:rPr lang="en-US" altLang="zh-CN">
                                <a:latin typeface="Cambria Math" panose="02040503050406030204" pitchFamily="18" charset="0"/>
                              </a:rPr>
                              <m:t>𝑥</m:t>
                            </m:r>
                          </m:sub>
                        </m:sSub>
                        <m:sSub>
                          <m:sSubPr>
                            <m:ctrlPr>
                              <a:rPr lang="en-US" altLang="zh-CN" i="1">
                                <a:solidFill>
                                  <a:srgbClr val="836967"/>
                                </a:solidFill>
                                <a:latin typeface="Cambria Math" panose="02040503050406030204" pitchFamily="18" charset="0"/>
                              </a:rPr>
                            </m:ctrlPr>
                          </m:sSubPr>
                          <m:e>
                            <m:r>
                              <a:rPr lang="en-US" altLang="zh-CN">
                                <a:solidFill>
                                  <a:srgbClr val="836967"/>
                                </a:solidFill>
                                <a:latin typeface="Cambria Math" panose="02040503050406030204" pitchFamily="18" charset="0"/>
                              </a:rPr>
                              <m:t>,</m:t>
                            </m:r>
                            <m:r>
                              <a:rPr lang="en-US" altLang="zh-CN">
                                <a:latin typeface="Cambria Math" panose="02040503050406030204" pitchFamily="18" charset="0"/>
                              </a:rPr>
                              <m:t>𝑤</m:t>
                            </m:r>
                          </m:e>
                          <m:sub>
                            <m:r>
                              <a:rPr lang="en-US" altLang="zh-CN">
                                <a:latin typeface="Cambria Math" panose="02040503050406030204" pitchFamily="18" charset="0"/>
                              </a:rPr>
                              <m:t>𝑦</m:t>
                            </m:r>
                          </m:sub>
                        </m:sSub>
                        <m:r>
                          <a:rPr lang="en-US" altLang="zh-CN">
                            <a:latin typeface="Cambria Math" panose="02040503050406030204" pitchFamily="18" charset="0"/>
                          </a:rPr>
                          <m:t>,</m:t>
                        </m:r>
                        <m:r>
                          <a:rPr lang="en-US" altLang="zh-CN">
                            <a:latin typeface="Cambria Math" panose="02040503050406030204" pitchFamily="18" charset="0"/>
                          </a:rPr>
                          <m:t>𝛼</m:t>
                        </m:r>
                      </m:e>
                    </m:d>
                  </m:oMath>
                </a14:m>
                <a:endParaRPr lang="en-US" altLang="zh-CN" b="0" dirty="0"/>
              </a:p>
              <a:p>
                <a:r>
                  <a:rPr lang="zh-CN" altLang="en-US" dirty="0"/>
                  <a:t>   </a:t>
                </a:r>
                <a:r>
                  <a:rPr lang="en-US" altLang="zh-CN" dirty="0"/>
                  <a:t>(d)</a:t>
                </a:r>
                <a:r>
                  <a:rPr lang="zh-CN" altLang="en-US" dirty="0"/>
                  <a:t>调整</a:t>
                </a:r>
                <a14:m>
                  <m:oMath xmlns:m="http://schemas.openxmlformats.org/officeDocument/2006/math">
                    <m:sSub>
                      <m:sSubPr>
                        <m:ctrlPr>
                          <a:rPr lang="en-US" altLang="zh-CN" b="0" i="1" smtClean="0">
                            <a:solidFill>
                              <a:srgbClr val="836967"/>
                            </a:solidFill>
                            <a:latin typeface="Cambria Math" panose="02040503050406030204" pitchFamily="18" charset="0"/>
                          </a:rPr>
                        </m:ctrlPr>
                      </m:sSubPr>
                      <m:e>
                        <m:r>
                          <a:rPr lang="en-US" altLang="zh-CN" b="0" i="0" smtClean="0">
                            <a:latin typeface="Cambria Math" panose="02040503050406030204" pitchFamily="18" charset="0"/>
                          </a:rPr>
                          <m:t>𝑤</m:t>
                        </m:r>
                      </m:e>
                      <m:sub>
                        <m:r>
                          <a:rPr lang="en-US" altLang="zh-CN" b="0" i="0" smtClean="0">
                            <a:latin typeface="Cambria Math" panose="02040503050406030204" pitchFamily="18" charset="0"/>
                          </a:rPr>
                          <m:t>𝑥</m:t>
                        </m:r>
                      </m:sub>
                    </m:sSub>
                    <m:sSub>
                      <m:sSubPr>
                        <m:ctrlPr>
                          <a:rPr lang="en-US" altLang="zh-CN" b="0" i="1" smtClean="0">
                            <a:solidFill>
                              <a:srgbClr val="836967"/>
                            </a:solidFill>
                            <a:latin typeface="Cambria Math" panose="02040503050406030204" pitchFamily="18" charset="0"/>
                          </a:rPr>
                        </m:ctrlPr>
                      </m:sSubPr>
                      <m:e>
                        <m:r>
                          <a:rPr lang="en-US" altLang="zh-CN" b="0" i="0" smtClean="0">
                            <a:solidFill>
                              <a:srgbClr val="836967"/>
                            </a:solidFill>
                            <a:latin typeface="Cambria Math" panose="02040503050406030204" pitchFamily="18" charset="0"/>
                          </a:rPr>
                          <m:t>,</m:t>
                        </m:r>
                        <m:r>
                          <a:rPr lang="en-US" altLang="zh-CN" b="0" i="0" smtClean="0">
                            <a:latin typeface="Cambria Math" panose="02040503050406030204" pitchFamily="18" charset="0"/>
                          </a:rPr>
                          <m:t>𝑤</m:t>
                        </m:r>
                      </m:e>
                      <m:sub>
                        <m:r>
                          <a:rPr lang="en-US" altLang="zh-CN" b="0" i="0" smtClean="0">
                            <a:latin typeface="Cambria Math" panose="02040503050406030204" pitchFamily="18" charset="0"/>
                          </a:rPr>
                          <m:t>𝑦</m:t>
                        </m:r>
                      </m:sub>
                    </m:sSub>
                    <m:r>
                      <a:rPr lang="en-US" altLang="zh-CN" b="0" i="0" smtClean="0">
                        <a:latin typeface="Cambria Math" panose="02040503050406030204" pitchFamily="18" charset="0"/>
                      </a:rPr>
                      <m:t>,</m:t>
                    </m:r>
                    <m:r>
                      <a:rPr lang="en-US" altLang="zh-CN" b="0" i="0" smtClean="0">
                        <a:latin typeface="Cambria Math" panose="02040503050406030204" pitchFamily="18" charset="0"/>
                      </a:rPr>
                      <m:t>𝛼</m:t>
                    </m:r>
                  </m:oMath>
                </a14:m>
                <a:endParaRPr lang="en-US" altLang="zh-CN" dirty="0"/>
              </a:p>
              <a:p>
                <a:r>
                  <a:rPr lang="en-US" altLang="zh-CN" dirty="0"/>
                  <a:t>   (e)</a:t>
                </a:r>
                <a:r>
                  <a:rPr lang="zh-CN" altLang="en-US" dirty="0"/>
                  <a:t>重复</a:t>
                </a:r>
                <a:r>
                  <a:rPr lang="en-US" altLang="zh-CN" dirty="0"/>
                  <a:t>a-d</a:t>
                </a:r>
                <a:r>
                  <a:rPr lang="zh-CN" altLang="en-US" dirty="0"/>
                  <a:t>步骤，直到得到</a:t>
                </a:r>
                <a14:m>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smtClean="0">
                            <a:latin typeface="Cambria Math" panose="02040503050406030204" pitchFamily="18" charset="0"/>
                          </a:rPr>
                          <m:t>𝑋</m:t>
                        </m:r>
                      </m:e>
                      <m:sub>
                        <m:r>
                          <a:rPr lang="zh-CN" altLang="en-US" i="1" smtClean="0">
                            <a:latin typeface="Cambria Math" panose="02040503050406030204" pitchFamily="18" charset="0"/>
                          </a:rPr>
                          <m:t>𝑚</m:t>
                        </m:r>
                        <m:r>
                          <m:rPr>
                            <m:sty m:val="p"/>
                          </m:rPr>
                          <a:rPr lang="en-US" altLang="zh-CN" i="1">
                            <a:latin typeface="Cambria Math" panose="02040503050406030204" pitchFamily="18" charset="0"/>
                          </a:rPr>
                          <m:t>in</m:t>
                        </m:r>
                      </m:sub>
                      <m:sup>
                        <m:r>
                          <a:rPr lang="zh-CN" altLang="en-US" i="1" smtClean="0">
                            <a:latin typeface="Cambria Math" panose="02040503050406030204" pitchFamily="18" charset="0"/>
                          </a:rPr>
                          <m:t>2</m:t>
                        </m:r>
                      </m:sup>
                    </m:sSubSup>
                    <m:r>
                      <a:rPr lang="en-US" altLang="zh-CN" b="0" i="0" smtClean="0">
                        <a:latin typeface="Cambria Math" panose="02040503050406030204" pitchFamily="18" charset="0"/>
                      </a:rPr>
                      <m:t>(</m:t>
                    </m:r>
                    <m:sSub>
                      <m:sSubPr>
                        <m:ctrlPr>
                          <a:rPr lang="en-US" altLang="zh-CN" b="0" i="1" smtClean="0">
                            <a:solidFill>
                              <a:srgbClr val="836967"/>
                            </a:solidFill>
                            <a:latin typeface="Cambria Math" panose="02040503050406030204" pitchFamily="18" charset="0"/>
                          </a:rPr>
                        </m:ctrlPr>
                      </m:sSubPr>
                      <m:e>
                        <m:r>
                          <a:rPr lang="en-US" altLang="zh-CN" b="0" i="0" smtClean="0">
                            <a:latin typeface="Cambria Math" panose="02040503050406030204" pitchFamily="18" charset="0"/>
                          </a:rPr>
                          <m:t>𝑤</m:t>
                        </m:r>
                      </m:e>
                      <m:sub>
                        <m:r>
                          <a:rPr lang="en-US" altLang="zh-CN" b="0" i="0" smtClean="0">
                            <a:latin typeface="Cambria Math" panose="02040503050406030204" pitchFamily="18" charset="0"/>
                          </a:rPr>
                          <m:t>𝑥</m:t>
                        </m:r>
                      </m:sub>
                    </m:sSub>
                    <m:sSub>
                      <m:sSubPr>
                        <m:ctrlPr>
                          <a:rPr lang="en-US" altLang="zh-CN" b="0" i="1" smtClean="0">
                            <a:solidFill>
                              <a:srgbClr val="836967"/>
                            </a:solidFill>
                            <a:latin typeface="Cambria Math" panose="02040503050406030204" pitchFamily="18" charset="0"/>
                          </a:rPr>
                        </m:ctrlPr>
                      </m:sSubPr>
                      <m:e>
                        <m:r>
                          <a:rPr lang="en-US" altLang="zh-CN" b="0" i="0" smtClean="0">
                            <a:solidFill>
                              <a:srgbClr val="836967"/>
                            </a:solidFill>
                            <a:latin typeface="Cambria Math" panose="02040503050406030204" pitchFamily="18" charset="0"/>
                          </a:rPr>
                          <m:t>,</m:t>
                        </m:r>
                        <m:r>
                          <a:rPr lang="en-US" altLang="zh-CN" b="0" i="0" smtClean="0">
                            <a:latin typeface="Cambria Math" panose="02040503050406030204" pitchFamily="18" charset="0"/>
                          </a:rPr>
                          <m:t>𝑤</m:t>
                        </m:r>
                      </m:e>
                      <m:sub>
                        <m:r>
                          <a:rPr lang="en-US" altLang="zh-CN" b="0" i="0" smtClean="0">
                            <a:latin typeface="Cambria Math" panose="02040503050406030204" pitchFamily="18" charset="0"/>
                          </a:rPr>
                          <m:t>𝑦</m:t>
                        </m:r>
                      </m:sub>
                    </m:sSub>
                    <m:r>
                      <a:rPr lang="en-US" altLang="zh-CN" b="0" i="0" smtClean="0">
                        <a:latin typeface="Cambria Math" panose="02040503050406030204" pitchFamily="18" charset="0"/>
                      </a:rPr>
                      <m:t>,</m:t>
                    </m:r>
                    <m:r>
                      <a:rPr lang="en-US" altLang="zh-CN" b="0" i="0" smtClean="0">
                        <a:latin typeface="Cambria Math" panose="02040503050406030204" pitchFamily="18" charset="0"/>
                      </a:rPr>
                      <m:t>𝛼</m:t>
                    </m:r>
                  </m:oMath>
                </a14:m>
                <a:r>
                  <a:rPr lang="en-US" altLang="zh-CN" dirty="0"/>
                  <a:t>)</a:t>
                </a:r>
                <a:r>
                  <a:rPr lang="zh-CN" altLang="en-US" dirty="0"/>
                  <a:t>最小的可能值</a:t>
                </a:r>
                <a:endParaRPr lang="en-US" altLang="zh-CN" dirty="0"/>
              </a:p>
              <a:p>
                <a:r>
                  <a:rPr lang="en-US" altLang="zh-CN" dirty="0"/>
                  <a:t>6.</a:t>
                </a:r>
                <a:r>
                  <a:rPr lang="zh-CN" altLang="en-US" dirty="0"/>
                  <a:t>在步骤</a:t>
                </a:r>
                <a:r>
                  <a:rPr lang="en-US" altLang="zh-CN" dirty="0"/>
                  <a:t>c</a:t>
                </a:r>
                <a:r>
                  <a:rPr lang="zh-CN" altLang="en-US" dirty="0"/>
                  <a:t>中对于固有形状重复使用</a:t>
                </a:r>
                <a14:m>
                  <m:oMath xmlns:m="http://schemas.openxmlformats.org/officeDocument/2006/math">
                    <m:r>
                      <a:rPr lang="zh-CN" altLang="en-US" i="1" smtClean="0">
                        <a:latin typeface="Cambria Math" panose="02040503050406030204" pitchFamily="18" charset="0"/>
                      </a:rPr>
                      <m:t>𝛿</m:t>
                    </m:r>
                    <m:r>
                      <a:rPr lang="zh-CN" altLang="en-US" i="1">
                        <a:latin typeface="Cambria Math" panose="02040503050406030204" pitchFamily="18" charset="0"/>
                      </a:rPr>
                      <m:t>函数</m:t>
                    </m:r>
                  </m:oMath>
                </a14:m>
                <a:r>
                  <a:rPr lang="zh-CN" altLang="en-US" dirty="0"/>
                  <a:t>选择，这对应于纯</a:t>
                </a:r>
                <a:r>
                  <a:rPr lang="en-US" altLang="zh-CN" dirty="0"/>
                  <a:t>PSF</a:t>
                </a:r>
                <a:r>
                  <a:rPr lang="zh-CN" altLang="en-US" dirty="0"/>
                  <a:t>拟合。同时会将</a:t>
                </a:r>
                <a14:m>
                  <m:oMath xmlns:m="http://schemas.openxmlformats.org/officeDocument/2006/math">
                    <m:sSubSup>
                      <m:sSubSupPr>
                        <m:ctrlPr>
                          <a:rPr lang="zh-CN" altLang="en-US" i="1">
                            <a:solidFill>
                              <a:srgbClr val="836967"/>
                            </a:solidFill>
                            <a:latin typeface="Cambria Math" panose="02040503050406030204" pitchFamily="18" charset="0"/>
                          </a:rPr>
                        </m:ctrlPr>
                      </m:sSubSupPr>
                      <m:e>
                        <m:r>
                          <a:rPr lang="zh-CN" altLang="en-US" i="1">
                            <a:solidFill>
                              <a:prstClr val="black"/>
                            </a:solidFill>
                            <a:latin typeface="Cambria Math" panose="02040503050406030204" pitchFamily="18" charset="0"/>
                          </a:rPr>
                          <m:t>𝑋</m:t>
                        </m:r>
                      </m:e>
                      <m:sub>
                        <m:r>
                          <a:rPr lang="zh-CN" altLang="en-US" i="1">
                            <a:solidFill>
                              <a:prstClr val="black"/>
                            </a:solidFill>
                            <a:latin typeface="Cambria Math" panose="02040503050406030204" pitchFamily="18" charset="0"/>
                          </a:rPr>
                          <m:t>𝑚</m:t>
                        </m:r>
                        <m:r>
                          <m:rPr>
                            <m:sty m:val="p"/>
                          </m:rPr>
                          <a:rPr lang="en-US" altLang="zh-CN" i="1">
                            <a:solidFill>
                              <a:prstClr val="black"/>
                            </a:solidFill>
                            <a:latin typeface="Cambria Math" panose="02040503050406030204" pitchFamily="18" charset="0"/>
                          </a:rPr>
                          <m:t>in</m:t>
                        </m:r>
                      </m:sub>
                      <m:sup>
                        <m:r>
                          <a:rPr lang="zh-CN" altLang="en-US" i="1">
                            <a:solidFill>
                              <a:prstClr val="black"/>
                            </a:solidFill>
                            <a:latin typeface="Cambria Math" panose="02040503050406030204" pitchFamily="18" charset="0"/>
                          </a:rPr>
                          <m:t>2</m:t>
                        </m:r>
                      </m:sup>
                    </m:sSubSup>
                  </m:oMath>
                </a14:m>
                <a:r>
                  <a:rPr lang="zh-CN" altLang="en-US" dirty="0"/>
                  <a:t>打印输出，以便用户判断拟合度</a:t>
                </a:r>
                <a:endParaRPr lang="en-US" altLang="zh-CN" dirty="0"/>
              </a:p>
              <a:p>
                <a:r>
                  <a:rPr lang="en-US" altLang="zh-CN" dirty="0"/>
                  <a:t>7.</a:t>
                </a:r>
                <a:r>
                  <a:rPr lang="zh-CN" altLang="en-US" dirty="0"/>
                  <a:t>当拟合结果收敛时，打印拟合结果，并且保存源，最佳拟合结果</a:t>
                </a:r>
                <a:r>
                  <a:rPr lang="en-US" altLang="zh-CN" dirty="0"/>
                  <a:t>M,</a:t>
                </a:r>
                <a:r>
                  <a:rPr lang="zh-CN" altLang="en-US" dirty="0"/>
                  <a:t>权重图</a:t>
                </a:r>
                <a:r>
                  <a:rPr lang="en-US" altLang="zh-CN" dirty="0"/>
                  <a:t>W,</a:t>
                </a:r>
                <a:r>
                  <a:rPr lang="zh-CN" altLang="en-US" dirty="0"/>
                  <a:t>和残差图</a:t>
                </a:r>
                <a:r>
                  <a:rPr lang="en-US" altLang="zh-CN" dirty="0"/>
                  <a:t>I-M,</a:t>
                </a:r>
                <a:endParaRPr lang="zh-CN" altLang="en-US" dirty="0"/>
              </a:p>
            </p:txBody>
          </p:sp>
        </mc:Choice>
        <mc:Fallback xmlns="">
          <p:sp>
            <p:nvSpPr>
              <p:cNvPr id="4" name="文本框 3">
                <a:extLst>
                  <a:ext uri="{FF2B5EF4-FFF2-40B4-BE49-F238E27FC236}">
                    <a16:creationId xmlns:a16="http://schemas.microsoft.com/office/drawing/2014/main" id="{62EAE81A-4771-4EC8-BFC3-ED6B44D0EA26}"/>
                  </a:ext>
                </a:extLst>
              </p:cNvPr>
              <p:cNvSpPr txBox="1">
                <a:spLocks noRot="1" noChangeAspect="1" noMove="1" noResize="1" noEditPoints="1" noAdjustHandles="1" noChangeArrowheads="1" noChangeShapeType="1" noTextEdit="1"/>
              </p:cNvSpPr>
              <p:nvPr/>
            </p:nvSpPr>
            <p:spPr>
              <a:xfrm>
                <a:off x="1127069" y="1092187"/>
                <a:ext cx="10214700" cy="4227568"/>
              </a:xfrm>
              <a:prstGeom prst="rect">
                <a:avLst/>
              </a:prstGeom>
              <a:blipFill>
                <a:blip r:embed="rId2"/>
                <a:stretch>
                  <a:fillRect l="-537" t="-720" b="-12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7357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D8B421-5CB6-4BE6-A75C-07D838872AF8}"/>
              </a:ext>
            </a:extLst>
          </p:cNvPr>
          <p:cNvSpPr txBox="1"/>
          <p:nvPr/>
        </p:nvSpPr>
        <p:spPr>
          <a:xfrm>
            <a:off x="657726" y="465221"/>
            <a:ext cx="8518358" cy="369332"/>
          </a:xfrm>
          <a:prstGeom prst="rect">
            <a:avLst/>
          </a:prstGeom>
          <a:noFill/>
        </p:spPr>
        <p:txBody>
          <a:bodyPr wrap="square" rtlCol="0">
            <a:spAutoFit/>
          </a:bodyPr>
          <a:lstStyle/>
          <a:p>
            <a:r>
              <a:rPr lang="en-US" altLang="zh-CN" dirty="0" err="1"/>
              <a:t>Ishape</a:t>
            </a:r>
            <a:r>
              <a:rPr lang="zh-CN" altLang="en-US" dirty="0"/>
              <a:t>的主要配置参数：</a:t>
            </a:r>
            <a:endParaRPr lang="en-US" altLang="zh-CN" dirty="0"/>
          </a:p>
        </p:txBody>
      </p:sp>
      <p:pic>
        <p:nvPicPr>
          <p:cNvPr id="8" name="图片 7">
            <a:extLst>
              <a:ext uri="{FF2B5EF4-FFF2-40B4-BE49-F238E27FC236}">
                <a16:creationId xmlns:a16="http://schemas.microsoft.com/office/drawing/2014/main" id="{DA6C8733-6ABC-4B02-94A0-AFDB60704F37}"/>
              </a:ext>
            </a:extLst>
          </p:cNvPr>
          <p:cNvPicPr>
            <a:picLocks noChangeAspect="1"/>
          </p:cNvPicPr>
          <p:nvPr/>
        </p:nvPicPr>
        <p:blipFill>
          <a:blip r:embed="rId2"/>
          <a:stretch>
            <a:fillRect/>
          </a:stretch>
        </p:blipFill>
        <p:spPr>
          <a:xfrm>
            <a:off x="3223811" y="328180"/>
            <a:ext cx="5744377" cy="6201640"/>
          </a:xfrm>
          <a:prstGeom prst="rect">
            <a:avLst/>
          </a:prstGeom>
        </p:spPr>
      </p:pic>
    </p:spTree>
    <p:extLst>
      <p:ext uri="{BB962C8B-B14F-4D97-AF65-F5344CB8AC3E}">
        <p14:creationId xmlns:p14="http://schemas.microsoft.com/office/powerpoint/2010/main" val="247893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2BF5AF4-8E76-4FB3-9855-48D247B65E79}"/>
              </a:ext>
            </a:extLst>
          </p:cNvPr>
          <p:cNvPicPr>
            <a:picLocks noChangeAspect="1"/>
          </p:cNvPicPr>
          <p:nvPr/>
        </p:nvPicPr>
        <p:blipFill>
          <a:blip r:embed="rId2"/>
          <a:stretch>
            <a:fillRect/>
          </a:stretch>
        </p:blipFill>
        <p:spPr>
          <a:xfrm>
            <a:off x="4068567" y="647588"/>
            <a:ext cx="4054865" cy="4054865"/>
          </a:xfrm>
          <a:prstGeom prst="rect">
            <a:avLst/>
          </a:prstGeom>
        </p:spPr>
      </p:pic>
      <p:sp>
        <p:nvSpPr>
          <p:cNvPr id="9" name="文本框 8">
            <a:extLst>
              <a:ext uri="{FF2B5EF4-FFF2-40B4-BE49-F238E27FC236}">
                <a16:creationId xmlns:a16="http://schemas.microsoft.com/office/drawing/2014/main" id="{FF7171EE-4B1D-4422-999A-D3456B92AA5F}"/>
              </a:ext>
            </a:extLst>
          </p:cNvPr>
          <p:cNvSpPr txBox="1"/>
          <p:nvPr/>
        </p:nvSpPr>
        <p:spPr>
          <a:xfrm>
            <a:off x="4068567" y="5195527"/>
            <a:ext cx="4054865" cy="646331"/>
          </a:xfrm>
          <a:prstGeom prst="rect">
            <a:avLst/>
          </a:prstGeom>
          <a:noFill/>
        </p:spPr>
        <p:txBody>
          <a:bodyPr wrap="square" rtlCol="0">
            <a:spAutoFit/>
          </a:bodyPr>
          <a:lstStyle/>
          <a:p>
            <a:r>
              <a:rPr lang="zh-CN" altLang="en-US" dirty="0"/>
              <a:t>左上：残差图         右上：权重图</a:t>
            </a:r>
            <a:endParaRPr lang="en-US" altLang="zh-CN" dirty="0"/>
          </a:p>
          <a:p>
            <a:r>
              <a:rPr lang="zh-CN" altLang="en-US" dirty="0"/>
              <a:t>左下：模型             右下：源           </a:t>
            </a:r>
          </a:p>
        </p:txBody>
      </p:sp>
    </p:spTree>
    <p:extLst>
      <p:ext uri="{BB962C8B-B14F-4D97-AF65-F5344CB8AC3E}">
        <p14:creationId xmlns:p14="http://schemas.microsoft.com/office/powerpoint/2010/main" val="279923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B55E329-BCCC-4499-BE8A-E2FD78E8C937}"/>
              </a:ext>
            </a:extLst>
          </p:cNvPr>
          <p:cNvSpPr txBox="1"/>
          <p:nvPr/>
        </p:nvSpPr>
        <p:spPr>
          <a:xfrm>
            <a:off x="1224719" y="930295"/>
            <a:ext cx="9742562" cy="1754326"/>
          </a:xfrm>
          <a:prstGeom prst="rect">
            <a:avLst/>
          </a:prstGeom>
          <a:noFill/>
        </p:spPr>
        <p:txBody>
          <a:bodyPr wrap="square" rtlCol="0">
            <a:spAutoFit/>
          </a:bodyPr>
          <a:lstStyle/>
          <a:p>
            <a:r>
              <a:rPr lang="en-US" altLang="zh-CN" dirty="0" err="1"/>
              <a:t>Gglfit</a:t>
            </a:r>
            <a:endParaRPr lang="en-US" altLang="zh-CN" dirty="0"/>
          </a:p>
          <a:p>
            <a:r>
              <a:rPr lang="zh-CN" altLang="en-US" dirty="0"/>
              <a:t>作者：</a:t>
            </a:r>
            <a:r>
              <a:rPr lang="en-US" altLang="zh-CN" b="0" i="0" dirty="0" err="1">
                <a:effectLst/>
                <a:latin typeface="Arial" panose="020B0604020202020204" pitchFamily="34" charset="0"/>
              </a:rPr>
              <a:t>Chien</a:t>
            </a:r>
            <a:r>
              <a:rPr lang="en-US" altLang="zh-CN" b="0" i="0" dirty="0">
                <a:effectLst/>
                <a:latin typeface="Arial" panose="020B0604020202020204" pitchFamily="34" charset="0"/>
              </a:rPr>
              <a:t> Y. Peng</a:t>
            </a:r>
            <a:br>
              <a:rPr lang="en-US" altLang="zh-CN" dirty="0"/>
            </a:br>
            <a:r>
              <a:rPr lang="en-US" altLang="zh-CN" b="0" i="0" dirty="0">
                <a:effectLst/>
                <a:latin typeface="Arial" panose="020B0604020202020204" pitchFamily="34" charset="0"/>
              </a:rPr>
              <a:t>Galfit2is an image analysis algorithm that can model profiles of </a:t>
            </a:r>
            <a:r>
              <a:rPr lang="en-US" altLang="zh-CN" b="0" i="0" dirty="0">
                <a:solidFill>
                  <a:srgbClr val="FF0000"/>
                </a:solidFill>
                <a:effectLst/>
                <a:latin typeface="Arial" panose="020B0604020202020204" pitchFamily="34" charset="0"/>
              </a:rPr>
              <a:t>galaxies, stars, and other astronomical objects</a:t>
            </a:r>
            <a:r>
              <a:rPr lang="en-US" altLang="zh-CN" b="0" i="0" dirty="0">
                <a:effectLst/>
                <a:latin typeface="Arial" panose="020B0604020202020204" pitchFamily="34" charset="0"/>
              </a:rPr>
              <a:t> in digital images. If successful, the features of interest are summarized into a small set of numbers, such as size, luminosity, and profile central concentration, which one can compare against other objects for doing science</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41D344F-E576-435A-8797-0CDC1BCC431C}"/>
                  </a:ext>
                </a:extLst>
              </p:cNvPr>
              <p:cNvSpPr txBox="1"/>
              <p:nvPr/>
            </p:nvSpPr>
            <p:spPr>
              <a:xfrm>
                <a:off x="1224719" y="2823411"/>
                <a:ext cx="9742562" cy="2308324"/>
              </a:xfrm>
              <a:prstGeom prst="rect">
                <a:avLst/>
              </a:prstGeom>
              <a:noFill/>
            </p:spPr>
            <p:txBody>
              <a:bodyPr wrap="square" rtlCol="0">
                <a:spAutoFit/>
              </a:bodyPr>
              <a:lstStyle/>
              <a:p>
                <a:r>
                  <a:rPr lang="zh-CN" altLang="en-US" dirty="0"/>
                  <a:t>工作原理：</a:t>
                </a:r>
                <a:endParaRPr lang="en-US" altLang="zh-CN" dirty="0"/>
              </a:p>
              <a:p>
                <a:r>
                  <a:rPr lang="zh-CN" altLang="en-US" dirty="0"/>
                  <a:t>依据非线性最小二乘法，将源图像和建模得到的图像进行比较，通过迭代得到使</a:t>
                </a:r>
                <a14:m>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en-US" altLang="zh-CN" b="0" i="1" smtClean="0">
                            <a:solidFill>
                              <a:srgbClr val="836967"/>
                            </a:solidFill>
                            <a:latin typeface="Cambria Math" panose="02040503050406030204" pitchFamily="18" charset="0"/>
                          </a:rPr>
                          <m:t>𝑋</m:t>
                        </m:r>
                      </m:e>
                      <m:sub>
                        <m:r>
                          <a:rPr lang="zh-CN" altLang="en-US" i="1" smtClean="0">
                            <a:latin typeface="Cambria Math" panose="02040503050406030204" pitchFamily="18" charset="0"/>
                          </a:rPr>
                          <m:t>𝑣</m:t>
                        </m:r>
                      </m:sub>
                      <m:sup>
                        <m:r>
                          <a:rPr lang="zh-CN" altLang="en-US" i="1" smtClean="0">
                            <a:latin typeface="Cambria Math" panose="02040503050406030204" pitchFamily="18" charset="0"/>
                          </a:rPr>
                          <m:t>2</m:t>
                        </m:r>
                      </m:sup>
                    </m:sSubSup>
                    <m:r>
                      <a:rPr lang="zh-CN" altLang="en-US" i="1">
                        <a:latin typeface="Cambria Math" panose="02040503050406030204" pitchFamily="18" charset="0"/>
                      </a:rPr>
                      <m:t>最小</m:t>
                    </m:r>
                  </m:oMath>
                </a14:m>
                <a:r>
                  <a:rPr lang="zh-CN" altLang="en-US" dirty="0"/>
                  <a:t>的模型，并将结果输出：</a:t>
                </a:r>
                <a:endParaRPr lang="en-US" altLang="zh-CN" dirty="0"/>
              </a:p>
              <a:p>
                <a:endParaRPr lang="en-US" altLang="zh-CN" dirty="0"/>
              </a:p>
              <a:p>
                <a:endParaRPr lang="en-US" altLang="zh-CN" dirty="0"/>
              </a:p>
              <a:p>
                <a:endParaRPr lang="en-US" altLang="zh-CN" dirty="0"/>
              </a:p>
              <a:p>
                <a:endParaRPr lang="en-US" altLang="zh-CN" dirty="0"/>
              </a:p>
              <a:p>
                <a:r>
                  <a:rPr lang="zh-CN" altLang="en-US" dirty="0"/>
                  <a:t>其中</a:t>
                </a:r>
                <a14:m>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smtClean="0">
                            <a:latin typeface="Cambria Math" panose="02040503050406030204" pitchFamily="18" charset="0"/>
                          </a:rPr>
                          <m:t>𝑁</m:t>
                        </m:r>
                      </m:e>
                      <m:sub>
                        <m:r>
                          <a:rPr lang="en-US" altLang="zh-CN" b="0" i="1" smtClean="0">
                            <a:latin typeface="Cambria Math" panose="02040503050406030204" pitchFamily="18" charset="0"/>
                          </a:rPr>
                          <m:t>𝐷𝑂𝐹</m:t>
                        </m:r>
                      </m:sub>
                    </m:sSub>
                    <m:r>
                      <a:rPr lang="zh-CN" altLang="en-US" i="1">
                        <a:latin typeface="Cambria Math" panose="02040503050406030204" pitchFamily="18" charset="0"/>
                      </a:rPr>
                      <m:t>为</m:t>
                    </m:r>
                  </m:oMath>
                </a14:m>
                <a:r>
                  <a:rPr lang="zh-CN" altLang="en-US" dirty="0"/>
                  <a:t>自由度，</a:t>
                </a:r>
                <a14:m>
                  <m:oMath xmlns:m="http://schemas.openxmlformats.org/officeDocument/2006/math">
                    <m:sSub>
                      <m:sSubPr>
                        <m:ctrlPr>
                          <a:rPr lang="zh-CN" altLang="en-US" i="1">
                            <a:solidFill>
                              <a:srgbClr val="836967"/>
                            </a:solidFill>
                            <a:latin typeface="Cambria Math" panose="02040503050406030204" pitchFamily="18" charset="0"/>
                          </a:rPr>
                        </m:ctrlPr>
                      </m:sSubPr>
                      <m:e>
                        <m:r>
                          <m:rPr>
                            <m:sty m:val="p"/>
                          </m:rPr>
                          <a:rPr lang="en-US" altLang="zh-CN" i="1" smtClean="0">
                            <a:solidFill>
                              <a:srgbClr val="836967"/>
                            </a:solidFill>
                            <a:latin typeface="Cambria Math" panose="02040503050406030204" pitchFamily="18" charset="0"/>
                          </a:rPr>
                          <m:t>f</m:t>
                        </m:r>
                      </m:e>
                      <m:sub>
                        <m:r>
                          <m:rPr>
                            <m:sty m:val="p"/>
                          </m:rPr>
                          <a:rPr lang="en-US" altLang="zh-CN" i="1" smtClean="0">
                            <a:solidFill>
                              <a:prstClr val="black"/>
                            </a:solidFill>
                            <a:latin typeface="Cambria Math" panose="02040503050406030204" pitchFamily="18" charset="0"/>
                          </a:rPr>
                          <m:t>data</m:t>
                        </m:r>
                      </m:sub>
                    </m:sSub>
                    <m:r>
                      <a:rPr lang="zh-CN" altLang="en-US" i="1" smtClean="0">
                        <a:solidFill>
                          <a:prstClr val="black"/>
                        </a:solidFill>
                        <a:latin typeface="Cambria Math" panose="02040503050406030204" pitchFamily="18" charset="0"/>
                      </a:rPr>
                      <m:t>为</m:t>
                    </m:r>
                  </m:oMath>
                </a14:m>
                <a:r>
                  <a:rPr lang="zh-CN" altLang="en-US" dirty="0"/>
                  <a:t>源，</a:t>
                </a:r>
                <a:r>
                  <a:rPr lang="zh-CN" altLang="en-US" dirty="0">
                    <a:solidFill>
                      <a:srgbClr val="836967"/>
                    </a:solidFill>
                  </a:rPr>
                  <a:t> </a:t>
                </a:r>
                <a14:m>
                  <m:oMath xmlns:m="http://schemas.openxmlformats.org/officeDocument/2006/math">
                    <m:sSub>
                      <m:sSubPr>
                        <m:ctrlPr>
                          <a:rPr lang="zh-CN" altLang="en-US" i="1">
                            <a:solidFill>
                              <a:srgbClr val="836967"/>
                            </a:solidFill>
                            <a:latin typeface="Cambria Math" panose="02040503050406030204" pitchFamily="18" charset="0"/>
                          </a:rPr>
                        </m:ctrlPr>
                      </m:sSubPr>
                      <m:e>
                        <m:r>
                          <m:rPr>
                            <m:sty m:val="p"/>
                          </m:rPr>
                          <a:rPr lang="en-US" altLang="zh-CN" i="1">
                            <a:solidFill>
                              <a:srgbClr val="836967"/>
                            </a:solidFill>
                            <a:latin typeface="Cambria Math" panose="02040503050406030204" pitchFamily="18" charset="0"/>
                          </a:rPr>
                          <m:t>f</m:t>
                        </m:r>
                      </m:e>
                      <m:sub>
                        <m:r>
                          <m:rPr>
                            <m:sty m:val="p"/>
                          </m:rPr>
                          <a:rPr lang="en-US" altLang="zh-CN" i="1" smtClean="0">
                            <a:solidFill>
                              <a:srgbClr val="836967"/>
                            </a:solidFill>
                            <a:latin typeface="Cambria Math" panose="02040503050406030204" pitchFamily="18" charset="0"/>
                          </a:rPr>
                          <m:t>model</m:t>
                        </m:r>
                      </m:sub>
                    </m:sSub>
                    <m:r>
                      <a:rPr lang="zh-CN" altLang="en-US" i="1" smtClean="0">
                        <a:solidFill>
                          <a:prstClr val="black"/>
                        </a:solidFill>
                        <a:latin typeface="Cambria Math" panose="02040503050406030204" pitchFamily="18" charset="0"/>
                      </a:rPr>
                      <m:t>为</m:t>
                    </m:r>
                    <m:r>
                      <a:rPr lang="zh-CN" altLang="en-US" i="1">
                        <a:solidFill>
                          <a:prstClr val="black"/>
                        </a:solidFill>
                        <a:latin typeface="Cambria Math" panose="02040503050406030204" pitchFamily="18" charset="0"/>
                      </a:rPr>
                      <m:t>模型</m:t>
                    </m:r>
                  </m:oMath>
                </a14:m>
                <a:r>
                  <a:rPr lang="zh-CN" altLang="en-US" dirty="0"/>
                  <a:t>，</a:t>
                </a:r>
                <a14:m>
                  <m:oMath xmlns:m="http://schemas.openxmlformats.org/officeDocument/2006/math">
                    <m:r>
                      <a:rPr lang="zh-CN" altLang="en-US" i="1" dirty="0" smtClean="0">
                        <a:latin typeface="Cambria Math" panose="02040503050406030204" pitchFamily="18" charset="0"/>
                      </a:rPr>
                      <m:t>𝜎</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𝑦</m:t>
                    </m:r>
                    <m:r>
                      <a:rPr lang="en-US" altLang="zh-CN" b="0" i="1" dirty="0" smtClean="0">
                        <a:latin typeface="Cambria Math" panose="02040503050406030204" pitchFamily="18" charset="0"/>
                      </a:rPr>
                      <m:t>)</m:t>
                    </m:r>
                    <m:r>
                      <a:rPr lang="zh-CN" altLang="en-US" i="1" dirty="0">
                        <a:latin typeface="Cambria Math" panose="02040503050406030204" pitchFamily="18" charset="0"/>
                      </a:rPr>
                      <m:t>可</m:t>
                    </m:r>
                  </m:oMath>
                </a14:m>
                <a:r>
                  <a:rPr lang="zh-CN" altLang="en-US" dirty="0"/>
                  <a:t>由程序计算出</a:t>
                </a:r>
                <a:endParaRPr lang="en-US" altLang="zh-CN" dirty="0"/>
              </a:p>
            </p:txBody>
          </p:sp>
        </mc:Choice>
        <mc:Fallback xmlns="">
          <p:sp>
            <p:nvSpPr>
              <p:cNvPr id="5" name="文本框 4">
                <a:extLst>
                  <a:ext uri="{FF2B5EF4-FFF2-40B4-BE49-F238E27FC236}">
                    <a16:creationId xmlns:a16="http://schemas.microsoft.com/office/drawing/2014/main" id="{841D344F-E576-435A-8797-0CDC1BCC431C}"/>
                  </a:ext>
                </a:extLst>
              </p:cNvPr>
              <p:cNvSpPr txBox="1">
                <a:spLocks noRot="1" noChangeAspect="1" noMove="1" noResize="1" noEditPoints="1" noAdjustHandles="1" noChangeArrowheads="1" noChangeShapeType="1" noTextEdit="1"/>
              </p:cNvSpPr>
              <p:nvPr/>
            </p:nvSpPr>
            <p:spPr>
              <a:xfrm>
                <a:off x="1224719" y="2823411"/>
                <a:ext cx="9742562" cy="2308324"/>
              </a:xfrm>
              <a:prstGeom prst="rect">
                <a:avLst/>
              </a:prstGeom>
              <a:blipFill>
                <a:blip r:embed="rId2"/>
                <a:stretch>
                  <a:fillRect l="-563" t="-1319" r="-2816" b="-3166"/>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9D4ABD37-68DB-4101-B8F9-DFF691F45189}"/>
              </a:ext>
            </a:extLst>
          </p:cNvPr>
          <p:cNvPicPr>
            <a:picLocks noChangeAspect="1"/>
          </p:cNvPicPr>
          <p:nvPr/>
        </p:nvPicPr>
        <p:blipFill>
          <a:blip r:embed="rId3"/>
          <a:stretch>
            <a:fillRect/>
          </a:stretch>
        </p:blipFill>
        <p:spPr>
          <a:xfrm>
            <a:off x="3122294" y="3590505"/>
            <a:ext cx="5830114" cy="1019317"/>
          </a:xfrm>
          <a:prstGeom prst="rect">
            <a:avLst/>
          </a:prstGeom>
        </p:spPr>
      </p:pic>
    </p:spTree>
    <p:extLst>
      <p:ext uri="{BB962C8B-B14F-4D97-AF65-F5344CB8AC3E}">
        <p14:creationId xmlns:p14="http://schemas.microsoft.com/office/powerpoint/2010/main" val="251076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0CC0C22-ACA3-4F55-9408-C69A9D16C80C}"/>
              </a:ext>
            </a:extLst>
          </p:cNvPr>
          <p:cNvSpPr txBox="1"/>
          <p:nvPr/>
        </p:nvSpPr>
        <p:spPr>
          <a:xfrm>
            <a:off x="1267327" y="1074821"/>
            <a:ext cx="10347157" cy="4247317"/>
          </a:xfrm>
          <a:prstGeom prst="rect">
            <a:avLst/>
          </a:prstGeom>
          <a:noFill/>
        </p:spPr>
        <p:txBody>
          <a:bodyPr wrap="square" rtlCol="0">
            <a:spAutoFit/>
          </a:bodyPr>
          <a:lstStyle/>
          <a:p>
            <a:r>
              <a:rPr lang="zh-CN" altLang="en-US" dirty="0"/>
              <a:t>主要控制参数：</a:t>
            </a:r>
            <a:endParaRPr lang="en-US" altLang="zh-CN" dirty="0"/>
          </a:p>
          <a:p>
            <a:r>
              <a:rPr lang="en-US" altLang="zh-CN" dirty="0"/>
              <a:t>A)</a:t>
            </a:r>
            <a:r>
              <a:rPr lang="zh-CN" altLang="en-US" dirty="0">
                <a:solidFill>
                  <a:srgbClr val="FF0000"/>
                </a:solidFill>
              </a:rPr>
              <a:t>源文件</a:t>
            </a:r>
            <a:endParaRPr lang="en-US" altLang="zh-CN" dirty="0">
              <a:solidFill>
                <a:srgbClr val="FF0000"/>
              </a:solidFill>
            </a:endParaRPr>
          </a:p>
          <a:p>
            <a:r>
              <a:rPr lang="en-US" altLang="zh-CN" dirty="0"/>
              <a:t>B)</a:t>
            </a:r>
            <a:r>
              <a:rPr lang="en-US" altLang="zh-CN" dirty="0" err="1"/>
              <a:t>Imgblocks.fits</a:t>
            </a:r>
            <a:r>
              <a:rPr lang="en-US" altLang="zh-CN" dirty="0"/>
              <a:t>:</a:t>
            </a:r>
            <a:r>
              <a:rPr lang="zh-CN" altLang="en-US" dirty="0"/>
              <a:t>输出文件名，包含源，拟合图像，残差图</a:t>
            </a:r>
            <a:endParaRPr lang="en-US" altLang="zh-CN" dirty="0"/>
          </a:p>
          <a:p>
            <a:r>
              <a:rPr lang="en-US" altLang="zh-CN" dirty="0"/>
              <a:t>C)Sigma image(</a:t>
            </a:r>
            <a:r>
              <a:rPr lang="zh-CN" altLang="en-US" dirty="0"/>
              <a:t>可选）</a:t>
            </a:r>
            <a:endParaRPr lang="en-US" altLang="zh-CN" dirty="0"/>
          </a:p>
          <a:p>
            <a:r>
              <a:rPr lang="en-US" altLang="zh-CN" dirty="0"/>
              <a:t>D)</a:t>
            </a:r>
            <a:r>
              <a:rPr lang="en-US" altLang="zh-CN" dirty="0">
                <a:solidFill>
                  <a:srgbClr val="FF0000"/>
                </a:solidFill>
              </a:rPr>
              <a:t>PSF</a:t>
            </a:r>
          </a:p>
          <a:p>
            <a:r>
              <a:rPr lang="en-US" altLang="zh-CN" dirty="0"/>
              <a:t>F)Bad pixel mask</a:t>
            </a:r>
          </a:p>
          <a:p>
            <a:r>
              <a:rPr lang="en-US" altLang="zh-CN" dirty="0"/>
              <a:t>H)</a:t>
            </a:r>
            <a:r>
              <a:rPr lang="en-US" altLang="zh-CN" dirty="0">
                <a:solidFill>
                  <a:srgbClr val="FF0000"/>
                </a:solidFill>
              </a:rPr>
              <a:t>Image region to fit(</a:t>
            </a:r>
            <a:r>
              <a:rPr lang="en-US" altLang="zh-CN" dirty="0" err="1">
                <a:solidFill>
                  <a:srgbClr val="FF0000"/>
                </a:solidFill>
              </a:rPr>
              <a:t>Xmin,Xmax,Ymin,Ymax</a:t>
            </a:r>
            <a:r>
              <a:rPr lang="en-US" altLang="zh-CN" dirty="0">
                <a:solidFill>
                  <a:srgbClr val="FF0000"/>
                </a:solidFill>
              </a:rPr>
              <a:t>)</a:t>
            </a:r>
          </a:p>
          <a:p>
            <a:r>
              <a:rPr lang="en-US" altLang="zh-CN" dirty="0"/>
              <a:t>I)</a:t>
            </a:r>
            <a:r>
              <a:rPr lang="en-US" altLang="zh-CN" dirty="0">
                <a:solidFill>
                  <a:srgbClr val="FF0000"/>
                </a:solidFill>
              </a:rPr>
              <a:t>Size of the convolution box (X,Y)</a:t>
            </a:r>
          </a:p>
          <a:p>
            <a:r>
              <a:rPr lang="en-US" altLang="zh-CN" dirty="0"/>
              <a:t>J)</a:t>
            </a:r>
            <a:r>
              <a:rPr lang="en-US" altLang="zh-CN" b="0" i="0" dirty="0">
                <a:effectLst/>
                <a:latin typeface="Arial" panose="020B0604020202020204" pitchFamily="34" charset="0"/>
              </a:rPr>
              <a:t>Magnitude </a:t>
            </a:r>
            <a:r>
              <a:rPr lang="en-US" altLang="zh-CN" b="0" i="0" dirty="0" err="1">
                <a:effectLst/>
                <a:latin typeface="Arial" panose="020B0604020202020204" pitchFamily="34" charset="0"/>
              </a:rPr>
              <a:t>Zeropoint</a:t>
            </a:r>
            <a:endParaRPr lang="en-US" altLang="zh-CN" dirty="0"/>
          </a:p>
          <a:p>
            <a:r>
              <a:rPr lang="en-US" altLang="zh-CN" dirty="0"/>
              <a:t>K)Plat scale:</a:t>
            </a:r>
            <a:r>
              <a:rPr lang="en-US" altLang="zh-CN" b="0" i="0" dirty="0">
                <a:effectLst/>
                <a:latin typeface="Arial" panose="020B0604020202020204" pitchFamily="34" charset="0"/>
              </a:rPr>
              <a:t> [mag/arcsec2]</a:t>
            </a:r>
          </a:p>
          <a:p>
            <a:r>
              <a:rPr lang="en-US" altLang="zh-CN" dirty="0">
                <a:latin typeface="Arial" panose="020B0604020202020204" pitchFamily="34" charset="0"/>
              </a:rPr>
              <a:t>P)Option :0&amp;1&amp;2&amp;3</a:t>
            </a:r>
          </a:p>
          <a:p>
            <a:r>
              <a:rPr lang="zh-CN" altLang="en-US" dirty="0">
                <a:solidFill>
                  <a:srgbClr val="FF0000"/>
                </a:solidFill>
                <a:latin typeface="Arial" panose="020B0604020202020204" pitchFamily="34" charset="0"/>
              </a:rPr>
              <a:t>设置为</a:t>
            </a:r>
            <a:r>
              <a:rPr lang="en-US" altLang="zh-CN" dirty="0">
                <a:solidFill>
                  <a:srgbClr val="FF0000"/>
                </a:solidFill>
                <a:latin typeface="Arial" panose="020B0604020202020204" pitchFamily="34" charset="0"/>
              </a:rPr>
              <a:t>0</a:t>
            </a:r>
            <a:r>
              <a:rPr lang="zh-CN" altLang="en-US" dirty="0">
                <a:latin typeface="Arial" panose="020B0604020202020204" pitchFamily="34" charset="0"/>
              </a:rPr>
              <a:t>：正常运行</a:t>
            </a:r>
            <a:endParaRPr lang="en-US" altLang="zh-CN" dirty="0">
              <a:latin typeface="Arial" panose="020B0604020202020204" pitchFamily="34" charset="0"/>
            </a:endParaRPr>
          </a:p>
          <a:p>
            <a:r>
              <a:rPr lang="zh-CN" altLang="en-US" dirty="0">
                <a:latin typeface="Arial" panose="020B0604020202020204" pitchFamily="34" charset="0"/>
              </a:rPr>
              <a:t>设置为</a:t>
            </a:r>
            <a:r>
              <a:rPr lang="en-US" altLang="zh-CN" dirty="0">
                <a:latin typeface="Arial" panose="020B0604020202020204" pitchFamily="34" charset="0"/>
              </a:rPr>
              <a:t>1</a:t>
            </a:r>
            <a:r>
              <a:rPr lang="zh-CN" altLang="en-US" dirty="0">
                <a:latin typeface="Arial" panose="020B0604020202020204" pitchFamily="34" charset="0"/>
              </a:rPr>
              <a:t>：读取输入的参数建立模型图像并立即退出</a:t>
            </a:r>
            <a:endParaRPr lang="en-US" altLang="zh-CN" dirty="0">
              <a:latin typeface="Arial" panose="020B0604020202020204" pitchFamily="34" charset="0"/>
            </a:endParaRPr>
          </a:p>
          <a:p>
            <a:r>
              <a:rPr lang="zh-CN" altLang="en-US" dirty="0">
                <a:latin typeface="Arial" panose="020B0604020202020204" pitchFamily="34" charset="0"/>
              </a:rPr>
              <a:t>设置为</a:t>
            </a:r>
            <a:r>
              <a:rPr lang="en-US" altLang="zh-CN" dirty="0">
                <a:latin typeface="Arial" panose="020B0604020202020204" pitchFamily="34" charset="0"/>
              </a:rPr>
              <a:t>2</a:t>
            </a:r>
            <a:r>
              <a:rPr lang="zh-CN" altLang="en-US" dirty="0">
                <a:latin typeface="Arial" panose="020B0604020202020204" pitchFamily="34" charset="0"/>
              </a:rPr>
              <a:t>：根据当前的拟合参数输出结果</a:t>
            </a:r>
            <a:endParaRPr lang="en-US" altLang="zh-CN" dirty="0">
              <a:latin typeface="Arial" panose="020B0604020202020204" pitchFamily="34" charset="0"/>
            </a:endParaRPr>
          </a:p>
          <a:p>
            <a:r>
              <a:rPr lang="zh-CN" altLang="en-US" dirty="0">
                <a:latin typeface="Arial" panose="020B0604020202020204" pitchFamily="34" charset="0"/>
              </a:rPr>
              <a:t>设置为</a:t>
            </a:r>
            <a:r>
              <a:rPr lang="en-US" altLang="zh-CN" dirty="0">
                <a:latin typeface="Arial" panose="020B0604020202020204" pitchFamily="34" charset="0"/>
              </a:rPr>
              <a:t>3</a:t>
            </a:r>
            <a:r>
              <a:rPr lang="zh-CN" altLang="en-US" dirty="0">
                <a:latin typeface="Arial" panose="020B0604020202020204" pitchFamily="34" charset="0"/>
              </a:rPr>
              <a:t>：记录每次拟合的结果</a:t>
            </a:r>
            <a:endParaRPr lang="zh-CN" altLang="en-US" dirty="0"/>
          </a:p>
        </p:txBody>
      </p:sp>
    </p:spTree>
    <p:extLst>
      <p:ext uri="{BB962C8B-B14F-4D97-AF65-F5344CB8AC3E}">
        <p14:creationId xmlns:p14="http://schemas.microsoft.com/office/powerpoint/2010/main" val="105115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576798C-40E5-4F3F-8970-CFDF0DF3E7BA}"/>
              </a:ext>
            </a:extLst>
          </p:cNvPr>
          <p:cNvSpPr txBox="1"/>
          <p:nvPr/>
        </p:nvSpPr>
        <p:spPr>
          <a:xfrm>
            <a:off x="1179095" y="1619383"/>
            <a:ext cx="9833810" cy="2308324"/>
          </a:xfrm>
          <a:prstGeom prst="rect">
            <a:avLst/>
          </a:prstGeom>
          <a:noFill/>
        </p:spPr>
        <p:txBody>
          <a:bodyPr wrap="square" rtlCol="0">
            <a:spAutoFit/>
          </a:bodyPr>
          <a:lstStyle/>
          <a:p>
            <a:r>
              <a:rPr lang="en-US" altLang="zh-CN" dirty="0" err="1"/>
              <a:t>Galfit</a:t>
            </a:r>
            <a:r>
              <a:rPr lang="zh-CN" altLang="en-US" dirty="0"/>
              <a:t>同时可以测量多个对象，针对每个对象</a:t>
            </a:r>
            <a:endParaRPr lang="en-US" altLang="zh-CN" dirty="0"/>
          </a:p>
          <a:p>
            <a:r>
              <a:rPr lang="en-US" altLang="zh-CN" dirty="0"/>
              <a:t>Item 0</a:t>
            </a:r>
            <a:r>
              <a:rPr lang="zh-CN" altLang="en-US" dirty="0"/>
              <a:t>：</a:t>
            </a:r>
            <a:r>
              <a:rPr lang="en-US" altLang="zh-CN" dirty="0">
                <a:solidFill>
                  <a:srgbClr val="FF0000"/>
                </a:solidFill>
              </a:rPr>
              <a:t>object name</a:t>
            </a:r>
            <a:r>
              <a:rPr lang="zh-CN" altLang="en-US" dirty="0"/>
              <a:t>（内部定义的拟合不同种类天体的函数类型）</a:t>
            </a:r>
            <a:endParaRPr lang="en-US" altLang="zh-CN" dirty="0"/>
          </a:p>
          <a:p>
            <a:r>
              <a:rPr lang="en-US" altLang="zh-CN" dirty="0"/>
              <a:t>Item 1</a:t>
            </a:r>
            <a:r>
              <a:rPr lang="zh-CN" altLang="en-US" dirty="0"/>
              <a:t>，</a:t>
            </a:r>
            <a:r>
              <a:rPr lang="en-US" altLang="zh-CN" dirty="0"/>
              <a:t>2</a:t>
            </a:r>
            <a:r>
              <a:rPr lang="zh-CN" altLang="en-US" dirty="0"/>
              <a:t>：对于星系，是星系的位置</a:t>
            </a:r>
            <a:endParaRPr lang="en-US" altLang="zh-CN" dirty="0"/>
          </a:p>
          <a:p>
            <a:r>
              <a:rPr lang="en-US" altLang="zh-CN" dirty="0"/>
              <a:t>Item 3</a:t>
            </a:r>
            <a:r>
              <a:rPr lang="zh-CN" altLang="en-US" dirty="0"/>
              <a:t>：对于</a:t>
            </a:r>
            <a:r>
              <a:rPr lang="en-US" altLang="zh-CN" dirty="0" err="1"/>
              <a:t>sersic</a:t>
            </a:r>
            <a:r>
              <a:rPr lang="zh-CN" altLang="en-US" dirty="0"/>
              <a:t>，是星系的总流量</a:t>
            </a:r>
            <a:endParaRPr lang="en-US" altLang="zh-CN" dirty="0"/>
          </a:p>
          <a:p>
            <a:r>
              <a:rPr lang="en-US" altLang="zh-CN" dirty="0"/>
              <a:t>Item 4</a:t>
            </a:r>
            <a:r>
              <a:rPr lang="zh-CN" altLang="en-US" dirty="0"/>
              <a:t>：拟合星系的标尺长度</a:t>
            </a:r>
            <a:endParaRPr lang="en-US" altLang="zh-CN" dirty="0"/>
          </a:p>
          <a:p>
            <a:r>
              <a:rPr lang="en-US" altLang="zh-CN" dirty="0"/>
              <a:t>Item 5</a:t>
            </a:r>
            <a:r>
              <a:rPr lang="zh-CN" altLang="en-US" dirty="0"/>
              <a:t>：浓度指数</a:t>
            </a:r>
            <a:r>
              <a:rPr lang="en-US" altLang="zh-CN" dirty="0"/>
              <a:t>n</a:t>
            </a:r>
          </a:p>
          <a:p>
            <a:r>
              <a:rPr lang="en-US" altLang="zh-CN" dirty="0"/>
              <a:t>Item 9</a:t>
            </a:r>
            <a:r>
              <a:rPr lang="zh-CN" altLang="en-US" dirty="0"/>
              <a:t>：长轴与短轴的比值</a:t>
            </a:r>
            <a:endParaRPr lang="en-US" altLang="zh-CN" dirty="0"/>
          </a:p>
          <a:p>
            <a:r>
              <a:rPr lang="en-US" altLang="zh-CN" dirty="0"/>
              <a:t>Item 10</a:t>
            </a:r>
            <a:r>
              <a:rPr lang="zh-CN" altLang="en-US" dirty="0"/>
              <a:t>：位置角</a:t>
            </a:r>
          </a:p>
        </p:txBody>
      </p:sp>
      <p:sp>
        <p:nvSpPr>
          <p:cNvPr id="3" name="文本框 2">
            <a:extLst>
              <a:ext uri="{FF2B5EF4-FFF2-40B4-BE49-F238E27FC236}">
                <a16:creationId xmlns:a16="http://schemas.microsoft.com/office/drawing/2014/main" id="{E8B2042A-A69A-45DC-8AFC-77CAB21DE38C}"/>
              </a:ext>
            </a:extLst>
          </p:cNvPr>
          <p:cNvSpPr txBox="1"/>
          <p:nvPr/>
        </p:nvSpPr>
        <p:spPr>
          <a:xfrm>
            <a:off x="1179094" y="4299284"/>
            <a:ext cx="9135979" cy="646331"/>
          </a:xfrm>
          <a:prstGeom prst="rect">
            <a:avLst/>
          </a:prstGeom>
          <a:noFill/>
        </p:spPr>
        <p:txBody>
          <a:bodyPr wrap="square" rtlCol="0">
            <a:spAutoFit/>
          </a:bodyPr>
          <a:lstStyle/>
          <a:p>
            <a:r>
              <a:rPr lang="zh-CN" altLang="en-US" dirty="0"/>
              <a:t>针对</a:t>
            </a:r>
            <a:r>
              <a:rPr lang="en-US" altLang="zh-CN" dirty="0"/>
              <a:t>item 0</a:t>
            </a:r>
            <a:r>
              <a:rPr lang="zh-CN" altLang="en-US" dirty="0"/>
              <a:t>，</a:t>
            </a:r>
            <a:r>
              <a:rPr lang="en-US" altLang="zh-CN" dirty="0" err="1"/>
              <a:t>galfit</a:t>
            </a:r>
            <a:r>
              <a:rPr lang="zh-CN" altLang="en-US" dirty="0"/>
              <a:t>内部定义了很多拟合不同种类的函数，如拟合星系图像时，使用</a:t>
            </a:r>
            <a:r>
              <a:rPr lang="en-US" altLang="zh-CN" dirty="0" err="1"/>
              <a:t>sersic</a:t>
            </a:r>
            <a:r>
              <a:rPr lang="zh-CN" altLang="en-US" dirty="0"/>
              <a:t>函数，拟合恒星图像时，使用</a:t>
            </a:r>
            <a:r>
              <a:rPr lang="en-US" altLang="zh-CN" dirty="0" err="1"/>
              <a:t>psf</a:t>
            </a:r>
            <a:r>
              <a:rPr lang="zh-CN" altLang="en-US" dirty="0"/>
              <a:t>函数，拟合天空图像时，使用</a:t>
            </a:r>
            <a:r>
              <a:rPr lang="en-US" altLang="zh-CN" dirty="0"/>
              <a:t>sky</a:t>
            </a:r>
            <a:r>
              <a:rPr lang="zh-CN" altLang="en-US" dirty="0"/>
              <a:t>。</a:t>
            </a:r>
          </a:p>
        </p:txBody>
      </p:sp>
    </p:spTree>
    <p:extLst>
      <p:ext uri="{BB962C8B-B14F-4D97-AF65-F5344CB8AC3E}">
        <p14:creationId xmlns:p14="http://schemas.microsoft.com/office/powerpoint/2010/main" val="24792479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1890</Words>
  <Application>Microsoft Office PowerPoint</Application>
  <PresentationFormat>宽屏</PresentationFormat>
  <Paragraphs>163</Paragraphs>
  <Slides>22</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22</vt:i4>
      </vt:variant>
    </vt:vector>
  </HeadingPairs>
  <TitlesOfParts>
    <vt:vector size="28" baseType="lpstr">
      <vt:lpstr>等线</vt:lpstr>
      <vt:lpstr>等线 Light</vt:lpstr>
      <vt:lpstr>Arial</vt:lpstr>
      <vt:lpstr>Cambria Math</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宋 杰</dc:creator>
  <cp:lastModifiedBy>宋 杰</cp:lastModifiedBy>
  <cp:revision>37</cp:revision>
  <dcterms:created xsi:type="dcterms:W3CDTF">2020-11-21T08:25:37Z</dcterms:created>
  <dcterms:modified xsi:type="dcterms:W3CDTF">2020-11-25T11:18:18Z</dcterms:modified>
</cp:coreProperties>
</file>