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72" r:id="rId9"/>
    <p:sldId id="263"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64"/>
    <p:restoredTop sz="50000"/>
  </p:normalViewPr>
  <p:slideViewPr>
    <p:cSldViewPr snapToGrid="0" snapToObjects="1">
      <p:cViewPr varScale="1">
        <p:scale>
          <a:sx n="47" d="100"/>
          <a:sy n="47" d="100"/>
        </p:scale>
        <p:origin x="16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C26A4-67D1-2D4A-9B09-35171779E438}" type="datetimeFigureOut">
              <a:rPr lang="en-US" smtClean="0"/>
              <a:t>9/19/19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2084A-144F-0A4C-905D-72DAB7476B88}" type="slidenum">
              <a:rPr lang="en-US" smtClean="0"/>
              <a:t>‹#›</a:t>
            </a:fld>
            <a:endParaRPr lang="en-US"/>
          </a:p>
        </p:txBody>
      </p:sp>
    </p:spTree>
    <p:extLst>
      <p:ext uri="{BB962C8B-B14F-4D97-AF65-F5344CB8AC3E}">
        <p14:creationId xmlns:p14="http://schemas.microsoft.com/office/powerpoint/2010/main" val="1159126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4,The quenching of star formation and the departure from the MS must imply the build-up of a central stellar core</a:t>
            </a:r>
          </a:p>
          <a:p>
            <a:r>
              <a:rPr lang="en-US" dirty="0" smtClean="0"/>
              <a:t>5,A population of galaxies have been proposed to be the missing link between the extended SFGs and the more compact QGs,</a:t>
            </a:r>
          </a:p>
          <a:p>
            <a:r>
              <a:rPr lang="en-US" dirty="0" smtClean="0"/>
              <a:t>6,Or in other words, is it the natural endpoint of secular galaxy evolution when a suﬃciently large bulge has build up or does it require an external event like a merger-induced starburst to compress the gas at the center of the collision and quickly convert it into stars?</a:t>
            </a:r>
            <a:endParaRPr lang="en-US" dirty="0"/>
          </a:p>
        </p:txBody>
      </p:sp>
      <p:sp>
        <p:nvSpPr>
          <p:cNvPr id="4" name="Slide Number Placeholder 3"/>
          <p:cNvSpPr>
            <a:spLocks noGrp="1"/>
          </p:cNvSpPr>
          <p:nvPr>
            <p:ph type="sldNum" sz="quarter" idx="10"/>
          </p:nvPr>
        </p:nvSpPr>
        <p:spPr/>
        <p:txBody>
          <a:bodyPr/>
          <a:lstStyle/>
          <a:p>
            <a:fld id="{F5B2084A-144F-0A4C-905D-72DAB7476B88}" type="slidenum">
              <a:rPr lang="en-US" smtClean="0"/>
              <a:t>2</a:t>
            </a:fld>
            <a:endParaRPr lang="en-US"/>
          </a:p>
        </p:txBody>
      </p:sp>
    </p:spTree>
    <p:extLst>
      <p:ext uri="{BB962C8B-B14F-4D97-AF65-F5344CB8AC3E}">
        <p14:creationId xmlns:p14="http://schemas.microsoft.com/office/powerpoint/2010/main" val="80575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L-shape reported in </a:t>
            </a:r>
            <a:r>
              <a:rPr lang="en-US" dirty="0" err="1" smtClean="0"/>
              <a:t>Barro</a:t>
            </a:r>
            <a:r>
              <a:rPr lang="en-US" dirty="0" smtClean="0"/>
              <a:t> et al. (2017a), with the population of </a:t>
            </a:r>
            <a:r>
              <a:rPr lang="en-US" dirty="0" err="1" smtClean="0"/>
              <a:t>cSFGs</a:t>
            </a:r>
            <a:r>
              <a:rPr lang="en-US" dirty="0" smtClean="0"/>
              <a:t> forming the knee between extended SFGs and </a:t>
            </a:r>
            <a:r>
              <a:rPr lang="en-US" dirty="0" err="1" smtClean="0"/>
              <a:t>cQGs</a:t>
            </a:r>
            <a:r>
              <a:rPr lang="en-US" dirty="0" smtClean="0"/>
              <a:t>. This was used as an argument in </a:t>
            </a:r>
            <a:r>
              <a:rPr lang="en-US" dirty="0" err="1" smtClean="0"/>
              <a:t>favour</a:t>
            </a:r>
            <a:r>
              <a:rPr lang="en-US" dirty="0" smtClean="0"/>
              <a:t> of </a:t>
            </a:r>
            <a:r>
              <a:rPr lang="en-US" dirty="0" err="1" smtClean="0"/>
              <a:t>cSFGs</a:t>
            </a:r>
            <a:r>
              <a:rPr lang="en-US" dirty="0" smtClean="0"/>
              <a:t> as progenitors of QGs at later times, implying that SFGs become compact before they quench. Note that the majority of QGs are compact QGs.</a:t>
            </a:r>
          </a:p>
          <a:p>
            <a:r>
              <a:rPr lang="en-US" dirty="0" smtClean="0"/>
              <a:t>Some extended SFGs become </a:t>
            </a:r>
            <a:r>
              <a:rPr lang="en-US" dirty="0" err="1" smtClean="0"/>
              <a:t>cSFGs</a:t>
            </a:r>
            <a:r>
              <a:rPr lang="en-US" dirty="0" smtClean="0"/>
              <a:t> and then compact QGs as they build up their stellar cores. The latter would be a more common track since the majority of QGs are compact QGs, Note that it has to be consider that SFGs do not evolve into QGs at the same epoch (i.e., redshift), but into QGs at later times.</a:t>
            </a:r>
          </a:p>
          <a:p>
            <a:r>
              <a:rPr lang="en-US" dirty="0" smtClean="0"/>
              <a:t>This indicates that, at least some of the galaxies make the transition by increasing their </a:t>
            </a:r>
            <a:r>
              <a:rPr lang="en-US" dirty="0" err="1" smtClean="0"/>
              <a:t>sSFR</a:t>
            </a:r>
            <a:r>
              <a:rPr lang="en-US" dirty="0" smtClean="0"/>
              <a:t> and going above the scatter of the MS.</a:t>
            </a:r>
          </a:p>
          <a:p>
            <a:r>
              <a:rPr lang="en-US" dirty="0" smtClean="0"/>
              <a:t>The general trends are similar at low and high redshift, although there are some important diﬀerences. This indicates that the MS is more aﬀected at the </a:t>
            </a:r>
            <a:r>
              <a:rPr lang="en-US" dirty="0" err="1" smtClean="0"/>
              <a:t>highredshift</a:t>
            </a:r>
            <a:r>
              <a:rPr lang="en-US" dirty="0" smtClean="0"/>
              <a:t> bin than at the low-redshift bin by galaxies that are already in transition towards quiescence and that lower its normalization.</a:t>
            </a:r>
            <a:endParaRPr lang="en-US" dirty="0"/>
          </a:p>
        </p:txBody>
      </p:sp>
      <p:sp>
        <p:nvSpPr>
          <p:cNvPr id="4" name="Slide Number Placeholder 3"/>
          <p:cNvSpPr>
            <a:spLocks noGrp="1"/>
          </p:cNvSpPr>
          <p:nvPr>
            <p:ph type="sldNum" sz="quarter" idx="10"/>
          </p:nvPr>
        </p:nvSpPr>
        <p:spPr/>
        <p:txBody>
          <a:bodyPr/>
          <a:lstStyle/>
          <a:p>
            <a:fld id="{F5B2084A-144F-0A4C-905D-72DAB7476B88}" type="slidenum">
              <a:rPr lang="en-US" smtClean="0"/>
              <a:t>5</a:t>
            </a:fld>
            <a:endParaRPr lang="en-US"/>
          </a:p>
        </p:txBody>
      </p:sp>
    </p:spTree>
    <p:extLst>
      <p:ext uri="{BB962C8B-B14F-4D97-AF65-F5344CB8AC3E}">
        <p14:creationId xmlns:p14="http://schemas.microsoft.com/office/powerpoint/2010/main" val="39647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expected as a consequence of massive galaxies being more dominated by galaxies that are already in transition towards quiescence than low-mass galaxies.</a:t>
            </a:r>
            <a:endParaRPr lang="en-US" dirty="0"/>
          </a:p>
        </p:txBody>
      </p:sp>
      <p:sp>
        <p:nvSpPr>
          <p:cNvPr id="4" name="Slide Number Placeholder 3"/>
          <p:cNvSpPr>
            <a:spLocks noGrp="1"/>
          </p:cNvSpPr>
          <p:nvPr>
            <p:ph type="sldNum" sz="quarter" idx="10"/>
          </p:nvPr>
        </p:nvSpPr>
        <p:spPr/>
        <p:txBody>
          <a:bodyPr/>
          <a:lstStyle/>
          <a:p>
            <a:fld id="{F5B2084A-144F-0A4C-905D-72DAB7476B88}" type="slidenum">
              <a:rPr lang="en-US" smtClean="0"/>
              <a:t>6</a:t>
            </a:fld>
            <a:endParaRPr lang="en-US"/>
          </a:p>
        </p:txBody>
      </p:sp>
    </p:spTree>
    <p:extLst>
      <p:ext uri="{BB962C8B-B14F-4D97-AF65-F5344CB8AC3E}">
        <p14:creationId xmlns:p14="http://schemas.microsoft.com/office/powerpoint/2010/main" val="146926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galaxies start to transition smoothly towards quiescence, as the median </a:t>
            </a:r>
            <a:r>
              <a:rPr lang="en-US" dirty="0" err="1" smtClean="0"/>
              <a:t>sSFR</a:t>
            </a:r>
            <a:r>
              <a:rPr lang="en-US" dirty="0" smtClean="0"/>
              <a:t> decreases continuously for increasing compactness; 2) at least some of the SFGs galaxies become compact by increasing their </a:t>
            </a:r>
            <a:r>
              <a:rPr lang="en-US" dirty="0" err="1" smtClean="0"/>
              <a:t>sSFR</a:t>
            </a:r>
            <a:r>
              <a:rPr lang="en-US" dirty="0" smtClean="0"/>
              <a:t> and going above the scatter of the MS,</a:t>
            </a:r>
            <a:endParaRPr lang="en-US" dirty="0"/>
          </a:p>
        </p:txBody>
      </p:sp>
      <p:sp>
        <p:nvSpPr>
          <p:cNvPr id="4" name="Slide Number Placeholder 3"/>
          <p:cNvSpPr>
            <a:spLocks noGrp="1"/>
          </p:cNvSpPr>
          <p:nvPr>
            <p:ph type="sldNum" sz="quarter" idx="10"/>
          </p:nvPr>
        </p:nvSpPr>
        <p:spPr/>
        <p:txBody>
          <a:bodyPr/>
          <a:lstStyle/>
          <a:p>
            <a:fld id="{F5B2084A-144F-0A4C-905D-72DAB7476B88}" type="slidenum">
              <a:rPr lang="en-US" smtClean="0"/>
              <a:t>11</a:t>
            </a:fld>
            <a:endParaRPr lang="en-US"/>
          </a:p>
        </p:txBody>
      </p:sp>
    </p:spTree>
    <p:extLst>
      <p:ext uri="{BB962C8B-B14F-4D97-AF65-F5344CB8AC3E}">
        <p14:creationId xmlns:p14="http://schemas.microsoft.com/office/powerpoint/2010/main" val="1671294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27377-6685-9B45-86FE-243AE533D44A}" type="datetimeFigureOut">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872A8-CA0A-664F-91F4-1BE38EE03E5F}" type="slidenum">
              <a:rPr lang="en-US" smtClean="0"/>
              <a:t>‹#›</a:t>
            </a:fld>
            <a:endParaRPr lang="en-US"/>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27377-6685-9B45-86FE-243AE533D44A}" type="datetimeFigureOut">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872A8-CA0A-664F-91F4-1BE38EE03E5F}" type="slidenum">
              <a:rPr lang="en-US" smtClean="0"/>
              <a:t>‹#›</a:t>
            </a:fld>
            <a:endParaRPr lang="en-US"/>
          </a:p>
        </p:txBody>
      </p:sp>
    </p:spTree>
    <p:extLst>
      <p:ext uri="{BB962C8B-B14F-4D97-AF65-F5344CB8AC3E}">
        <p14:creationId xmlns:p14="http://schemas.microsoft.com/office/powerpoint/2010/main" val="3500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27377-6685-9B45-86FE-243AE533D44A}" type="datetimeFigureOut">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872A8-CA0A-664F-91F4-1BE38EE03E5F}" type="slidenum">
              <a:rPr lang="en-US" smtClean="0"/>
              <a:t>‹#›</a:t>
            </a:fld>
            <a:endParaRPr lang="en-US"/>
          </a:p>
        </p:txBody>
      </p:sp>
    </p:spTree>
    <p:extLst>
      <p:ext uri="{BB962C8B-B14F-4D97-AF65-F5344CB8AC3E}">
        <p14:creationId xmlns:p14="http://schemas.microsoft.com/office/powerpoint/2010/main" val="52159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27377-6685-9B45-86FE-243AE533D44A}" type="datetimeFigureOut">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872A8-CA0A-664F-91F4-1BE38EE03E5F}" type="slidenum">
              <a:rPr lang="en-US" smtClean="0"/>
              <a:t>‹#›</a:t>
            </a:fld>
            <a:endParaRPr lang="en-US"/>
          </a:p>
        </p:txBody>
      </p:sp>
    </p:spTree>
    <p:extLst>
      <p:ext uri="{BB962C8B-B14F-4D97-AF65-F5344CB8AC3E}">
        <p14:creationId xmlns:p14="http://schemas.microsoft.com/office/powerpoint/2010/main" val="102520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27377-6685-9B45-86FE-243AE533D44A}" type="datetimeFigureOut">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872A8-CA0A-664F-91F4-1BE38EE03E5F}" type="slidenum">
              <a:rPr lang="en-US" smtClean="0"/>
              <a:t>‹#›</a:t>
            </a:fld>
            <a:endParaRPr lang="en-US"/>
          </a:p>
        </p:txBody>
      </p:sp>
    </p:spTree>
    <p:extLst>
      <p:ext uri="{BB962C8B-B14F-4D97-AF65-F5344CB8AC3E}">
        <p14:creationId xmlns:p14="http://schemas.microsoft.com/office/powerpoint/2010/main" val="110252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27377-6685-9B45-86FE-243AE533D44A}" type="datetimeFigureOut">
              <a:rPr lang="en-US" smtClean="0"/>
              <a:t>9/19/19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872A8-CA0A-664F-91F4-1BE38EE03E5F}" type="slidenum">
              <a:rPr lang="en-US" smtClean="0"/>
              <a:t>‹#›</a:t>
            </a:fld>
            <a:endParaRPr lang="en-US"/>
          </a:p>
        </p:txBody>
      </p:sp>
    </p:spTree>
    <p:extLst>
      <p:ext uri="{BB962C8B-B14F-4D97-AF65-F5344CB8AC3E}">
        <p14:creationId xmlns:p14="http://schemas.microsoft.com/office/powerpoint/2010/main" val="204489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27377-6685-9B45-86FE-243AE533D44A}" type="datetimeFigureOut">
              <a:rPr lang="en-US" smtClean="0"/>
              <a:t>9/19/19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872A8-CA0A-664F-91F4-1BE38EE03E5F}" type="slidenum">
              <a:rPr lang="en-US" smtClean="0"/>
              <a:t>‹#›</a:t>
            </a:fld>
            <a:endParaRPr lang="en-US"/>
          </a:p>
        </p:txBody>
      </p:sp>
    </p:spTree>
    <p:extLst>
      <p:ext uri="{BB962C8B-B14F-4D97-AF65-F5344CB8AC3E}">
        <p14:creationId xmlns:p14="http://schemas.microsoft.com/office/powerpoint/2010/main" val="196751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27377-6685-9B45-86FE-243AE533D44A}" type="datetimeFigureOut">
              <a:rPr lang="en-US" smtClean="0"/>
              <a:t>9/19/19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872A8-CA0A-664F-91F4-1BE38EE03E5F}" type="slidenum">
              <a:rPr lang="en-US" smtClean="0"/>
              <a:t>‹#›</a:t>
            </a:fld>
            <a:endParaRPr lang="en-US"/>
          </a:p>
        </p:txBody>
      </p:sp>
    </p:spTree>
    <p:extLst>
      <p:ext uri="{BB962C8B-B14F-4D97-AF65-F5344CB8AC3E}">
        <p14:creationId xmlns:p14="http://schemas.microsoft.com/office/powerpoint/2010/main" val="136518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7377-6685-9B45-86FE-243AE533D44A}" type="datetimeFigureOut">
              <a:rPr lang="en-US" smtClean="0"/>
              <a:t>9/19/19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872A8-CA0A-664F-91F4-1BE38EE03E5F}" type="slidenum">
              <a:rPr lang="en-US" smtClean="0"/>
              <a:t>‹#›</a:t>
            </a:fld>
            <a:endParaRPr lang="en-US"/>
          </a:p>
        </p:txBody>
      </p:sp>
    </p:spTree>
    <p:extLst>
      <p:ext uri="{BB962C8B-B14F-4D97-AF65-F5344CB8AC3E}">
        <p14:creationId xmlns:p14="http://schemas.microsoft.com/office/powerpoint/2010/main" val="154038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27377-6685-9B45-86FE-243AE533D44A}" type="datetimeFigureOut">
              <a:rPr lang="en-US" smtClean="0"/>
              <a:t>9/19/19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872A8-CA0A-664F-91F4-1BE38EE03E5F}" type="slidenum">
              <a:rPr lang="en-US" smtClean="0"/>
              <a:t>‹#›</a:t>
            </a:fld>
            <a:endParaRPr lang="en-US"/>
          </a:p>
        </p:txBody>
      </p:sp>
    </p:spTree>
    <p:extLst>
      <p:ext uri="{BB962C8B-B14F-4D97-AF65-F5344CB8AC3E}">
        <p14:creationId xmlns:p14="http://schemas.microsoft.com/office/powerpoint/2010/main" val="30408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27377-6685-9B45-86FE-243AE533D44A}" type="datetimeFigureOut">
              <a:rPr lang="en-US" smtClean="0"/>
              <a:t>9/19/19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872A8-CA0A-664F-91F4-1BE38EE03E5F}" type="slidenum">
              <a:rPr lang="en-US" smtClean="0"/>
              <a:t>‹#›</a:t>
            </a:fld>
            <a:endParaRPr lang="en-US"/>
          </a:p>
        </p:txBody>
      </p:sp>
    </p:spTree>
    <p:extLst>
      <p:ext uri="{BB962C8B-B14F-4D97-AF65-F5344CB8AC3E}">
        <p14:creationId xmlns:p14="http://schemas.microsoft.com/office/powerpoint/2010/main" val="13034557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7377-6685-9B45-86FE-243AE533D44A}" type="datetimeFigureOut">
              <a:rPr lang="en-US" smtClean="0"/>
              <a:t>9/19/19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872A8-CA0A-664F-91F4-1BE38EE03E5F}" type="slidenum">
              <a:rPr lang="en-US" smtClean="0"/>
              <a:t>‹#›</a:t>
            </a:fld>
            <a:endParaRPr 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9569" y="939483"/>
            <a:ext cx="10292862" cy="2387600"/>
          </a:xfrm>
        </p:spPr>
        <p:txBody>
          <a:bodyPr>
            <a:normAutofit fontScale="90000"/>
          </a:bodyPr>
          <a:lstStyle/>
          <a:p>
            <a:r>
              <a:rPr lang="en-US" b="1" dirty="0" smtClean="0"/>
              <a:t>Compact Star-Forming Galaxies as Old Starbursts Becoming Quiescent</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169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151"/>
            <a:ext cx="9707880" cy="1029506"/>
          </a:xfrm>
        </p:spPr>
        <p:txBody>
          <a:bodyPr>
            <a:normAutofit/>
          </a:bodyPr>
          <a:lstStyle/>
          <a:p>
            <a:r>
              <a:rPr lang="en-US" sz="2400" smtClean="0"/>
              <a:t>Diagnostic 3: Radio Emission</a:t>
            </a:r>
            <a:endParaRPr lang="en-US" sz="240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296" y="1502068"/>
            <a:ext cx="5660495" cy="4351338"/>
          </a:xfrm>
        </p:spPr>
      </p:pic>
      <p:sp>
        <p:nvSpPr>
          <p:cNvPr id="5" name="Rectangle 4"/>
          <p:cNvSpPr/>
          <p:nvPr/>
        </p:nvSpPr>
        <p:spPr>
          <a:xfrm>
            <a:off x="6337791" y="1502068"/>
            <a:ext cx="5589563" cy="1631216"/>
          </a:xfrm>
          <a:prstGeom prst="rect">
            <a:avLst/>
          </a:prstGeom>
        </p:spPr>
        <p:txBody>
          <a:bodyPr wrap="square">
            <a:spAutoFit/>
          </a:bodyPr>
          <a:lstStyle/>
          <a:p>
            <a:r>
              <a:rPr lang="en-US" sz="2000" dirty="0" smtClean="0"/>
              <a:t>There is evidence for a trend in increasing compactness with the expected age evolution of the radio emission in SBs, indicating that </a:t>
            </a:r>
            <a:r>
              <a:rPr lang="en-US" sz="2000" dirty="0" err="1" smtClean="0"/>
              <a:t>cSFGs</a:t>
            </a:r>
            <a:r>
              <a:rPr lang="en-US" sz="2000" dirty="0" smtClean="0"/>
              <a:t> could be old SBs, while extended SFGs could be a mix of normal SFGs and young SBs.</a:t>
            </a:r>
            <a:endParaRPr lang="en-US" sz="2000" dirty="0"/>
          </a:p>
        </p:txBody>
      </p:sp>
    </p:spTree>
    <p:extLst>
      <p:ext uri="{BB962C8B-B14F-4D97-AF65-F5344CB8AC3E}">
        <p14:creationId xmlns:p14="http://schemas.microsoft.com/office/powerpoint/2010/main" val="1059961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643" y="0"/>
            <a:ext cx="10515600" cy="1325563"/>
          </a:xfrm>
        </p:spPr>
        <p:txBody>
          <a:bodyPr/>
          <a:lstStyle/>
          <a:p>
            <a:r>
              <a:rPr lang="en-US" dirty="0" smtClean="0"/>
              <a:t>5. DISCUSSION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7482" y="1325563"/>
            <a:ext cx="4282511" cy="4351338"/>
          </a:xfrm>
        </p:spPr>
      </p:pic>
      <p:sp>
        <p:nvSpPr>
          <p:cNvPr id="5" name="Rectangle 4"/>
          <p:cNvSpPr/>
          <p:nvPr/>
        </p:nvSpPr>
        <p:spPr>
          <a:xfrm>
            <a:off x="4649993" y="1394669"/>
            <a:ext cx="6096000" cy="707886"/>
          </a:xfrm>
          <a:prstGeom prst="rect">
            <a:avLst/>
          </a:prstGeom>
        </p:spPr>
        <p:txBody>
          <a:bodyPr>
            <a:spAutoFit/>
          </a:bodyPr>
          <a:lstStyle/>
          <a:p>
            <a:r>
              <a:rPr lang="en-US" sz="2000" dirty="0" smtClean="0"/>
              <a:t>two additional </a:t>
            </a:r>
            <a:r>
              <a:rPr lang="en-US" sz="2000" dirty="0" err="1" smtClean="0"/>
              <a:t>behaviours</a:t>
            </a:r>
            <a:r>
              <a:rPr lang="en-US" sz="2000" dirty="0" smtClean="0"/>
              <a:t> of the general evolutionary trend of the galaxy population.</a:t>
            </a:r>
            <a:endParaRPr lang="en-US" sz="2000" dirty="0"/>
          </a:p>
        </p:txBody>
      </p:sp>
      <p:sp>
        <p:nvSpPr>
          <p:cNvPr id="6" name="Rectangle 5"/>
          <p:cNvSpPr/>
          <p:nvPr/>
        </p:nvSpPr>
        <p:spPr>
          <a:xfrm>
            <a:off x="4649993" y="2601255"/>
            <a:ext cx="6096000" cy="1938992"/>
          </a:xfrm>
          <a:prstGeom prst="rect">
            <a:avLst/>
          </a:prstGeom>
        </p:spPr>
        <p:txBody>
          <a:bodyPr>
            <a:spAutoFit/>
          </a:bodyPr>
          <a:lstStyle/>
          <a:p>
            <a:r>
              <a:rPr lang="en-US" sz="2000" dirty="0" smtClean="0"/>
              <a:t>The apparent contradictory conclusions drawn from the SFE and ISM diagnostics versus the radio emission diagnostic can be reconciled if the SFE and ISM properties do not dominate the entire galaxy in an old SB phase, in agreement with resolved follow-up studies in the literature.</a:t>
            </a:r>
            <a:endParaRPr lang="en-US" sz="2000" dirty="0"/>
          </a:p>
        </p:txBody>
      </p:sp>
    </p:spTree>
    <p:extLst>
      <p:ext uri="{BB962C8B-B14F-4D97-AF65-F5344CB8AC3E}">
        <p14:creationId xmlns:p14="http://schemas.microsoft.com/office/powerpoint/2010/main" val="2089018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98" y="0"/>
            <a:ext cx="10515600" cy="1325563"/>
          </a:xfrm>
        </p:spPr>
        <p:txBody>
          <a:bodyPr/>
          <a:lstStyle/>
          <a:p>
            <a:r>
              <a:rPr lang="en-US" dirty="0" smtClean="0"/>
              <a:t>6. SUMMARY AND CONCLUSIONS</a:t>
            </a:r>
            <a:endParaRPr lang="en-US" dirty="0"/>
          </a:p>
        </p:txBody>
      </p:sp>
      <p:sp>
        <p:nvSpPr>
          <p:cNvPr id="3" name="Content Placeholder 2"/>
          <p:cNvSpPr>
            <a:spLocks noGrp="1"/>
          </p:cNvSpPr>
          <p:nvPr>
            <p:ph idx="1"/>
          </p:nvPr>
        </p:nvSpPr>
        <p:spPr>
          <a:xfrm>
            <a:off x="528711" y="1136307"/>
            <a:ext cx="10515600" cy="6024147"/>
          </a:xfrm>
        </p:spPr>
        <p:txBody>
          <a:bodyPr>
            <a:normAutofit lnSpcReduction="10000"/>
          </a:bodyPr>
          <a:lstStyle/>
          <a:p>
            <a:r>
              <a:rPr lang="en-US" dirty="0" smtClean="0"/>
              <a:t>The distribution of galaxies in the ∆MS-∆</a:t>
            </a:r>
            <a:r>
              <a:rPr lang="en-US" dirty="0" err="1" smtClean="0"/>
              <a:t>Σ</a:t>
            </a:r>
            <a:r>
              <a:rPr lang="en-US" dirty="0" smtClean="0"/>
              <a:t> QGs plane reveal that galaxies transition smoothly towards quiescence with increasing compactness.</a:t>
            </a:r>
          </a:p>
          <a:p>
            <a:r>
              <a:rPr lang="en-US" dirty="0" smtClean="0"/>
              <a:t>The MS is dominated by extended SFGs. However, SFGs with increasing compactness that are transitioning to quiescence contribute to lower the normalization of the MS.</a:t>
            </a:r>
          </a:p>
          <a:p>
            <a:r>
              <a:rPr lang="en-US" dirty="0" smtClean="0"/>
              <a:t>There is no evidence for a distinct SFE in </a:t>
            </a:r>
            <a:r>
              <a:rPr lang="en-US" dirty="0" err="1" smtClean="0"/>
              <a:t>cSFGs</a:t>
            </a:r>
            <a:r>
              <a:rPr lang="en-US" dirty="0" smtClean="0"/>
              <a:t> and extended SFGs, suggesting that both secular and rapid evolution processes could generate </a:t>
            </a:r>
            <a:r>
              <a:rPr lang="en-US" dirty="0" err="1" smtClean="0"/>
              <a:t>cSFGs</a:t>
            </a:r>
            <a:r>
              <a:rPr lang="en-US" dirty="0" smtClean="0"/>
              <a:t>.</a:t>
            </a:r>
          </a:p>
          <a:p>
            <a:r>
              <a:rPr lang="en-US" dirty="0" smtClean="0"/>
              <a:t>Extended SFGs located slightly above the MS (upper-MS galaxies) have ISM properties (CO excitation, density of the neutral gas, and strength of the ultraviolet) similar to lower envelope of </a:t>
            </a:r>
            <a:r>
              <a:rPr lang="en-US" dirty="0" err="1" smtClean="0"/>
              <a:t>SBlike</a:t>
            </a:r>
            <a:r>
              <a:rPr lang="en-US" dirty="0" smtClean="0"/>
              <a:t> ISM properties,</a:t>
            </a:r>
          </a:p>
          <a:p>
            <a:r>
              <a:rPr lang="en-US" dirty="0" smtClean="0"/>
              <a:t>There is evidence for a trend in increasing compactness with the expected age evolution of the radio emission in SBs.</a:t>
            </a:r>
            <a:endParaRPr lang="en-US" dirty="0"/>
          </a:p>
        </p:txBody>
      </p:sp>
    </p:spTree>
    <p:extLst>
      <p:ext uri="{BB962C8B-B14F-4D97-AF65-F5344CB8AC3E}">
        <p14:creationId xmlns:p14="http://schemas.microsoft.com/office/powerpoint/2010/main" val="1131176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66" y="0"/>
            <a:ext cx="10515600" cy="565273"/>
          </a:xfrm>
        </p:spPr>
        <p:txBody>
          <a:bodyPr>
            <a:noAutofit/>
          </a:bodyPr>
          <a:lstStyle/>
          <a:p>
            <a:r>
              <a:rPr lang="en-US" b="1" dirty="0" smtClean="0"/>
              <a:t>1. INTRODUCTION</a:t>
            </a:r>
            <a:endParaRPr lang="en-US" b="1" dirty="0"/>
          </a:p>
        </p:txBody>
      </p:sp>
      <p:sp>
        <p:nvSpPr>
          <p:cNvPr id="3" name="Content Placeholder 2"/>
          <p:cNvSpPr>
            <a:spLocks noGrp="1"/>
          </p:cNvSpPr>
          <p:nvPr>
            <p:ph idx="1"/>
          </p:nvPr>
        </p:nvSpPr>
        <p:spPr>
          <a:xfrm>
            <a:off x="528710" y="925292"/>
            <a:ext cx="10515600" cy="5932707"/>
          </a:xfrm>
        </p:spPr>
        <p:txBody>
          <a:bodyPr>
            <a:normAutofit/>
          </a:bodyPr>
          <a:lstStyle/>
          <a:p>
            <a:r>
              <a:rPr lang="en-US" dirty="0" smtClean="0"/>
              <a:t>main sequence (MS) of star formation</a:t>
            </a:r>
          </a:p>
          <a:p>
            <a:r>
              <a:rPr lang="en-US" dirty="0" smtClean="0"/>
              <a:t>secular evolution is the dominant mode of stellar growth where gas inﬂows, outﬂows, and consumption through star formation are in equilibrium.</a:t>
            </a:r>
          </a:p>
          <a:p>
            <a:r>
              <a:rPr lang="en-US" dirty="0" smtClean="0"/>
              <a:t>SFGs spend most of their time evolving as extended star-forming disks.</a:t>
            </a:r>
          </a:p>
          <a:p>
            <a:r>
              <a:rPr lang="en-US" dirty="0" smtClean="0"/>
              <a:t>quiescent galaxies (QGs), having low speciﬁc star formation rate (</a:t>
            </a:r>
            <a:r>
              <a:rPr lang="en-US" dirty="0" err="1" smtClean="0"/>
              <a:t>sSFR</a:t>
            </a:r>
            <a:r>
              <a:rPr lang="en-US" dirty="0" smtClean="0"/>
              <a:t>), are located below the MS and are typically more compact than SFGs for a ﬁxed stellar mass and redshift</a:t>
            </a:r>
          </a:p>
          <a:p>
            <a:r>
              <a:rPr lang="en-US" dirty="0" smtClean="0"/>
              <a:t>compact star-forming galaxies (</a:t>
            </a:r>
            <a:r>
              <a:rPr lang="en-US" dirty="0" err="1" smtClean="0"/>
              <a:t>cSFGs</a:t>
            </a:r>
            <a:r>
              <a:rPr lang="en-US" dirty="0" smtClean="0"/>
              <a:t>)</a:t>
            </a:r>
          </a:p>
          <a:p>
            <a:r>
              <a:rPr lang="en-US" dirty="0" smtClean="0"/>
              <a:t>Did the build-up of the stellar core, formation of </a:t>
            </a:r>
            <a:r>
              <a:rPr lang="en-US" dirty="0" err="1" smtClean="0"/>
              <a:t>cSFGs</a:t>
            </a:r>
            <a:r>
              <a:rPr lang="en-US" dirty="0" smtClean="0"/>
              <a:t>, and subsequent quenching of star formation happen as the product of the slow secular evolution or rapidly?</a:t>
            </a:r>
            <a:endParaRPr lang="en-US" dirty="0"/>
          </a:p>
        </p:txBody>
      </p:sp>
    </p:spTree>
    <p:extLst>
      <p:ext uri="{BB962C8B-B14F-4D97-AF65-F5344CB8AC3E}">
        <p14:creationId xmlns:p14="http://schemas.microsoft.com/office/powerpoint/2010/main" val="1350490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3" y="0"/>
            <a:ext cx="10515600" cy="1325563"/>
          </a:xfrm>
        </p:spPr>
        <p:txBody>
          <a:bodyPr/>
          <a:lstStyle/>
          <a:p>
            <a:r>
              <a:rPr lang="en-US" b="1" dirty="0" smtClean="0"/>
              <a:t>2.SELECTION OF COMPACT STAR-FORMING GALAXIES</a:t>
            </a:r>
            <a:endParaRPr lang="en-US" b="1" dirty="0"/>
          </a:p>
        </p:txBody>
      </p:sp>
      <p:sp>
        <p:nvSpPr>
          <p:cNvPr id="3" name="Content Placeholder 2"/>
          <p:cNvSpPr>
            <a:spLocks noGrp="1"/>
          </p:cNvSpPr>
          <p:nvPr>
            <p:ph idx="1"/>
          </p:nvPr>
        </p:nvSpPr>
        <p:spPr>
          <a:xfrm>
            <a:off x="486508" y="1325563"/>
            <a:ext cx="10515600" cy="4351338"/>
          </a:xfrm>
        </p:spPr>
        <p:txBody>
          <a:bodyPr/>
          <a:lstStyle/>
          <a:p>
            <a:r>
              <a:rPr lang="en-US" dirty="0" err="1" smtClean="0"/>
              <a:t>cSFGs</a:t>
            </a:r>
            <a:r>
              <a:rPr lang="en-US" dirty="0" smtClean="0"/>
              <a:t> are galaxies that follow the structural relation of QGs, while being star-forming.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14" y="2443615"/>
            <a:ext cx="5054600" cy="635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3235497"/>
            <a:ext cx="2247900" cy="355600"/>
          </a:xfrm>
          <a:prstGeom prst="rect">
            <a:avLst/>
          </a:prstGeom>
        </p:spPr>
      </p:pic>
      <p:sp>
        <p:nvSpPr>
          <p:cNvPr id="6" name="Rectangle 5"/>
          <p:cNvSpPr/>
          <p:nvPr/>
        </p:nvSpPr>
        <p:spPr>
          <a:xfrm>
            <a:off x="5933354" y="2530282"/>
            <a:ext cx="2198038" cy="461665"/>
          </a:xfrm>
          <a:prstGeom prst="rect">
            <a:avLst/>
          </a:prstGeom>
        </p:spPr>
        <p:txBody>
          <a:bodyPr wrap="none">
            <a:spAutoFit/>
          </a:bodyPr>
          <a:lstStyle/>
          <a:p>
            <a:r>
              <a:rPr lang="en-US" sz="2400" smtClean="0"/>
              <a:t>the core density</a:t>
            </a:r>
            <a:endParaRPr lang="en-US" sz="240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3832" y="2556515"/>
            <a:ext cx="1981200" cy="406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3692" y="3329782"/>
            <a:ext cx="2908300" cy="342900"/>
          </a:xfrm>
          <a:prstGeom prst="rect">
            <a:avLst/>
          </a:prstGeom>
        </p:spPr>
      </p:pic>
      <p:sp>
        <p:nvSpPr>
          <p:cNvPr id="9" name="Rectangle 8"/>
          <p:cNvSpPr/>
          <p:nvPr/>
        </p:nvSpPr>
        <p:spPr>
          <a:xfrm>
            <a:off x="825500" y="2160950"/>
            <a:ext cx="3667351" cy="400110"/>
          </a:xfrm>
          <a:prstGeom prst="rect">
            <a:avLst/>
          </a:prstGeom>
        </p:spPr>
        <p:txBody>
          <a:bodyPr wrap="none">
            <a:spAutoFit/>
          </a:bodyPr>
          <a:lstStyle/>
          <a:p>
            <a:r>
              <a:rPr lang="en-US" sz="2000" b="1" dirty="0" smtClean="0"/>
              <a:t>compactness selection threshold</a:t>
            </a:r>
            <a:endParaRPr lang="en-US" sz="2000" b="1" dirty="0"/>
          </a:p>
        </p:txBody>
      </p:sp>
      <p:sp>
        <p:nvSpPr>
          <p:cNvPr id="10" name="Rectangle 9"/>
          <p:cNvSpPr/>
          <p:nvPr/>
        </p:nvSpPr>
        <p:spPr>
          <a:xfrm>
            <a:off x="825500" y="2912331"/>
            <a:ext cx="2455159" cy="646331"/>
          </a:xfrm>
          <a:prstGeom prst="rect">
            <a:avLst/>
          </a:prstGeom>
        </p:spPr>
        <p:txBody>
          <a:bodyPr wrap="none">
            <a:spAutoFit/>
          </a:bodyPr>
          <a:lstStyle/>
          <a:p>
            <a:r>
              <a:rPr lang="en-US" b="1" dirty="0" smtClean="0"/>
              <a:t>QGs selection threshold</a:t>
            </a:r>
          </a:p>
          <a:p>
            <a:endParaRPr lang="en-US" b="1" dirty="0"/>
          </a:p>
        </p:txBody>
      </p:sp>
      <p:sp>
        <p:nvSpPr>
          <p:cNvPr id="11" name="Rectangle 10"/>
          <p:cNvSpPr/>
          <p:nvPr/>
        </p:nvSpPr>
        <p:spPr>
          <a:xfrm>
            <a:off x="275493" y="3725267"/>
            <a:ext cx="2383301" cy="400110"/>
          </a:xfrm>
          <a:prstGeom prst="rect">
            <a:avLst/>
          </a:prstGeom>
        </p:spPr>
        <p:txBody>
          <a:bodyPr wrap="square">
            <a:spAutoFit/>
          </a:bodyPr>
          <a:lstStyle/>
          <a:p>
            <a:r>
              <a:rPr lang="en-US" sz="2000" b="1" dirty="0" smtClean="0"/>
              <a:t>2.1. Optical Sample</a:t>
            </a:r>
            <a:endParaRPr lang="en-US" sz="2000" b="1" dirty="0"/>
          </a:p>
        </p:txBody>
      </p:sp>
      <p:sp>
        <p:nvSpPr>
          <p:cNvPr id="12" name="Rectangle 11"/>
          <p:cNvSpPr/>
          <p:nvPr/>
        </p:nvSpPr>
        <p:spPr>
          <a:xfrm>
            <a:off x="486508" y="4264667"/>
            <a:ext cx="2601097" cy="400110"/>
          </a:xfrm>
          <a:prstGeom prst="rect">
            <a:avLst/>
          </a:prstGeom>
        </p:spPr>
        <p:txBody>
          <a:bodyPr wrap="none">
            <a:spAutoFit/>
          </a:bodyPr>
          <a:lstStyle/>
          <a:p>
            <a:r>
              <a:rPr lang="en-US" sz="2000" smtClean="0"/>
              <a:t>3D-HST survey catalogs</a:t>
            </a:r>
            <a:endParaRPr lang="en-US" sz="2000"/>
          </a:p>
        </p:txBody>
      </p:sp>
      <p:sp>
        <p:nvSpPr>
          <p:cNvPr id="13" name="Rectangle 12"/>
          <p:cNvSpPr/>
          <p:nvPr/>
        </p:nvSpPr>
        <p:spPr>
          <a:xfrm>
            <a:off x="3243145" y="4295445"/>
            <a:ext cx="1420582" cy="400110"/>
          </a:xfrm>
          <a:prstGeom prst="rect">
            <a:avLst/>
          </a:prstGeom>
        </p:spPr>
        <p:txBody>
          <a:bodyPr wrap="none">
            <a:spAutoFit/>
          </a:bodyPr>
          <a:lstStyle/>
          <a:p>
            <a:r>
              <a:rPr lang="en-US" sz="2000" dirty="0" smtClean="0"/>
              <a:t>0.5 &lt; z &lt; 3.0</a:t>
            </a:r>
            <a:endParaRPr lang="en-US" sz="2000" dirty="0"/>
          </a:p>
        </p:txBody>
      </p:sp>
      <p:sp>
        <p:nvSpPr>
          <p:cNvPr id="14" name="Rectangle 13"/>
          <p:cNvSpPr/>
          <p:nvPr/>
        </p:nvSpPr>
        <p:spPr>
          <a:xfrm>
            <a:off x="486507" y="4831988"/>
            <a:ext cx="8896643" cy="707886"/>
          </a:xfrm>
          <a:prstGeom prst="rect">
            <a:avLst/>
          </a:prstGeom>
        </p:spPr>
        <p:txBody>
          <a:bodyPr wrap="square">
            <a:spAutoFit/>
          </a:bodyPr>
          <a:lstStyle/>
          <a:p>
            <a:r>
              <a:rPr lang="en-US" sz="2000" dirty="0" smtClean="0"/>
              <a:t>13703 galaxies (7222 in COSMOS and 6481 in GOODS-North) </a:t>
            </a:r>
          </a:p>
          <a:p>
            <a:r>
              <a:rPr lang="en-US" sz="2000" dirty="0" smtClean="0"/>
              <a:t>with 416 </a:t>
            </a:r>
            <a:r>
              <a:rPr lang="en-US" sz="2000" dirty="0" err="1" smtClean="0"/>
              <a:t>cSFGs</a:t>
            </a:r>
            <a:r>
              <a:rPr lang="en-US" sz="2000" dirty="0" smtClean="0"/>
              <a:t> (227 in COSMOS and 189 in </a:t>
            </a:r>
            <a:r>
              <a:rPr lang="en-US" sz="2000" dirty="0" err="1" smtClean="0"/>
              <a:t>GOODSNorth</a:t>
            </a:r>
            <a:r>
              <a:rPr lang="en-US" sz="2000" dirty="0" smtClean="0"/>
              <a:t>).</a:t>
            </a:r>
            <a:endParaRPr lang="en-US" sz="2000" dirty="0"/>
          </a:p>
        </p:txBody>
      </p:sp>
    </p:spTree>
    <p:extLst>
      <p:ext uri="{BB962C8B-B14F-4D97-AF65-F5344CB8AC3E}">
        <p14:creationId xmlns:p14="http://schemas.microsoft.com/office/powerpoint/2010/main" val="1726956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98" y="98474"/>
            <a:ext cx="10515600" cy="368325"/>
          </a:xfrm>
        </p:spPr>
        <p:txBody>
          <a:bodyPr>
            <a:normAutofit/>
          </a:bodyPr>
          <a:lstStyle/>
          <a:p>
            <a:r>
              <a:rPr lang="en-US" sz="2000" b="1" dirty="0" smtClean="0"/>
              <a:t>2.2. Far-Infrared Sample</a:t>
            </a:r>
            <a:endParaRPr lang="en-US" sz="20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898" y="1223803"/>
            <a:ext cx="1981200" cy="355600"/>
          </a:xfrm>
        </p:spPr>
      </p:pic>
      <p:sp>
        <p:nvSpPr>
          <p:cNvPr id="4" name="Rectangle 3"/>
          <p:cNvSpPr/>
          <p:nvPr/>
        </p:nvSpPr>
        <p:spPr>
          <a:xfrm>
            <a:off x="359898" y="823046"/>
            <a:ext cx="10515600" cy="400110"/>
          </a:xfrm>
          <a:prstGeom prst="rect">
            <a:avLst/>
          </a:prstGeom>
        </p:spPr>
        <p:txBody>
          <a:bodyPr wrap="square">
            <a:spAutoFit/>
          </a:bodyPr>
          <a:lstStyle/>
          <a:p>
            <a:r>
              <a:rPr lang="en-US" sz="2000" dirty="0" smtClean="0"/>
              <a:t>The ”super-</a:t>
            </a:r>
            <a:r>
              <a:rPr lang="en-US" sz="2000" dirty="0" err="1" smtClean="0"/>
              <a:t>deblended</a:t>
            </a:r>
            <a:r>
              <a:rPr lang="en-US" sz="2000" dirty="0" smtClean="0"/>
              <a:t>” FIR to </a:t>
            </a:r>
            <a:r>
              <a:rPr lang="en-US" sz="2000" dirty="0" err="1" smtClean="0"/>
              <a:t>submillimeter</a:t>
            </a:r>
            <a:r>
              <a:rPr lang="en-US" sz="2000" dirty="0" smtClean="0"/>
              <a:t> photometric catalogs in COSMOS and GOODS-North</a:t>
            </a:r>
            <a:endParaRPr lang="en-US" sz="2000" dirty="0"/>
          </a:p>
        </p:txBody>
      </p:sp>
      <p:sp>
        <p:nvSpPr>
          <p:cNvPr id="6" name="Rectangle 5"/>
          <p:cNvSpPr/>
          <p:nvPr/>
        </p:nvSpPr>
        <p:spPr>
          <a:xfrm>
            <a:off x="359898" y="1727201"/>
            <a:ext cx="6096000" cy="707886"/>
          </a:xfrm>
          <a:prstGeom prst="rect">
            <a:avLst/>
          </a:prstGeom>
        </p:spPr>
        <p:txBody>
          <a:bodyPr>
            <a:spAutoFit/>
          </a:bodyPr>
          <a:lstStyle/>
          <a:p>
            <a:r>
              <a:rPr lang="en-US" sz="2000" dirty="0" smtClean="0"/>
              <a:t>968 galaxies (357 in COSMOS and 611 in GOODS-North) </a:t>
            </a:r>
          </a:p>
          <a:p>
            <a:r>
              <a:rPr lang="en-US" sz="2000" dirty="0" smtClean="0"/>
              <a:t>with 73 </a:t>
            </a:r>
            <a:r>
              <a:rPr lang="en-US" sz="2000" dirty="0" err="1" smtClean="0"/>
              <a:t>cSFGs</a:t>
            </a:r>
            <a:r>
              <a:rPr lang="en-US" sz="2000" dirty="0" smtClean="0"/>
              <a:t> (26 in COSMOS and 47 in </a:t>
            </a:r>
            <a:r>
              <a:rPr lang="en-US" sz="2000" dirty="0" err="1" smtClean="0"/>
              <a:t>GOODSNorth</a:t>
            </a:r>
            <a:r>
              <a:rPr lang="en-US" sz="2000" dirty="0" smtClean="0"/>
              <a:t>).</a:t>
            </a:r>
            <a:endParaRPr lang="en-US" sz="2000" dirty="0"/>
          </a:p>
        </p:txBody>
      </p:sp>
      <p:sp>
        <p:nvSpPr>
          <p:cNvPr id="7" name="Rectangle 6"/>
          <p:cNvSpPr/>
          <p:nvPr/>
        </p:nvSpPr>
        <p:spPr>
          <a:xfrm>
            <a:off x="359898" y="2582885"/>
            <a:ext cx="4404604" cy="400110"/>
          </a:xfrm>
          <a:prstGeom prst="rect">
            <a:avLst/>
          </a:prstGeom>
        </p:spPr>
        <p:txBody>
          <a:bodyPr wrap="none">
            <a:spAutoFit/>
          </a:bodyPr>
          <a:lstStyle/>
          <a:p>
            <a:r>
              <a:rPr lang="en-US" sz="2000" smtClean="0"/>
              <a:t>2.2.1. </a:t>
            </a:r>
            <a:r>
              <a:rPr lang="en-US" sz="2000" dirty="0" smtClean="0"/>
              <a:t>Rayleigh-Jeans and Radio Subsets</a:t>
            </a:r>
            <a:endParaRPr lang="en-US" sz="2000" dirty="0"/>
          </a:p>
        </p:txBody>
      </p:sp>
      <p:sp>
        <p:nvSpPr>
          <p:cNvPr id="8" name="Rectangle 7"/>
          <p:cNvSpPr/>
          <p:nvPr/>
        </p:nvSpPr>
        <p:spPr>
          <a:xfrm>
            <a:off x="487679" y="3018896"/>
            <a:ext cx="10513255" cy="707886"/>
          </a:xfrm>
          <a:prstGeom prst="rect">
            <a:avLst/>
          </a:prstGeom>
        </p:spPr>
        <p:txBody>
          <a:bodyPr wrap="square">
            <a:spAutoFit/>
          </a:bodyPr>
          <a:lstStyle/>
          <a:p>
            <a:r>
              <a:rPr lang="en-US" sz="2000" dirty="0" err="1" smtClean="0"/>
              <a:t>RayleighJeans</a:t>
            </a:r>
            <a:r>
              <a:rPr lang="en-US" sz="2000" dirty="0" smtClean="0"/>
              <a:t> (R-J) side of the FIR spectral energy distribution (SED):S/N ≥ 3 above a rest-frame wavelength of 250 µm  ------required to </a:t>
            </a:r>
            <a:r>
              <a:rPr lang="en-US" sz="2000" dirty="0" err="1" smtClean="0"/>
              <a:t>obtaingas</a:t>
            </a:r>
            <a:r>
              <a:rPr lang="en-US" sz="2000" dirty="0" smtClean="0"/>
              <a:t> mass estimates.</a:t>
            </a:r>
            <a:endParaRPr lang="en-US" sz="2000" dirty="0"/>
          </a:p>
        </p:txBody>
      </p:sp>
      <p:sp>
        <p:nvSpPr>
          <p:cNvPr id="10" name="Rectangle 9"/>
          <p:cNvSpPr/>
          <p:nvPr/>
        </p:nvSpPr>
        <p:spPr>
          <a:xfrm>
            <a:off x="487679" y="3797086"/>
            <a:ext cx="6096000" cy="707886"/>
          </a:xfrm>
          <a:prstGeom prst="rect">
            <a:avLst/>
          </a:prstGeom>
        </p:spPr>
        <p:txBody>
          <a:bodyPr>
            <a:spAutoFit/>
          </a:bodyPr>
          <a:lstStyle/>
          <a:p>
            <a:r>
              <a:rPr lang="en-US" sz="2000" dirty="0" smtClean="0"/>
              <a:t>59 galaxies (24 in COSMOS and 35 in GOODS-North)</a:t>
            </a:r>
          </a:p>
          <a:p>
            <a:r>
              <a:rPr lang="en-US" sz="2000" dirty="0" smtClean="0"/>
              <a:t> with 5 </a:t>
            </a:r>
            <a:r>
              <a:rPr lang="en-US" sz="2000" dirty="0" err="1" smtClean="0"/>
              <a:t>cSFGs</a:t>
            </a:r>
            <a:r>
              <a:rPr lang="en-US" sz="2000" dirty="0" smtClean="0"/>
              <a:t> (4 in COSMOS and 1 in GOODS-North).</a:t>
            </a:r>
            <a:endParaRPr lang="en-US" sz="2000" dirty="0"/>
          </a:p>
        </p:txBody>
      </p:sp>
      <p:sp>
        <p:nvSpPr>
          <p:cNvPr id="11" name="Rectangle 10"/>
          <p:cNvSpPr/>
          <p:nvPr/>
        </p:nvSpPr>
        <p:spPr>
          <a:xfrm>
            <a:off x="487678" y="4583041"/>
            <a:ext cx="10513255" cy="707886"/>
          </a:xfrm>
          <a:prstGeom prst="rect">
            <a:avLst/>
          </a:prstGeom>
        </p:spPr>
        <p:txBody>
          <a:bodyPr wrap="square">
            <a:spAutoFit/>
          </a:bodyPr>
          <a:lstStyle/>
          <a:p>
            <a:r>
              <a:rPr lang="en-US" sz="2000" dirty="0" smtClean="0"/>
              <a:t>cross-matched our FIR catalog with radio catalogs from the Giant </a:t>
            </a:r>
            <a:r>
              <a:rPr lang="en-US" sz="2000" dirty="0" err="1" smtClean="0"/>
              <a:t>Metrewave</a:t>
            </a:r>
            <a:r>
              <a:rPr lang="en-US" sz="2000" dirty="0" smtClean="0"/>
              <a:t> Radio Telescope (GMRT). at least two S/N ≥ 5 detections at any available radio frequency.</a:t>
            </a:r>
            <a:endParaRPr lang="en-US" sz="2000" dirty="0"/>
          </a:p>
        </p:txBody>
      </p:sp>
      <p:sp>
        <p:nvSpPr>
          <p:cNvPr id="12" name="Rectangle 11"/>
          <p:cNvSpPr/>
          <p:nvPr/>
        </p:nvSpPr>
        <p:spPr>
          <a:xfrm>
            <a:off x="487678" y="5473163"/>
            <a:ext cx="6096000" cy="707886"/>
          </a:xfrm>
          <a:prstGeom prst="rect">
            <a:avLst/>
          </a:prstGeom>
        </p:spPr>
        <p:txBody>
          <a:bodyPr>
            <a:spAutoFit/>
          </a:bodyPr>
          <a:lstStyle/>
          <a:p>
            <a:r>
              <a:rPr lang="en-US" sz="2000" dirty="0" smtClean="0"/>
              <a:t>60 galaxies (23 in COSMOS and 37 in GOODS-North) with 7 </a:t>
            </a:r>
            <a:r>
              <a:rPr lang="en-US" sz="2000" dirty="0" err="1" smtClean="0"/>
              <a:t>cSFGs</a:t>
            </a:r>
            <a:r>
              <a:rPr lang="en-US" sz="2000" dirty="0" smtClean="0"/>
              <a:t> (2 in COSMOS and 5 in GOODS-North).</a:t>
            </a:r>
            <a:endParaRPr lang="en-US" sz="2000" dirty="0"/>
          </a:p>
        </p:txBody>
      </p:sp>
    </p:spTree>
    <p:extLst>
      <p:ext uri="{BB962C8B-B14F-4D97-AF65-F5344CB8AC3E}">
        <p14:creationId xmlns:p14="http://schemas.microsoft.com/office/powerpoint/2010/main" val="861021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542"/>
            <a:ext cx="10515600" cy="931033"/>
          </a:xfrm>
        </p:spPr>
        <p:txBody>
          <a:bodyPr>
            <a:normAutofit/>
          </a:bodyPr>
          <a:lstStyle/>
          <a:p>
            <a:r>
              <a:rPr lang="en-US" b="1" dirty="0" smtClean="0"/>
              <a:t>3. COMPACTNESS AND STAR FORMATION</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4668" y="818491"/>
            <a:ext cx="2590800" cy="381000"/>
          </a:xfrm>
        </p:spPr>
      </p:pic>
      <p:sp>
        <p:nvSpPr>
          <p:cNvPr id="5" name="Rectangle 4"/>
          <p:cNvSpPr/>
          <p:nvPr/>
        </p:nvSpPr>
        <p:spPr>
          <a:xfrm>
            <a:off x="7544668" y="1418613"/>
            <a:ext cx="1067408" cy="369332"/>
          </a:xfrm>
          <a:prstGeom prst="rect">
            <a:avLst/>
          </a:prstGeom>
        </p:spPr>
        <p:txBody>
          <a:bodyPr wrap="none">
            <a:spAutoFit/>
          </a:bodyPr>
          <a:lstStyle/>
          <a:p>
            <a:r>
              <a:rPr lang="en-US" smtClean="0"/>
              <a:t>extended</a:t>
            </a:r>
            <a:endParaRPr lang="en-US"/>
          </a:p>
        </p:txBody>
      </p:sp>
      <p:sp>
        <p:nvSpPr>
          <p:cNvPr id="6" name="Rectangle 5"/>
          <p:cNvSpPr/>
          <p:nvPr/>
        </p:nvSpPr>
        <p:spPr>
          <a:xfrm>
            <a:off x="7581409" y="1761192"/>
            <a:ext cx="993926" cy="369332"/>
          </a:xfrm>
          <a:prstGeom prst="rect">
            <a:avLst/>
          </a:prstGeom>
        </p:spPr>
        <p:txBody>
          <a:bodyPr wrap="none">
            <a:spAutoFit/>
          </a:bodyPr>
          <a:lstStyle/>
          <a:p>
            <a:r>
              <a:rPr lang="en-US" smtClean="0"/>
              <a:t>compact</a:t>
            </a: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8507" y="1411426"/>
            <a:ext cx="1651000" cy="330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8507" y="1827143"/>
            <a:ext cx="1638300" cy="3302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7" y="584948"/>
            <a:ext cx="5602901" cy="6273052"/>
          </a:xfrm>
          <a:prstGeom prst="rect">
            <a:avLst/>
          </a:prstGeom>
        </p:spPr>
      </p:pic>
      <p:sp>
        <p:nvSpPr>
          <p:cNvPr id="10" name="Rectangle 9"/>
          <p:cNvSpPr/>
          <p:nvPr/>
        </p:nvSpPr>
        <p:spPr>
          <a:xfrm>
            <a:off x="5996795" y="2573061"/>
            <a:ext cx="6096000" cy="2554545"/>
          </a:xfrm>
          <a:prstGeom prst="rect">
            <a:avLst/>
          </a:prstGeom>
        </p:spPr>
        <p:txBody>
          <a:bodyPr>
            <a:spAutoFit/>
          </a:bodyPr>
          <a:lstStyle/>
          <a:p>
            <a:r>
              <a:rPr lang="en-US" sz="2000" dirty="0" smtClean="0"/>
              <a:t>Overall, galaxies start to transition smoothly towards quiescence, since ∆MS decreases continuously for increasing ∆</a:t>
            </a:r>
            <a:r>
              <a:rPr lang="en-US" sz="2000" dirty="0" err="1" smtClean="0"/>
              <a:t>Σ</a:t>
            </a:r>
            <a:r>
              <a:rPr lang="en-US" sz="2000" dirty="0" smtClean="0"/>
              <a:t> </a:t>
            </a:r>
            <a:r>
              <a:rPr lang="en-US" sz="2000" baseline="-25000" dirty="0" smtClean="0"/>
              <a:t>QGs</a:t>
            </a:r>
            <a:r>
              <a:rPr lang="en-US" sz="2000" dirty="0" smtClean="0"/>
              <a:t> .</a:t>
            </a:r>
          </a:p>
          <a:p>
            <a:endParaRPr lang="en-US" sz="2000" dirty="0"/>
          </a:p>
          <a:p>
            <a:r>
              <a:rPr lang="en-US" sz="2000" dirty="0" smtClean="0"/>
              <a:t>Some extended SFGs quench forming extended QGs as they build up their stellar cores. On the other hand, the sharp transition region at ∆</a:t>
            </a:r>
            <a:r>
              <a:rPr lang="en-US" sz="2000" dirty="0" err="1" smtClean="0"/>
              <a:t>Σ</a:t>
            </a:r>
            <a:r>
              <a:rPr lang="en-US" sz="2000" dirty="0" smtClean="0"/>
              <a:t> </a:t>
            </a:r>
            <a:r>
              <a:rPr lang="en-US" sz="2000" baseline="-25000" dirty="0" smtClean="0"/>
              <a:t>QGs</a:t>
            </a:r>
            <a:r>
              <a:rPr lang="en-US" sz="2000" dirty="0" smtClean="0"/>
              <a:t> ∼1.0 indicates that other galaxies become compact before they quench.</a:t>
            </a:r>
            <a:endParaRPr lang="en-US" sz="2000" dirty="0"/>
          </a:p>
        </p:txBody>
      </p:sp>
    </p:spTree>
    <p:extLst>
      <p:ext uri="{BB962C8B-B14F-4D97-AF65-F5344CB8AC3E}">
        <p14:creationId xmlns:p14="http://schemas.microsoft.com/office/powerpoint/2010/main" val="233665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63" y="-324192"/>
            <a:ext cx="10515600" cy="1325563"/>
          </a:xfrm>
        </p:spPr>
        <p:txBody>
          <a:bodyPr>
            <a:normAutofit/>
          </a:bodyPr>
          <a:lstStyle/>
          <a:p>
            <a:r>
              <a:rPr lang="en-US" sz="2800" smtClean="0"/>
              <a:t>Trends for Massive Galaxies</a:t>
            </a:r>
            <a:endParaRPr lang="en-US" sz="280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914" y="559532"/>
            <a:ext cx="5660111" cy="6266947"/>
          </a:xfrm>
        </p:spPr>
      </p:pic>
      <p:sp>
        <p:nvSpPr>
          <p:cNvPr id="5" name="Rectangle 4"/>
          <p:cNvSpPr/>
          <p:nvPr/>
        </p:nvSpPr>
        <p:spPr>
          <a:xfrm>
            <a:off x="5824025" y="784666"/>
            <a:ext cx="6096000" cy="707886"/>
          </a:xfrm>
          <a:prstGeom prst="rect">
            <a:avLst/>
          </a:prstGeom>
        </p:spPr>
        <p:txBody>
          <a:bodyPr>
            <a:spAutoFit/>
          </a:bodyPr>
          <a:lstStyle/>
          <a:p>
            <a:r>
              <a:rPr lang="en-US" sz="2000" smtClean="0"/>
              <a:t>Overall, the trends are similar than those discussed in the previous section.</a:t>
            </a:r>
            <a:endParaRPr lang="en-US" sz="2000"/>
          </a:p>
        </p:txBody>
      </p:sp>
      <p:sp>
        <p:nvSpPr>
          <p:cNvPr id="6" name="Rectangle 5"/>
          <p:cNvSpPr/>
          <p:nvPr/>
        </p:nvSpPr>
        <p:spPr>
          <a:xfrm>
            <a:off x="5824025" y="1815047"/>
            <a:ext cx="6096000" cy="1015663"/>
          </a:xfrm>
          <a:prstGeom prst="rect">
            <a:avLst/>
          </a:prstGeom>
        </p:spPr>
        <p:txBody>
          <a:bodyPr>
            <a:spAutoFit/>
          </a:bodyPr>
          <a:lstStyle/>
          <a:p>
            <a:r>
              <a:rPr lang="en-US" sz="2000" dirty="0" smtClean="0"/>
              <a:t>∆MS is not approximately constant up to ∆</a:t>
            </a:r>
            <a:r>
              <a:rPr lang="en-US" sz="2000" dirty="0" err="1" smtClean="0"/>
              <a:t>Σ</a:t>
            </a:r>
            <a:r>
              <a:rPr lang="en-US" sz="2000" dirty="0" smtClean="0"/>
              <a:t> QGs = 0.5 anymore, but it rather starts to decay since the ﬁrst bin centered at ∆</a:t>
            </a:r>
            <a:r>
              <a:rPr lang="en-US" sz="2000" dirty="0" err="1" smtClean="0"/>
              <a:t>Σ</a:t>
            </a:r>
            <a:r>
              <a:rPr lang="en-US" sz="2000" baseline="-25000" dirty="0" smtClean="0"/>
              <a:t> QGs </a:t>
            </a:r>
            <a:r>
              <a:rPr lang="en-US" sz="2000" dirty="0" smtClean="0"/>
              <a:t>= 0.1. </a:t>
            </a:r>
            <a:endParaRPr lang="en-US" sz="2000" dirty="0"/>
          </a:p>
        </p:txBody>
      </p:sp>
    </p:spTree>
    <p:extLst>
      <p:ext uri="{BB962C8B-B14F-4D97-AF65-F5344CB8AC3E}">
        <p14:creationId xmlns:p14="http://schemas.microsoft.com/office/powerpoint/2010/main" val="468703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18" y="-126609"/>
            <a:ext cx="12014982" cy="1325563"/>
          </a:xfrm>
        </p:spPr>
        <p:txBody>
          <a:bodyPr>
            <a:normAutofit/>
          </a:bodyPr>
          <a:lstStyle/>
          <a:p>
            <a:r>
              <a:rPr lang="en-US" sz="3200" b="1" dirty="0" smtClean="0"/>
              <a:t>4. ARE COMPACT STAR-FORMING GALAXIES NORMAL STAR-FORMING GALAXIES OR STARBURSTS?</a:t>
            </a:r>
            <a:endParaRPr lang="en-US" sz="3200" b="1" dirty="0"/>
          </a:p>
        </p:txBody>
      </p:sp>
      <p:sp>
        <p:nvSpPr>
          <p:cNvPr id="3" name="Content Placeholder 2"/>
          <p:cNvSpPr>
            <a:spLocks noGrp="1"/>
          </p:cNvSpPr>
          <p:nvPr>
            <p:ph idx="1"/>
          </p:nvPr>
        </p:nvSpPr>
        <p:spPr>
          <a:xfrm>
            <a:off x="669387" y="1103680"/>
            <a:ext cx="10515600" cy="861304"/>
          </a:xfrm>
        </p:spPr>
        <p:txBody>
          <a:bodyPr/>
          <a:lstStyle/>
          <a:p>
            <a:pPr marL="0" indent="0">
              <a:buNone/>
            </a:pPr>
            <a:r>
              <a:rPr lang="en-US" smtClean="0"/>
              <a:t>Revealing their nature implies revealing whether the transition to quiescence occurred secularly or rapidly.</a:t>
            </a:r>
            <a:endParaRPr lang="en-US"/>
          </a:p>
        </p:txBody>
      </p:sp>
      <p:sp>
        <p:nvSpPr>
          <p:cNvPr id="4" name="Rectangle 3"/>
          <p:cNvSpPr/>
          <p:nvPr/>
        </p:nvSpPr>
        <p:spPr>
          <a:xfrm>
            <a:off x="669387" y="2685854"/>
            <a:ext cx="6096000" cy="1938992"/>
          </a:xfrm>
          <a:prstGeom prst="rect">
            <a:avLst/>
          </a:prstGeom>
        </p:spPr>
        <p:txBody>
          <a:bodyPr>
            <a:spAutoFit/>
          </a:bodyPr>
          <a:lstStyle/>
          <a:p>
            <a:r>
              <a:rPr lang="en-US" sz="2400" dirty="0" smtClean="0"/>
              <a:t>three diagnostics of the </a:t>
            </a:r>
            <a:r>
              <a:rPr lang="en-US" sz="2400" dirty="0" err="1" smtClean="0"/>
              <a:t>burstiness</a:t>
            </a:r>
            <a:r>
              <a:rPr lang="en-US" sz="2400" dirty="0" smtClean="0"/>
              <a:t> of star formation: </a:t>
            </a:r>
          </a:p>
          <a:p>
            <a:pPr marL="342900" indent="-342900">
              <a:buAutoNum type="arabicParenR"/>
            </a:pPr>
            <a:r>
              <a:rPr lang="en-US" sz="2400" dirty="0" smtClean="0"/>
              <a:t>SFE</a:t>
            </a:r>
          </a:p>
          <a:p>
            <a:r>
              <a:rPr lang="en-US" sz="2400" dirty="0" smtClean="0"/>
              <a:t>2)   ISM</a:t>
            </a:r>
          </a:p>
          <a:p>
            <a:r>
              <a:rPr lang="en-US" sz="2400" dirty="0" smtClean="0"/>
              <a:t>3)   radio emission.</a:t>
            </a:r>
            <a:endParaRPr lang="en-US" sz="2400" dirty="0"/>
          </a:p>
        </p:txBody>
      </p:sp>
    </p:spTree>
    <p:extLst>
      <p:ext uri="{BB962C8B-B14F-4D97-AF65-F5344CB8AC3E}">
        <p14:creationId xmlns:p14="http://schemas.microsoft.com/office/powerpoint/2010/main" val="1801979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443739" y="365125"/>
            <a:ext cx="4955844" cy="461665"/>
          </a:xfrm>
          <a:prstGeom prst="rect">
            <a:avLst/>
          </a:prstGeom>
        </p:spPr>
        <p:txBody>
          <a:bodyPr wrap="none">
            <a:spAutoFit/>
          </a:bodyPr>
          <a:lstStyle/>
          <a:p>
            <a:r>
              <a:rPr lang="en-US" sz="2400" smtClean="0"/>
              <a:t>Diagnostic 1: Star Formation Eﬃciency</a:t>
            </a:r>
            <a:endParaRPr lang="en-US" sz="24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388" y="1200785"/>
            <a:ext cx="6607127" cy="4976178"/>
          </a:xfrm>
          <a:prstGeom prst="rect">
            <a:avLst/>
          </a:prstGeom>
        </p:spPr>
      </p:pic>
      <p:sp>
        <p:nvSpPr>
          <p:cNvPr id="6" name="Rectangle 5"/>
          <p:cNvSpPr/>
          <p:nvPr/>
        </p:nvSpPr>
        <p:spPr>
          <a:xfrm>
            <a:off x="7099495" y="1690688"/>
            <a:ext cx="3845170" cy="1631216"/>
          </a:xfrm>
          <a:prstGeom prst="rect">
            <a:avLst/>
          </a:prstGeom>
        </p:spPr>
        <p:txBody>
          <a:bodyPr wrap="square">
            <a:spAutoFit/>
          </a:bodyPr>
          <a:lstStyle/>
          <a:p>
            <a:r>
              <a:rPr lang="en-US" sz="2000" dirty="0" smtClean="0"/>
              <a:t>There is no evidence for a distinct SFE in </a:t>
            </a:r>
            <a:r>
              <a:rPr lang="en-US" sz="2000" dirty="0" err="1" smtClean="0"/>
              <a:t>cSFGs</a:t>
            </a:r>
            <a:r>
              <a:rPr lang="en-US" sz="2000" dirty="0" smtClean="0"/>
              <a:t> and extended SFGs, suggesting that both secular and rapid evolution processes could generate </a:t>
            </a:r>
            <a:r>
              <a:rPr lang="en-US" sz="2000" dirty="0" err="1" smtClean="0"/>
              <a:t>cSFGs</a:t>
            </a:r>
            <a:r>
              <a:rPr lang="en-US" sz="2000" dirty="0" smtClean="0"/>
              <a:t>.</a:t>
            </a:r>
            <a:endParaRPr lang="en-US" sz="2000" dirty="0"/>
          </a:p>
        </p:txBody>
      </p:sp>
    </p:spTree>
    <p:extLst>
      <p:ext uri="{BB962C8B-B14F-4D97-AF65-F5344CB8AC3E}">
        <p14:creationId xmlns:p14="http://schemas.microsoft.com/office/powerpoint/2010/main" val="452867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4" y="253219"/>
            <a:ext cx="6387905" cy="354257"/>
          </a:xfrm>
        </p:spPr>
        <p:txBody>
          <a:bodyPr>
            <a:noAutofit/>
          </a:bodyPr>
          <a:lstStyle/>
          <a:p>
            <a:r>
              <a:rPr lang="en-US" sz="2400" smtClean="0"/>
              <a:t>Diagnostic 2: Interstellar Medium</a:t>
            </a:r>
            <a:endParaRPr lang="en-US" sz="240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169" y="1206673"/>
            <a:ext cx="10515600" cy="4013660"/>
          </a:xfrm>
        </p:spPr>
      </p:pic>
      <p:sp>
        <p:nvSpPr>
          <p:cNvPr id="5" name="Rectangle 4"/>
          <p:cNvSpPr/>
          <p:nvPr/>
        </p:nvSpPr>
        <p:spPr>
          <a:xfrm>
            <a:off x="666455" y="5220333"/>
            <a:ext cx="10265313" cy="923330"/>
          </a:xfrm>
          <a:prstGeom prst="rect">
            <a:avLst/>
          </a:prstGeom>
        </p:spPr>
        <p:txBody>
          <a:bodyPr wrap="square">
            <a:spAutoFit/>
          </a:bodyPr>
          <a:lstStyle/>
          <a:p>
            <a:r>
              <a:rPr lang="en-US" dirty="0" smtClean="0"/>
              <a:t>This suggest that the growth of a compact stellar core leading to </a:t>
            </a:r>
            <a:r>
              <a:rPr lang="en-US" dirty="0" err="1" smtClean="0"/>
              <a:t>cSFGs</a:t>
            </a:r>
            <a:r>
              <a:rPr lang="en-US" dirty="0" smtClean="0"/>
              <a:t> could happen secularly. Another explanation could be that if coming from a rapid starburst event, the latent ISM in </a:t>
            </a:r>
            <a:r>
              <a:rPr lang="en-US" dirty="0" err="1" smtClean="0"/>
              <a:t>cSFGs</a:t>
            </a:r>
            <a:r>
              <a:rPr lang="en-US" dirty="0" smtClean="0"/>
              <a:t> retains similar properties to that of upper-MS normal SFGs.</a:t>
            </a:r>
            <a:endParaRPr lang="en-US" dirty="0"/>
          </a:p>
        </p:txBody>
      </p:sp>
    </p:spTree>
    <p:extLst>
      <p:ext uri="{BB962C8B-B14F-4D97-AF65-F5344CB8AC3E}">
        <p14:creationId xmlns:p14="http://schemas.microsoft.com/office/powerpoint/2010/main" val="635723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11096</TotalTime>
  <Words>1207</Words>
  <Application>Microsoft Macintosh PowerPoint</Application>
  <PresentationFormat>Widescreen</PresentationFormat>
  <Paragraphs>71</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Compact Star-Forming Galaxies as Old Starbursts Becoming Quiescent</vt:lpstr>
      <vt:lpstr>1. INTRODUCTION</vt:lpstr>
      <vt:lpstr>2.SELECTION OF COMPACT STAR-FORMING GALAXIES</vt:lpstr>
      <vt:lpstr>2.2. Far-Infrared Sample</vt:lpstr>
      <vt:lpstr>3. COMPACTNESS AND STAR FORMATION</vt:lpstr>
      <vt:lpstr>Trends for Massive Galaxies</vt:lpstr>
      <vt:lpstr>4. ARE COMPACT STAR-FORMING GALAXIES NORMAL STAR-FORMING GALAXIES OR STARBURSTS?</vt:lpstr>
      <vt:lpstr>PowerPoint Presentation</vt:lpstr>
      <vt:lpstr>Diagnostic 2: Interstellar Medium</vt:lpstr>
      <vt:lpstr>Diagnostic 3: Radio Emission</vt:lpstr>
      <vt:lpstr>5. DISCUSSION</vt:lpstr>
      <vt:lpstr>6. SUMMARY AND 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Compact Star-Forming Galaxies as Old Starbursts Becoming Quiescent</dc:title>
  <dc:creator>刘 frederick</dc:creator>
  <cp:lastModifiedBy>刘 frederick</cp:lastModifiedBy>
  <cp:revision>9</cp:revision>
  <dcterms:created xsi:type="dcterms:W3CDTF">2019-09-11T09:58:59Z</dcterms:created>
  <dcterms:modified xsi:type="dcterms:W3CDTF">2019-09-19T02:56:30Z</dcterms:modified>
</cp:coreProperties>
</file>