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0"/>
    <p:restoredTop sz="95400"/>
  </p:normalViewPr>
  <p:slideViewPr>
    <p:cSldViewPr snapToGrid="0" snapToObjects="1">
      <p:cViewPr varScale="1">
        <p:scale>
          <a:sx n="96" d="100"/>
          <a:sy n="96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7E24-283C-7749-ABD7-E3FA1A0917EA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AAF6-CED1-304D-8801-426253E1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277" y="1214438"/>
            <a:ext cx="11860697" cy="2387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Galaxy And Mass Assembly (GAMA): The </a:t>
            </a:r>
            <a:r>
              <a:rPr lang="en-US" sz="3600" dirty="0" err="1" smtClean="0"/>
              <a:t>sSFR</a:t>
            </a:r>
            <a:r>
              <a:rPr lang="en-US" sz="3600" dirty="0" smtClean="0"/>
              <a:t>-M</a:t>
            </a:r>
            <a:r>
              <a:rPr lang="en-US" sz="3600" baseline="30000" dirty="0" smtClean="0"/>
              <a:t>∗</a:t>
            </a:r>
            <a:r>
              <a:rPr lang="en-US" sz="3600" dirty="0" smtClean="0"/>
              <a:t> relation part I </a:t>
            </a:r>
            <a:r>
              <a:rPr lang="en-US" sz="3600" dirty="0" err="1" smtClean="0"/>
              <a:t>σ</a:t>
            </a:r>
            <a:r>
              <a:rPr lang="en-US" sz="3600" baseline="-25000" dirty="0" err="1" smtClean="0"/>
              <a:t>sSFR</a:t>
            </a:r>
            <a:r>
              <a:rPr lang="en-US" sz="3600" dirty="0" smtClean="0"/>
              <a:t> -M</a:t>
            </a:r>
            <a:r>
              <a:rPr lang="en-US" sz="3600" baseline="30000" dirty="0" smtClean="0"/>
              <a:t>∗</a:t>
            </a:r>
            <a:r>
              <a:rPr lang="en-US" sz="3600" dirty="0" smtClean="0"/>
              <a:t> as a function of sample, SFR indicator and environment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417" y="3999603"/>
            <a:ext cx="5897217" cy="771179"/>
          </a:xfrm>
        </p:spPr>
        <p:txBody>
          <a:bodyPr/>
          <a:lstStyle/>
          <a:p>
            <a:r>
              <a:rPr lang="en-US" dirty="0" smtClean="0"/>
              <a:t>L. J. M. Davies et al.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5460" y="5327374"/>
            <a:ext cx="1237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 </a:t>
            </a:r>
            <a:r>
              <a:rPr lang="en-US" dirty="0" err="1" smtClean="0"/>
              <a:t>haiyang</a:t>
            </a:r>
            <a:endParaRPr lang="en-US" dirty="0" smtClean="0"/>
          </a:p>
          <a:p>
            <a:r>
              <a:rPr lang="en-US" dirty="0" smtClean="0"/>
              <a:t>2018.11.21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34" y="746779"/>
            <a:ext cx="6384488" cy="690635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8843" y="-2842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4.1 Variation with SFR indicator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43" y="2072342"/>
            <a:ext cx="4581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comparison of all SFR indicators by scaling the distributions using the minimum dispersion in each indicator. This removes some of the </a:t>
            </a:r>
            <a:r>
              <a:rPr lang="en-US" dirty="0" err="1" smtClean="0"/>
              <a:t>dependancy</a:t>
            </a:r>
            <a:r>
              <a:rPr lang="en-US" dirty="0" smtClean="0"/>
              <a:t> on absolute </a:t>
            </a:r>
            <a:r>
              <a:rPr lang="en-US" dirty="0" err="1" smtClean="0"/>
              <a:t>normalisation</a:t>
            </a:r>
            <a:r>
              <a:rPr lang="en-US" dirty="0" smtClean="0"/>
              <a:t> between SFR indicators and allows a more direct comparison of their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81"/>
            <a:ext cx="7566991" cy="622369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48939" y="767358"/>
            <a:ext cx="4770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simple metric based on the slope of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baseline="-25000" dirty="0" err="1" smtClean="0"/>
              <a:t>sSFR</a:t>
            </a:r>
            <a:r>
              <a:rPr lang="en-US" dirty="0" smtClean="0"/>
              <a:t> -M </a:t>
            </a:r>
            <a:r>
              <a:rPr lang="en-US" baseline="30000" dirty="0" smtClean="0"/>
              <a:t>∗ </a:t>
            </a:r>
            <a:r>
              <a:rPr lang="en-US" dirty="0" smtClean="0"/>
              <a:t>in the low- and high-stellar mass regime, divided at log </a:t>
            </a:r>
            <a:r>
              <a:rPr lang="en-US" baseline="-25000" dirty="0" smtClean="0"/>
              <a:t>10</a:t>
            </a:r>
            <a:r>
              <a:rPr lang="en-US" dirty="0" smtClean="0"/>
              <a:t> [M </a:t>
            </a:r>
            <a:r>
              <a:rPr lang="en-US" baseline="30000" dirty="0" smtClean="0"/>
              <a:t>∗</a:t>
            </a:r>
            <a:r>
              <a:rPr lang="en-US" dirty="0" smtClean="0"/>
              <a:t>]=9.25.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48939" y="2092921"/>
            <a:ext cx="4770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metric displays, at a glance, that irrespective of sample selection or SFR indicator the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sSFR</a:t>
            </a:r>
            <a:r>
              <a:rPr lang="en-US" dirty="0" smtClean="0"/>
              <a:t> -M ∗ relation is U’-shaped with minimum close to log </a:t>
            </a:r>
            <a:r>
              <a:rPr lang="en-US" baseline="-25000" dirty="0" smtClean="0"/>
              <a:t>10</a:t>
            </a:r>
            <a:r>
              <a:rPr lang="en-US" dirty="0" smtClean="0"/>
              <a:t> [M </a:t>
            </a:r>
            <a:r>
              <a:rPr lang="en-US" baseline="30000" dirty="0" smtClean="0"/>
              <a:t>∗</a:t>
            </a:r>
            <a:r>
              <a:rPr lang="en-US" dirty="0" smtClean="0"/>
              <a:t>]=9.25 and increasing dispersion to low and high stellar masses.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34" y="-1119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4.2 Comparison To The State-Of-The-Art Semi Analytic Model and </a:t>
            </a:r>
            <a:r>
              <a:rPr lang="en-US" sz="3200" dirty="0" err="1" smtClean="0"/>
              <a:t>Hydrodynamical</a:t>
            </a:r>
            <a:r>
              <a:rPr lang="en-US" sz="3200" dirty="0" smtClean="0"/>
              <a:t> Simulations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1022671"/>
            <a:ext cx="7129669" cy="4223827"/>
          </a:xfrm>
        </p:spPr>
      </p:pic>
      <p:sp>
        <p:nvSpPr>
          <p:cNvPr id="5" name="Rectangle 4"/>
          <p:cNvSpPr/>
          <p:nvPr/>
        </p:nvSpPr>
        <p:spPr>
          <a:xfrm>
            <a:off x="861390" y="5246498"/>
            <a:ext cx="96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baseline="-25000" dirty="0" err="1" smtClean="0"/>
              <a:t>sSFR</a:t>
            </a:r>
            <a:r>
              <a:rPr lang="en-US" dirty="0" smtClean="0"/>
              <a:t> -M </a:t>
            </a:r>
            <a:r>
              <a:rPr lang="en-US" baseline="30000" dirty="0" smtClean="0"/>
              <a:t>∗</a:t>
            </a:r>
            <a:r>
              <a:rPr lang="en-US" dirty="0" smtClean="0"/>
              <a:t> relation from both simulations are consistent with the GAMA results; showing a ‘U’-shape with minimum at log</a:t>
            </a:r>
            <a:r>
              <a:rPr lang="en-US" baseline="-25000" dirty="0" smtClean="0"/>
              <a:t> 10 </a:t>
            </a:r>
            <a:r>
              <a:rPr lang="en-US" dirty="0" smtClean="0"/>
              <a:t>[M</a:t>
            </a:r>
            <a:r>
              <a:rPr lang="en-US" baseline="30000" dirty="0" smtClean="0"/>
              <a:t> ∗</a:t>
            </a:r>
            <a:r>
              <a:rPr lang="en-US" dirty="0" smtClean="0"/>
              <a:t>]=9-10 and a steep rise at higher stellar masses.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smtClean="0"/>
              <a:t>4.3 The Impact of Group Environment</a:t>
            </a:r>
            <a:endParaRPr lang="en-US" sz="36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317"/>
            <a:ext cx="6970643" cy="5857683"/>
          </a:xfrm>
        </p:spPr>
      </p:pic>
      <p:sp>
        <p:nvSpPr>
          <p:cNvPr id="5" name="Rectangle 4"/>
          <p:cNvSpPr/>
          <p:nvPr/>
        </p:nvSpPr>
        <p:spPr>
          <a:xfrm>
            <a:off x="6970643" y="1094097"/>
            <a:ext cx="5102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R"/>
            </a:pPr>
            <a:r>
              <a:rPr lang="en-US" dirty="0" smtClean="0"/>
              <a:t>the pairs of points for each sample selection are closer together indicating that the distribution is less curved.</a:t>
            </a:r>
          </a:p>
          <a:p>
            <a:pPr marL="400050" indent="-400050">
              <a:buAutoNum type="romanLcParenR"/>
            </a:pPr>
            <a:r>
              <a:rPr lang="en-US" dirty="0" smtClean="0"/>
              <a:t>the points are more negative both at the high (squares) and low (circles) mass end indicating that in most cases the distributions are no longer ‘U’-shaped but have a decreasing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baseline="-25000" dirty="0" err="1" smtClean="0"/>
              <a:t>sSFR</a:t>
            </a:r>
            <a:r>
              <a:rPr lang="en-US" dirty="0" smtClean="0"/>
              <a:t> with increasing stellar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3" y="0"/>
            <a:ext cx="455051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55" y="-1"/>
            <a:ext cx="7421217" cy="61238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406" y="6123848"/>
            <a:ext cx="9810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additional population of quenched group satellite galaxies at log 10 [M*]∼9-10. To highlight this, in Figure 10 we </a:t>
            </a:r>
            <a:r>
              <a:rPr lang="en-US" dirty="0" err="1" smtClean="0"/>
              <a:t>colour</a:t>
            </a:r>
            <a:r>
              <a:rPr lang="en-US" dirty="0" smtClean="0"/>
              <a:t> all galaxies with </a:t>
            </a:r>
            <a:r>
              <a:rPr lang="en-US" dirty="0" err="1" smtClean="0"/>
              <a:t>sSFR</a:t>
            </a:r>
            <a:r>
              <a:rPr lang="en-US" dirty="0" smtClean="0"/>
              <a:t> Hα &lt; 10 −11.2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231"/>
            <a:ext cx="10515600" cy="1325563"/>
          </a:xfrm>
        </p:spPr>
        <p:txBody>
          <a:bodyPr/>
          <a:lstStyle/>
          <a:p>
            <a:r>
              <a:rPr lang="en-US" b="1" smtClean="0"/>
              <a:t>5. </a:t>
            </a:r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30" y="871468"/>
            <a:ext cx="10515600" cy="58473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Irrespective of selection method of star-forming disc-like systems the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baseline="-25000" dirty="0" err="1" smtClean="0"/>
              <a:t>sSFR</a:t>
            </a:r>
            <a:r>
              <a:rPr lang="en-US" dirty="0" smtClean="0"/>
              <a:t> -M </a:t>
            </a:r>
            <a:r>
              <a:rPr lang="en-US" baseline="30000" dirty="0" smtClean="0"/>
              <a:t>∗</a:t>
            </a:r>
            <a:r>
              <a:rPr lang="en-US" dirty="0" smtClean="0"/>
              <a:t> relation is parabolic with high dispersion at the low and high stellar mass end and minimum point of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sSFR</a:t>
            </a:r>
            <a:r>
              <a:rPr lang="en-US" dirty="0" smtClean="0"/>
              <a:t> ∼ 0.35 − 0.5 </a:t>
            </a:r>
            <a:r>
              <a:rPr lang="en-US" dirty="0" err="1" smtClean="0"/>
              <a:t>dex</a:t>
            </a:r>
            <a:r>
              <a:rPr lang="en-US" dirty="0" smtClean="0"/>
              <a:t> at log </a:t>
            </a:r>
            <a:r>
              <a:rPr lang="en-US" baseline="-25000" dirty="0" smtClean="0"/>
              <a:t>10</a:t>
            </a:r>
            <a:r>
              <a:rPr lang="en-US" dirty="0" smtClean="0"/>
              <a:t> [M*]∼8.75-9.75. This holds true for diﬀerent SFR indicators.</a:t>
            </a:r>
          </a:p>
          <a:p>
            <a:r>
              <a:rPr lang="en-US" dirty="0" smtClean="0"/>
              <a:t>Our results are largely consistent with a number of previous studies and simulation results from EAGLE, </a:t>
            </a:r>
            <a:r>
              <a:rPr lang="en-US" dirty="0" err="1" smtClean="0"/>
              <a:t>Illustris</a:t>
            </a:r>
            <a:r>
              <a:rPr lang="en-US" dirty="0" smtClean="0"/>
              <a:t> and Shark.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U’shape</a:t>
            </a:r>
            <a:r>
              <a:rPr lang="en-US" dirty="0" smtClean="0"/>
              <a:t> of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baseline="-25000" dirty="0" err="1" smtClean="0"/>
              <a:t>sSFR</a:t>
            </a:r>
            <a:r>
              <a:rPr lang="en-US" dirty="0" smtClean="0"/>
              <a:t> -M </a:t>
            </a:r>
            <a:r>
              <a:rPr lang="en-US" baseline="30000" dirty="0" smtClean="0"/>
              <a:t>∗</a:t>
            </a:r>
            <a:r>
              <a:rPr lang="en-US" dirty="0" smtClean="0"/>
              <a:t> relation is physical and not an artefact of sample selection or method.</a:t>
            </a:r>
          </a:p>
          <a:p>
            <a:r>
              <a:rPr lang="en-US" dirty="0" smtClean="0"/>
              <a:t>For group satellite galaxies we ﬁnd an increased dispersion at all stellar masses potentially due to more stochastic star formation processes occurring in groups.</a:t>
            </a:r>
          </a:p>
          <a:p>
            <a:r>
              <a:rPr lang="en-US" dirty="0" smtClean="0"/>
              <a:t>We tentatively suggest that this population is produced by group quenching processes and highlight that diﬀerences between Hα- and </a:t>
            </a:r>
            <a:r>
              <a:rPr lang="en-US" dirty="0" err="1" smtClean="0"/>
              <a:t>magphys</a:t>
            </a:r>
            <a:r>
              <a:rPr lang="en-US" dirty="0" smtClean="0"/>
              <a:t>-derived SFRs for this population may be indicative of short timescale quenching.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" y="-217970"/>
            <a:ext cx="10515600" cy="1325563"/>
          </a:xfrm>
        </p:spPr>
        <p:txBody>
          <a:bodyPr/>
          <a:lstStyle/>
          <a:p>
            <a:r>
              <a:rPr lang="en-US" b="1" dirty="0" smtClean="0"/>
              <a:t>1. 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107592"/>
            <a:ext cx="11247783" cy="5750407"/>
          </a:xfrm>
        </p:spPr>
        <p:txBody>
          <a:bodyPr>
            <a:normAutofit/>
          </a:bodyPr>
          <a:lstStyle/>
          <a:p>
            <a:r>
              <a:rPr lang="en-US" dirty="0" smtClean="0"/>
              <a:t>star-forming sequence (SFS, or </a:t>
            </a:r>
            <a:r>
              <a:rPr lang="en-US" dirty="0" err="1" smtClean="0"/>
              <a:t>starforming</a:t>
            </a:r>
            <a:r>
              <a:rPr lang="en-US" dirty="0" smtClean="0"/>
              <a:t> ‘main sequence’):a tight correlation between their star formation rate (SFR) and stellar mass (M</a:t>
            </a:r>
            <a:r>
              <a:rPr lang="en-US" baseline="30000" dirty="0" smtClean="0"/>
              <a:t>∗</a:t>
            </a:r>
            <a:r>
              <a:rPr lang="en-US" dirty="0" smtClean="0"/>
              <a:t> )</a:t>
            </a:r>
          </a:p>
          <a:p>
            <a:r>
              <a:rPr lang="en-US" dirty="0" smtClean="0"/>
              <a:t>sit close to the locus of the </a:t>
            </a:r>
            <a:r>
              <a:rPr lang="en-US" dirty="0" err="1" smtClean="0"/>
              <a:t>SFS:star-forming</a:t>
            </a:r>
            <a:r>
              <a:rPr lang="en-US" dirty="0" smtClean="0"/>
              <a:t> galaxies reside in a self-regulated equilibrium state.</a:t>
            </a:r>
          </a:p>
          <a:p>
            <a:r>
              <a:rPr lang="en-US" dirty="0" smtClean="0"/>
              <a:t>deviate from the </a:t>
            </a:r>
            <a:r>
              <a:rPr lang="en-US" dirty="0" err="1" smtClean="0"/>
              <a:t>SFS:passive</a:t>
            </a:r>
            <a:r>
              <a:rPr lang="en-US" dirty="0" smtClean="0"/>
              <a:t> cloud, ‘green valley’, star-bursting sources.</a:t>
            </a:r>
          </a:p>
          <a:p>
            <a:r>
              <a:rPr lang="en-US" dirty="0" smtClean="0"/>
              <a:t>high stellar mass </a:t>
            </a:r>
            <a:r>
              <a:rPr lang="en-US" dirty="0" err="1" smtClean="0"/>
              <a:t>regime:ﬂatten</a:t>
            </a:r>
            <a:r>
              <a:rPr lang="en-US" dirty="0" smtClean="0"/>
              <a:t>. non-star-forming bulge components.</a:t>
            </a:r>
          </a:p>
          <a:p>
            <a:r>
              <a:rPr lang="en-US" dirty="0" smtClean="0"/>
              <a:t>star-formation history (SFH):fundamentally aﬀect its trajectory through the </a:t>
            </a:r>
            <a:r>
              <a:rPr lang="en-US" dirty="0" err="1" smtClean="0"/>
              <a:t>sSFR</a:t>
            </a:r>
            <a:r>
              <a:rPr lang="en-US" dirty="0" smtClean="0"/>
              <a:t>-M</a:t>
            </a:r>
            <a:r>
              <a:rPr lang="en-US" baseline="30000" dirty="0" smtClean="0"/>
              <a:t>∗</a:t>
            </a:r>
            <a:r>
              <a:rPr lang="en-US" dirty="0" smtClean="0"/>
              <a:t> plane.</a:t>
            </a:r>
          </a:p>
          <a:p>
            <a:r>
              <a:rPr lang="en-US" dirty="0" smtClean="0"/>
              <a:t>properties such as environment, morphology and structure, and physical mechanisms which result in galaxies moving through the plane is essential to our </a:t>
            </a:r>
            <a:r>
              <a:rPr lang="en-US" dirty="0" err="1" smtClean="0"/>
              <a:t>parameterisation</a:t>
            </a:r>
            <a:r>
              <a:rPr lang="en-US" dirty="0" smtClean="0"/>
              <a:t> of the factors driving galaxy evolution.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5" y="0"/>
            <a:ext cx="10651435" cy="15372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dispersion along the </a:t>
            </a:r>
            <a:r>
              <a:rPr lang="en-US" sz="2800" dirty="0" err="1" smtClean="0"/>
              <a:t>sSFR</a:t>
            </a:r>
            <a:r>
              <a:rPr lang="en-US" sz="2800" dirty="0" smtClean="0"/>
              <a:t>-M</a:t>
            </a:r>
            <a:r>
              <a:rPr lang="en-US" sz="2800" baseline="30000" dirty="0" smtClean="0"/>
              <a:t>∗</a:t>
            </a:r>
            <a:r>
              <a:rPr lang="en-US" sz="2800" dirty="0" smtClean="0"/>
              <a:t> relation (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sSFR</a:t>
            </a:r>
            <a:r>
              <a:rPr lang="en-US" sz="2800" dirty="0" smtClean="0"/>
              <a:t> –M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):One key diagnostic of these physical mechanisms. This dispersion is essentially a metric of the variation in a galaxy’s recent SFH at a given stellar mass.</a:t>
            </a:r>
            <a:endParaRPr lang="en-US" sz="2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7" y="1537252"/>
            <a:ext cx="1134054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Previous work:(‘U’-shaped) dispersion--disc-like spirals from Galaxy Zoo.</a:t>
            </a:r>
          </a:p>
          <a:p>
            <a:r>
              <a:rPr lang="en-US" dirty="0" smtClean="0"/>
              <a:t>1,diﬀerent SFR </a:t>
            </a:r>
            <a:r>
              <a:rPr lang="en-US" dirty="0" err="1" smtClean="0"/>
              <a:t>indicators:the</a:t>
            </a:r>
            <a:r>
              <a:rPr lang="en-US" dirty="0" smtClean="0"/>
              <a:t> physical timescales over which they probe.             </a:t>
            </a:r>
          </a:p>
          <a:p>
            <a:r>
              <a:rPr lang="en-US" dirty="0" smtClean="0"/>
              <a:t>2, diﬀerent sample selection methods.</a:t>
            </a:r>
          </a:p>
          <a:p>
            <a:r>
              <a:rPr lang="en-US" dirty="0" smtClean="0"/>
              <a:t>Simulations:(‘</a:t>
            </a:r>
            <a:r>
              <a:rPr lang="en-US" dirty="0" err="1" smtClean="0"/>
              <a:t>U’shaped</a:t>
            </a:r>
            <a:r>
              <a:rPr lang="en-US" dirty="0" smtClean="0"/>
              <a:t>)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sSFR</a:t>
            </a:r>
            <a:r>
              <a:rPr lang="en-US" dirty="0" smtClean="0"/>
              <a:t> -M</a:t>
            </a:r>
            <a:r>
              <a:rPr lang="en-US" baseline="30000" dirty="0" smtClean="0"/>
              <a:t>∗</a:t>
            </a:r>
            <a:r>
              <a:rPr lang="en-US" dirty="0" smtClean="0"/>
              <a:t> </a:t>
            </a:r>
            <a:r>
              <a:rPr lang="en-US" dirty="0" err="1" smtClean="0"/>
              <a:t>relation,linearly</a:t>
            </a:r>
            <a:r>
              <a:rPr lang="en-US" dirty="0" smtClean="0"/>
              <a:t> decreasing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sSFR</a:t>
            </a:r>
            <a:r>
              <a:rPr lang="en-US" dirty="0" smtClean="0"/>
              <a:t> -M</a:t>
            </a:r>
            <a:r>
              <a:rPr lang="en-US" baseline="30000" dirty="0" smtClean="0"/>
              <a:t>∗</a:t>
            </a:r>
            <a:r>
              <a:rPr lang="en-US" dirty="0" smtClean="0"/>
              <a:t> in EAGLE.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ﬁrst paper we explore the observed dispersion along the SFS and its variation with sample selection, SFR indicator and group/isolated environment using the Galaxy And Mass Assembly (GAMA) sample.</a:t>
            </a:r>
          </a:p>
          <a:p>
            <a:pPr marL="0" indent="0">
              <a:buNone/>
            </a:pPr>
            <a:r>
              <a:rPr lang="en-US" dirty="0" smtClean="0"/>
              <a:t>(‘</a:t>
            </a:r>
            <a:r>
              <a:rPr lang="en-US" dirty="0" err="1" smtClean="0"/>
              <a:t>U’shaped</a:t>
            </a:r>
            <a:r>
              <a:rPr lang="en-US" dirty="0" smtClean="0"/>
              <a:t>)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sSFR</a:t>
            </a:r>
            <a:r>
              <a:rPr lang="en-US" dirty="0" smtClean="0"/>
              <a:t> -M</a:t>
            </a:r>
            <a:r>
              <a:rPr lang="en-US" baseline="30000" dirty="0" smtClean="0"/>
              <a:t>∗</a:t>
            </a:r>
            <a:r>
              <a:rPr lang="en-US" dirty="0" smtClean="0"/>
              <a:t> </a:t>
            </a:r>
            <a:r>
              <a:rPr lang="en-US" dirty="0" err="1" smtClean="0"/>
              <a:t>relation:</a:t>
            </a:r>
            <a:r>
              <a:rPr lang="en-US" dirty="0" err="1" smtClean="0"/>
              <a:t>physical</a:t>
            </a:r>
            <a:r>
              <a:rPr lang="en-US" dirty="0" smtClean="0"/>
              <a:t> or an artefact of their chosen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6" y="-270979"/>
            <a:ext cx="10515600" cy="1325563"/>
          </a:xfrm>
        </p:spPr>
        <p:txBody>
          <a:bodyPr/>
          <a:lstStyle/>
          <a:p>
            <a:r>
              <a:rPr lang="en-US" b="1" dirty="0" smtClean="0"/>
              <a:t>2. DATA AND SAMPLE SELECTIONS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2" y="1054584"/>
            <a:ext cx="11764618" cy="5664268"/>
          </a:xfrm>
        </p:spPr>
        <p:txBody>
          <a:bodyPr>
            <a:normAutofit/>
          </a:bodyPr>
          <a:lstStyle/>
          <a:p>
            <a:r>
              <a:rPr lang="en-US" dirty="0" smtClean="0"/>
              <a:t>GAMA </a:t>
            </a:r>
            <a:r>
              <a:rPr lang="en-US" dirty="0" err="1" smtClean="0"/>
              <a:t>survey:GAMA</a:t>
            </a:r>
            <a:r>
              <a:rPr lang="en-US" dirty="0" smtClean="0"/>
              <a:t> </a:t>
            </a:r>
            <a:r>
              <a:rPr lang="en-US" dirty="0" err="1" smtClean="0"/>
              <a:t>II</a:t>
            </a:r>
            <a:r>
              <a:rPr lang="en-US" baseline="-25000" dirty="0" err="1" smtClean="0"/>
              <a:t>Eq</a:t>
            </a:r>
            <a:r>
              <a:rPr lang="en-US" dirty="0" smtClean="0"/>
              <a:t>(three equatorial regions G09, G12 and G15.)</a:t>
            </a:r>
          </a:p>
          <a:p>
            <a:r>
              <a:rPr lang="en-US" dirty="0" smtClean="0"/>
              <a:t>Stellar masses: </a:t>
            </a:r>
            <a:r>
              <a:rPr lang="en-US" dirty="0" err="1" smtClean="0"/>
              <a:t>ugriZY</a:t>
            </a:r>
            <a:r>
              <a:rPr lang="en-US" dirty="0" smtClean="0"/>
              <a:t> JHK photometry, </a:t>
            </a:r>
            <a:r>
              <a:rPr lang="en-US" dirty="0" err="1" smtClean="0"/>
              <a:t>Chabrier</a:t>
            </a:r>
            <a:r>
              <a:rPr lang="en-US" dirty="0" smtClean="0"/>
              <a:t> IMF (</a:t>
            </a:r>
            <a:r>
              <a:rPr lang="en-US" dirty="0" err="1" smtClean="0"/>
              <a:t>Chabrier</a:t>
            </a:r>
            <a:r>
              <a:rPr lang="en-US" dirty="0" smtClean="0"/>
              <a:t> 2003).</a:t>
            </a:r>
          </a:p>
          <a:p>
            <a:r>
              <a:rPr lang="en-US" dirty="0" err="1" smtClean="0"/>
              <a:t>GalaxyZoo:the</a:t>
            </a:r>
            <a:r>
              <a:rPr lang="en-US" dirty="0" smtClean="0"/>
              <a:t> Kilo Degree Survey (</a:t>
            </a:r>
            <a:r>
              <a:rPr lang="en-US" dirty="0" err="1" smtClean="0"/>
              <a:t>KiDS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49,851 galaxies  z &lt; 0.15.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hr-HR" dirty="0" smtClean="0"/>
              <a:t>z &lt; 0.1:</a:t>
            </a:r>
            <a:r>
              <a:rPr lang="en-US" dirty="0" smtClean="0"/>
              <a:t>extend to lower stellar masses, largely remove any evolution in the SFS.</a:t>
            </a:r>
          </a:p>
          <a:p>
            <a:r>
              <a:rPr lang="en-US" dirty="0" smtClean="0"/>
              <a:t>isolated (non-group or pair) </a:t>
            </a:r>
            <a:r>
              <a:rPr lang="en-US" dirty="0" err="1" smtClean="0"/>
              <a:t>galaxies:remove</a:t>
            </a:r>
            <a:r>
              <a:rPr lang="en-US" dirty="0" smtClean="0"/>
              <a:t> any additional environmental quenching eﬀects.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starting sample: 9005 galaxies.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7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17" y="219351"/>
            <a:ext cx="7112238" cy="52670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GAMA SFR indicators:</a:t>
            </a:r>
            <a:br>
              <a:rPr lang="en-US" sz="3200" dirty="0" smtClean="0"/>
            </a:br>
            <a:r>
              <a:rPr lang="en-US" sz="3200" dirty="0" err="1" smtClean="0"/>
              <a:t>i</a:t>
            </a:r>
            <a:r>
              <a:rPr lang="en-US" sz="3200" dirty="0" smtClean="0"/>
              <a:t>) </a:t>
            </a:r>
            <a:r>
              <a:rPr lang="en-US" sz="3200" dirty="0" err="1" smtClean="0"/>
              <a:t>magphys</a:t>
            </a:r>
            <a:r>
              <a:rPr lang="en-US" sz="3200" dirty="0" smtClean="0"/>
              <a:t>-derived SFRs</a:t>
            </a:r>
            <a:br>
              <a:rPr lang="en-US" sz="3200" dirty="0" smtClean="0"/>
            </a:br>
            <a:r>
              <a:rPr lang="en-US" sz="3200" dirty="0" smtClean="0"/>
              <a:t>ii) combined Ultraviolet and Total Infrared (UV+TIR) SFRs</a:t>
            </a:r>
            <a:br>
              <a:rPr lang="en-US" sz="3200" dirty="0" smtClean="0"/>
            </a:br>
            <a:r>
              <a:rPr lang="en-US" sz="3200" dirty="0" smtClean="0"/>
              <a:t>iii) Hα-derived SFRs</a:t>
            </a:r>
            <a:br>
              <a:rPr lang="en-US" sz="3200" dirty="0" smtClean="0"/>
            </a:br>
            <a:r>
              <a:rPr lang="en-US" sz="3200" dirty="0" smtClean="0"/>
              <a:t>iv) Wide-ﬁeld Infrared Survey Explorer (WISE) W3-band SFRs</a:t>
            </a:r>
            <a:br>
              <a:rPr lang="en-US" sz="3200" dirty="0" smtClean="0"/>
            </a:br>
            <a:r>
              <a:rPr lang="en-US" sz="3200" dirty="0" smtClean="0"/>
              <a:t>v) extinction-corrected u-band SFRs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55" y="365125"/>
            <a:ext cx="4984064" cy="5883965"/>
          </a:xfrm>
        </p:spPr>
      </p:pic>
    </p:spTree>
    <p:extLst>
      <p:ext uri="{BB962C8B-B14F-4D97-AF65-F5344CB8AC3E}">
        <p14:creationId xmlns:p14="http://schemas.microsoft.com/office/powerpoint/2010/main" val="14698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35" y="0"/>
            <a:ext cx="10515600" cy="1325563"/>
          </a:xfrm>
        </p:spPr>
        <p:txBody>
          <a:bodyPr/>
          <a:lstStyle/>
          <a:p>
            <a:r>
              <a:rPr lang="en-US" b="1" smtClean="0"/>
              <a:t>3. </a:t>
            </a:r>
            <a:r>
              <a:rPr lang="en-US" b="1" dirty="0" smtClean="0"/>
              <a:t>ISOLATING THE TARGET 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05" y="1163017"/>
            <a:ext cx="11738112" cy="591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diﬀerent selection methods can signiﬁcantly aﬀect the observed distribution.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Selection:all</a:t>
            </a:r>
            <a:r>
              <a:rPr lang="en-US" dirty="0" smtClean="0"/>
              <a:t> 9005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 − r </a:t>
            </a:r>
            <a:r>
              <a:rPr lang="en-US" dirty="0" err="1" smtClean="0"/>
              <a:t>Colour</a:t>
            </a:r>
            <a:r>
              <a:rPr lang="en-US" dirty="0" smtClean="0"/>
              <a:t> Selection: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sSFR</a:t>
            </a:r>
            <a:r>
              <a:rPr lang="en-US" dirty="0" smtClean="0"/>
              <a:t> Selection: Log[</a:t>
            </a:r>
            <a:r>
              <a:rPr lang="en-US" dirty="0" err="1" smtClean="0"/>
              <a:t>sSFR</a:t>
            </a:r>
            <a:r>
              <a:rPr lang="en-US" dirty="0" smtClean="0"/>
              <a:t>]&gt;-11.31</a:t>
            </a:r>
          </a:p>
          <a:p>
            <a:pPr marL="0" indent="0">
              <a:buNone/>
            </a:pPr>
            <a:r>
              <a:rPr lang="en-US" dirty="0" smtClean="0"/>
              <a:t>Morphological/Structural Selections: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Galaxy Zoo: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Grootes</a:t>
            </a:r>
            <a:r>
              <a:rPr lang="en-US" dirty="0" smtClean="0"/>
              <a:t> et al disc Proxy:</a:t>
            </a:r>
            <a:r>
              <a:rPr lang="nb-NO" dirty="0" smtClean="0"/>
              <a:t>log</a:t>
            </a:r>
            <a:r>
              <a:rPr lang="nb-NO" baseline="-25000" dirty="0" smtClean="0"/>
              <a:t>10</a:t>
            </a:r>
            <a:r>
              <a:rPr lang="nb-NO" dirty="0" smtClean="0"/>
              <a:t> [M</a:t>
            </a:r>
            <a:r>
              <a:rPr lang="nb-NO" baseline="30000" dirty="0" smtClean="0"/>
              <a:t>∗</a:t>
            </a:r>
            <a:r>
              <a:rPr lang="nb-NO" dirty="0" smtClean="0"/>
              <a:t>]&gt;9.0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Bulge</a:t>
            </a:r>
            <a:r>
              <a:rPr lang="nb-NO" dirty="0" smtClean="0"/>
              <a:t>-to-Total Mass:</a:t>
            </a:r>
            <a:r>
              <a:rPr lang="hr-HR" dirty="0" smtClean="0"/>
              <a:t>B/T&lt;0.5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Sersic</a:t>
            </a:r>
            <a:r>
              <a:rPr lang="en-US" dirty="0" smtClean="0"/>
              <a:t> Index:</a:t>
            </a:r>
            <a:r>
              <a:rPr lang="hr-HR" dirty="0" smtClean="0"/>
              <a:t>n &lt; 2.5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Galaxy Zoo morphology and single </a:t>
            </a:r>
            <a:r>
              <a:rPr lang="en-US" dirty="0" err="1" smtClean="0"/>
              <a:t>Sersic</a:t>
            </a:r>
            <a:r>
              <a:rPr lang="en-US" dirty="0" smtClean="0"/>
              <a:t> Index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Galaxy Zoo morphology, single </a:t>
            </a:r>
            <a:r>
              <a:rPr lang="en-US" dirty="0" err="1" smtClean="0"/>
              <a:t>S´ersic</a:t>
            </a:r>
            <a:r>
              <a:rPr lang="en-US" dirty="0" smtClean="0"/>
              <a:t> Index and B/T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56" y="2090530"/>
            <a:ext cx="44577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77" y="3671267"/>
            <a:ext cx="6604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6" y="5617"/>
            <a:ext cx="7272130" cy="6852383"/>
          </a:xfrm>
        </p:spPr>
      </p:pic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6" y="-178214"/>
            <a:ext cx="10515600" cy="1325563"/>
          </a:xfrm>
        </p:spPr>
        <p:txBody>
          <a:bodyPr/>
          <a:lstStyle/>
          <a:p>
            <a:r>
              <a:rPr lang="en-US" dirty="0" smtClean="0"/>
              <a:t>4. A MASS DEPENDENT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SSFR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6" y="844965"/>
            <a:ext cx="7264856" cy="5900392"/>
          </a:xfrm>
        </p:spPr>
      </p:pic>
      <p:sp>
        <p:nvSpPr>
          <p:cNvPr id="5" name="Rectangle 4"/>
          <p:cNvSpPr/>
          <p:nvPr/>
        </p:nvSpPr>
        <p:spPr>
          <a:xfrm>
            <a:off x="7466952" y="1168263"/>
            <a:ext cx="3385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symmetric log-normal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6952" y="1847362"/>
            <a:ext cx="460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an asymmetric tail extending to low </a:t>
            </a:r>
            <a:r>
              <a:rPr lang="en-US" dirty="0" err="1" smtClean="0"/>
              <a:t>sSFRs</a:t>
            </a:r>
            <a:r>
              <a:rPr lang="en-US" dirty="0" smtClean="0"/>
              <a:t> indicative of a </a:t>
            </a:r>
            <a:r>
              <a:rPr lang="en-US" dirty="0" err="1" smtClean="0"/>
              <a:t>greenvalley</a:t>
            </a:r>
            <a:r>
              <a:rPr lang="en-US" dirty="0" smtClean="0"/>
              <a:t>/passive population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6952" y="2626849"/>
            <a:ext cx="4433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negative skew value, highlighting that the distributions have asymmetric tails extending to low stellar masses.</a:t>
            </a:r>
          </a:p>
          <a:p>
            <a:endParaRPr lang="en-US" dirty="0"/>
          </a:p>
          <a:p>
            <a:r>
              <a:rPr lang="en-US" dirty="0" smtClean="0"/>
              <a:t>For both SFRs in all but the lowest stellar mass bin the skew value becomes more negative to higher stellar masses suggesting that the distribution becomes more asymmetric as a function of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2104" cy="6956508"/>
          </a:xfrm>
        </p:spPr>
      </p:pic>
      <p:sp>
        <p:nvSpPr>
          <p:cNvPr id="5" name="Rectangle 4"/>
          <p:cNvSpPr/>
          <p:nvPr/>
        </p:nvSpPr>
        <p:spPr>
          <a:xfrm>
            <a:off x="6586331" y="767358"/>
            <a:ext cx="462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‘U’-shaped distribution with minima at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sSFR</a:t>
            </a:r>
            <a:r>
              <a:rPr lang="en-US" dirty="0" smtClean="0"/>
              <a:t> ∼ 0.35 − 0.5 </a:t>
            </a:r>
            <a:r>
              <a:rPr lang="en-US" dirty="0" err="1" smtClean="0"/>
              <a:t>dex</a:t>
            </a:r>
            <a:r>
              <a:rPr lang="en-US" dirty="0" smtClean="0"/>
              <a:t> and log</a:t>
            </a:r>
            <a:r>
              <a:rPr lang="en-US" baseline="-25000" dirty="0" smtClean="0"/>
              <a:t>10</a:t>
            </a:r>
            <a:r>
              <a:rPr lang="en-US" dirty="0" smtClean="0"/>
              <a:t> [M</a:t>
            </a:r>
            <a:r>
              <a:rPr lang="en-US" baseline="30000" dirty="0" smtClean="0"/>
              <a:t>∗</a:t>
            </a:r>
            <a:r>
              <a:rPr lang="en-US" dirty="0" smtClean="0"/>
              <a:t> ]=8.5-9.5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6331" y="1815922"/>
            <a:ext cx="5791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steep increase in both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sSFR</a:t>
            </a:r>
            <a:r>
              <a:rPr lang="en-US" dirty="0" smtClean="0"/>
              <a:t> and interquartile range to higher stellar masses than this minima. The increase to lower stellar masses is much shallower but tentatively observable in both measures of dispersion.</a:t>
            </a:r>
          </a:p>
          <a:p>
            <a:endParaRPr lang="en-US" dirty="0" smtClean="0"/>
          </a:p>
          <a:p>
            <a:r>
              <a:rPr lang="en-US" dirty="0" smtClean="0"/>
              <a:t>a consistency between the dispersion measured using both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sSFR</a:t>
            </a:r>
            <a:r>
              <a:rPr lang="en-US" dirty="0" smtClean="0"/>
              <a:t> and the interquartile range at most stellar masses.</a:t>
            </a:r>
          </a:p>
          <a:p>
            <a:endParaRPr lang="en-US" dirty="0"/>
          </a:p>
          <a:p>
            <a:r>
              <a:rPr lang="en-US" dirty="0" smtClean="0"/>
              <a:t>the interquartile range may be a more accurate representation of the dispersion as it does not assume a log-normal distribution.</a:t>
            </a:r>
          </a:p>
          <a:p>
            <a:endParaRPr lang="en-US" dirty="0"/>
          </a:p>
          <a:p>
            <a:r>
              <a:rPr lang="en-US" dirty="0" smtClean="0"/>
              <a:t>irrespective of the method for selecting a star-forming/disc-like galaxy population based on </a:t>
            </a:r>
            <a:r>
              <a:rPr lang="en-US" dirty="0" err="1" smtClean="0"/>
              <a:t>colour</a:t>
            </a:r>
            <a:r>
              <a:rPr lang="en-US" dirty="0" smtClean="0"/>
              <a:t> and morphology, in GAMA we observe a ‘U’-shaped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sSFR</a:t>
            </a:r>
            <a:r>
              <a:rPr lang="en-US" dirty="0" smtClean="0"/>
              <a:t> -M ∗ relation which is largely consistent with the previous observations.</a:t>
            </a:r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1100</Words>
  <Application>Microsoft Macintosh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Galaxy And Mass Assembly (GAMA): The sSFR-M∗ relation part I σsSFR -M∗ as a function of sample, SFR indicator and environment</vt:lpstr>
      <vt:lpstr>1. INTRODUCTION</vt:lpstr>
      <vt:lpstr>dispersion along the sSFR-M∗ relation (σsSFR –M*):One key diagnostic of these physical mechanisms. This dispersion is essentially a metric of the variation in a galaxy’s recent SFH at a given stellar mass.</vt:lpstr>
      <vt:lpstr>2. DATA AND SAMPLE SELECTIONS</vt:lpstr>
      <vt:lpstr>GAMA SFR indicators: i) magphys-derived SFRs ii) combined Ultraviolet and Total Infrared (UV+TIR) SFRs iii) Hα-derived SFRs iv) Wide-ﬁeld Infrared Survey Explorer (WISE) W3-band SFRs v) extinction-corrected u-band SFRs</vt:lpstr>
      <vt:lpstr>3. ISOLATING THE TARGET POPULATION</vt:lpstr>
      <vt:lpstr>PowerPoint Presentation</vt:lpstr>
      <vt:lpstr>4. A MASS DEPENDENT σSSFR?</vt:lpstr>
      <vt:lpstr>PowerPoint Presentation</vt:lpstr>
      <vt:lpstr>PowerPoint Presentation</vt:lpstr>
      <vt:lpstr>PowerPoint Presentation</vt:lpstr>
      <vt:lpstr>4.2 Comparison To The State-Of-The-Art Semi Analytic Model and Hydrodynamical Simulations</vt:lpstr>
      <vt:lpstr>4.3 The Impact of Group Environment</vt:lpstr>
      <vt:lpstr>PowerPoint Presentation</vt:lpstr>
      <vt:lpstr>5. 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 And Mass Assembly (GAMA): The sSFR-M∗ relation part I σsSFR -M∗ as a function of sample, SFR indicator and environment</dc:title>
  <dc:creator>刘 frederick</dc:creator>
  <cp:lastModifiedBy>刘 frederick</cp:lastModifiedBy>
  <cp:revision>11</cp:revision>
  <dcterms:created xsi:type="dcterms:W3CDTF">2018-11-21T09:21:15Z</dcterms:created>
  <dcterms:modified xsi:type="dcterms:W3CDTF">2018-11-21T14:19:51Z</dcterms:modified>
</cp:coreProperties>
</file>