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9" r:id="rId3"/>
    <p:sldId id="268" r:id="rId4"/>
    <p:sldId id="264" r:id="rId5"/>
    <p:sldId id="257" r:id="rId6"/>
    <p:sldId id="258" r:id="rId7"/>
    <p:sldId id="259" r:id="rId8"/>
    <p:sldId id="260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36"/>
    <p:restoredTop sz="93155"/>
  </p:normalViewPr>
  <p:slideViewPr>
    <p:cSldViewPr snapToGrid="0" snapToObjects="1">
      <p:cViewPr>
        <p:scale>
          <a:sx n="140" d="100"/>
          <a:sy n="140" d="100"/>
        </p:scale>
        <p:origin x="26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AE297B-4D10-D34B-B560-08A55D00C617}" type="datetimeFigureOut">
              <a:rPr lang="en-US" smtClean="0"/>
              <a:t>8/26/19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E5D9D-FCA7-9E4C-B50E-677B79E7A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22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E5D9D-FCA7-9E4C-B50E-677B79E7AC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92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E5D9D-FCA7-9E4C-B50E-677B79E7AC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62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E5D9D-FCA7-9E4C-B50E-677B79E7AC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3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0FB28-79D0-8B40-B190-0CD681926816}" type="datetimeFigureOut">
              <a:rPr lang="en-US" smtClean="0"/>
              <a:t>8/26/19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F4890-B1CF-FB4C-A79A-D790344D4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67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0FB28-79D0-8B40-B190-0CD681926816}" type="datetimeFigureOut">
              <a:rPr lang="en-US" smtClean="0"/>
              <a:t>8/26/19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F4890-B1CF-FB4C-A79A-D790344D4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93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0FB28-79D0-8B40-B190-0CD681926816}" type="datetimeFigureOut">
              <a:rPr lang="en-US" smtClean="0"/>
              <a:t>8/26/19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F4890-B1CF-FB4C-A79A-D790344D4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97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0FB28-79D0-8B40-B190-0CD681926816}" type="datetimeFigureOut">
              <a:rPr lang="en-US" smtClean="0"/>
              <a:t>8/26/19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F4890-B1CF-FB4C-A79A-D790344D4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10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0FB28-79D0-8B40-B190-0CD681926816}" type="datetimeFigureOut">
              <a:rPr lang="en-US" smtClean="0"/>
              <a:t>8/26/19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F4890-B1CF-FB4C-A79A-D790344D4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210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0FB28-79D0-8B40-B190-0CD681926816}" type="datetimeFigureOut">
              <a:rPr lang="en-US" smtClean="0"/>
              <a:t>8/26/19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F4890-B1CF-FB4C-A79A-D790344D4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73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0FB28-79D0-8B40-B190-0CD681926816}" type="datetimeFigureOut">
              <a:rPr lang="en-US" smtClean="0"/>
              <a:t>8/26/19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F4890-B1CF-FB4C-A79A-D790344D4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88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0FB28-79D0-8B40-B190-0CD681926816}" type="datetimeFigureOut">
              <a:rPr lang="en-US" smtClean="0"/>
              <a:t>8/26/19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F4890-B1CF-FB4C-A79A-D790344D4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237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0FB28-79D0-8B40-B190-0CD681926816}" type="datetimeFigureOut">
              <a:rPr lang="en-US" smtClean="0"/>
              <a:t>8/26/19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F4890-B1CF-FB4C-A79A-D790344D4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935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0FB28-79D0-8B40-B190-0CD681926816}" type="datetimeFigureOut">
              <a:rPr lang="en-US" smtClean="0"/>
              <a:t>8/26/19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F4890-B1CF-FB4C-A79A-D790344D4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841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0FB28-79D0-8B40-B190-0CD681926816}" type="datetimeFigureOut">
              <a:rPr lang="en-US" smtClean="0"/>
              <a:t>8/26/19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F4890-B1CF-FB4C-A79A-D790344D4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89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0FB28-79D0-8B40-B190-0CD681926816}" type="datetimeFigureOut">
              <a:rPr lang="en-US" smtClean="0"/>
              <a:t>8/26/19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F4890-B1CF-FB4C-A79A-D790344D4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809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149" y="279185"/>
            <a:ext cx="9045870" cy="657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27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6592" y="329978"/>
            <a:ext cx="17698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SUMMARY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556592" y="940905"/>
                <a:ext cx="10641495" cy="4708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 smtClean="0"/>
                  <a:t>1.A lensed(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𝜇</m:t>
                    </m:r>
                    <m:r>
                      <a:rPr lang="en-US" altLang="zh-CN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=7.9</m:t>
                    </m:r>
                  </m:oMath>
                </a14:m>
                <a:r>
                  <a:rPr lang="en-US" altLang="zh-CN" sz="2000" dirty="0" smtClean="0"/>
                  <a:t>) draft galaxy A1689-217 at z=2.59 was observed to have 4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𝜎</m:t>
                    </m:r>
                  </m:oMath>
                </a14:m>
                <a:r>
                  <a:rPr lang="en-US" altLang="zh-CN" sz="2000" dirty="0" smtClean="0"/>
                  <a:t> [OIII]4363 emission,</a:t>
                </a:r>
              </a:p>
              <a:p>
                <a:r>
                  <a:rPr lang="en-US" altLang="zh-CN" sz="2000" dirty="0" smtClean="0"/>
                  <a:t> it has 12+log(O/H)=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8.06</m:t>
                    </m:r>
                  </m:oMath>
                </a14:m>
                <a:r>
                  <a:rPr lang="en-US" sz="2000" dirty="0" smtClean="0"/>
                  <a:t>, log(M/</a:t>
                </a:r>
                <a:r>
                  <a:rPr lang="en-US" sz="2000" dirty="0" err="1" smtClean="0"/>
                  <a:t>Msun</a:t>
                </a:r>
                <a:r>
                  <a:rPr lang="en-US" sz="2000" dirty="0" smtClean="0"/>
                  <a:t>)=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8.0</m:t>
                    </m:r>
                    <m:r>
                      <a:rPr lang="en-US" altLang="zh-CN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7−8.59</m:t>
                    </m:r>
                  </m:oMath>
                </a14:m>
                <a:r>
                  <a:rPr lang="en-US" sz="2000" dirty="0" smtClean="0"/>
                  <a:t> and SFR=</a:t>
                </a:r>
                <a:r>
                  <a:rPr lang="en-US" altLang="zh-CN" sz="2000" b="0" dirty="0" smtClean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>
                        <a:latin typeface="Cambria Math" charset="0"/>
                        <a:ea typeface="Cambria Math" charset="0"/>
                        <a:cs typeface="Cambria Math" charset="0"/>
                      </a:rPr>
                      <m:t>1</m:t>
                    </m:r>
                    <m:r>
                      <a:rPr lang="en-US" altLang="zh-CN" sz="20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6.2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err="1" smtClean="0"/>
                  <a:t>Msun</a:t>
                </a:r>
                <a:r>
                  <a:rPr lang="en-US" sz="2000" dirty="0" smtClean="0"/>
                  <a:t>/yr.</a:t>
                </a:r>
              </a:p>
              <a:p>
                <a:endParaRPr lang="en-US" sz="2000" dirty="0" smtClean="0"/>
              </a:p>
              <a:p>
                <a:r>
                  <a:rPr lang="en-US" sz="2000" dirty="0" smtClean="0"/>
                  <a:t>2.No redshift evolution is found in strong-line ratio—direct metallicity relations from z=0 to z=3.08.</a:t>
                </a:r>
              </a:p>
              <a:p>
                <a:endParaRPr lang="en-US" sz="2000" dirty="0"/>
              </a:p>
              <a:p>
                <a:r>
                  <a:rPr lang="en-US" sz="2000" dirty="0" smtClean="0"/>
                  <a:t>3.No redshift evolution is found in the O32 vs R23 excitation diagram, </a:t>
                </a:r>
                <a:r>
                  <a:rPr lang="en-US" altLang="zh-CN" sz="2000" dirty="0" smtClean="0"/>
                  <a:t>and there is </a:t>
                </a:r>
                <a:r>
                  <a:rPr lang="en-US" sz="2000" dirty="0" smtClean="0"/>
                  <a:t>a </a:t>
                </a:r>
                <a:r>
                  <a:rPr lang="en-US" sz="2000" dirty="0"/>
                  <a:t>nearly mono- tonic decrease in metallicity from low-to-high O32 and </a:t>
                </a:r>
                <a:r>
                  <a:rPr lang="en-US" sz="2000" dirty="0" smtClean="0"/>
                  <a:t>R23. Therefore the O32 </a:t>
                </a:r>
                <a:r>
                  <a:rPr lang="en-US" sz="2000" dirty="0" err="1" smtClean="0"/>
                  <a:t>vd</a:t>
                </a:r>
                <a:r>
                  <a:rPr lang="en-US" sz="2000" dirty="0" smtClean="0"/>
                  <a:t> R23 diagram can be used as a redshift-invariant, empirical oxygen abundance indicator.</a:t>
                </a:r>
              </a:p>
              <a:p>
                <a:endParaRPr lang="en-US" sz="2000" dirty="0"/>
              </a:p>
              <a:p>
                <a:r>
                  <a:rPr lang="en-US" sz="2000" dirty="0" smtClean="0"/>
                  <a:t>4.No redshift evolution of ionization parameter is found at fixed O/H, which suggest that the ionization state of high-z, star-forming galaxies is similar to local, metal-poor galaxies.</a:t>
                </a:r>
              </a:p>
              <a:p>
                <a:endParaRPr lang="en-US" sz="2000" dirty="0"/>
              </a:p>
              <a:p>
                <a:r>
                  <a:rPr lang="en-US" sz="2000" dirty="0" smtClean="0"/>
                  <a:t>5.The A1689-217 is consistent with FMRs considering the stellar mass uncertainty due to unseen older stellar population.</a:t>
                </a:r>
              </a:p>
              <a:p>
                <a:endParaRPr lang="en-US" sz="20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92" y="940905"/>
                <a:ext cx="10641495" cy="4708981"/>
              </a:xfrm>
              <a:prstGeom prst="rect">
                <a:avLst/>
              </a:prstGeom>
              <a:blipFill rotWithShape="0">
                <a:blip r:embed="rId2"/>
                <a:stretch>
                  <a:fillRect l="-573" t="-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144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6384" y="484632"/>
            <a:ext cx="10917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</a:p>
          <a:p>
            <a:endParaRPr lang="en-US" dirty="0" smtClean="0"/>
          </a:p>
          <a:p>
            <a:r>
              <a:rPr lang="en-US" dirty="0" smtClean="0"/>
              <a:t>[O III]λ4363 </a:t>
            </a:r>
            <a:r>
              <a:rPr lang="en-US" dirty="0" smtClean="0"/>
              <a:t>is used for the </a:t>
            </a:r>
            <a:r>
              <a:rPr lang="en-US" dirty="0" smtClean="0">
                <a:solidFill>
                  <a:srgbClr val="FF0000"/>
                </a:solidFill>
              </a:rPr>
              <a:t>“direct” </a:t>
            </a:r>
            <a:r>
              <a:rPr lang="en-US" dirty="0" smtClean="0"/>
              <a:t>method to estimate the electron temperature and density of gas. Combined with oxygen and </a:t>
            </a:r>
            <a:r>
              <a:rPr lang="en-US" dirty="0" err="1" smtClean="0"/>
              <a:t>Balmer</a:t>
            </a:r>
            <a:r>
              <a:rPr lang="en-US" dirty="0" smtClean="0"/>
              <a:t> lines, it can determine the </a:t>
            </a:r>
            <a:r>
              <a:rPr lang="en-US" dirty="0" smtClean="0">
                <a:solidFill>
                  <a:srgbClr val="FF0000"/>
                </a:solidFill>
              </a:rPr>
              <a:t>gas-phase metallicity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r>
              <a:rPr lang="en-US" dirty="0" smtClean="0"/>
              <a:t>However, it is weak in </a:t>
            </a:r>
            <a:r>
              <a:rPr lang="en-US" dirty="0" smtClean="0">
                <a:solidFill>
                  <a:srgbClr val="FF0000"/>
                </a:solidFill>
              </a:rPr>
              <a:t>metal-poor galaxies </a:t>
            </a:r>
            <a:r>
              <a:rPr lang="en-US" dirty="0" smtClean="0"/>
              <a:t>and even weaker in metal-rich galaxies. </a:t>
            </a:r>
            <a:r>
              <a:rPr lang="en-US" dirty="0"/>
              <a:t>This makes </a:t>
            </a:r>
            <a:r>
              <a:rPr lang="en-US" dirty="0" smtClean="0"/>
              <a:t>[O III]λ4363 </a:t>
            </a:r>
            <a:r>
              <a:rPr lang="en-US" dirty="0" smtClean="0"/>
              <a:t>difficult to be observed locally</a:t>
            </a:r>
            <a:r>
              <a:rPr lang="en-US" dirty="0"/>
              <a:t>, and especially </a:t>
            </a:r>
            <a:r>
              <a:rPr lang="en-US" dirty="0">
                <a:solidFill>
                  <a:srgbClr val="FF0000"/>
                </a:solidFill>
              </a:rPr>
              <a:t>difficult at high </a:t>
            </a:r>
            <a:r>
              <a:rPr lang="en-US" dirty="0" smtClean="0">
                <a:solidFill>
                  <a:srgbClr val="FF0000"/>
                </a:solidFill>
              </a:rPr>
              <a:t>redshift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Only </a:t>
            </a:r>
            <a:r>
              <a:rPr lang="en-US" dirty="0" smtClean="0">
                <a:solidFill>
                  <a:srgbClr val="FF0000"/>
                </a:solidFill>
              </a:rPr>
              <a:t>8 galaxies at z&gt;1 </a:t>
            </a:r>
            <a:r>
              <a:rPr lang="en-US" dirty="0" smtClean="0"/>
              <a:t>have been </a:t>
            </a:r>
            <a:r>
              <a:rPr lang="en-US" dirty="0"/>
              <a:t>detected (most via gravitational lensing) with significant [O </a:t>
            </a:r>
            <a:r>
              <a:rPr lang="en-US" dirty="0" smtClean="0"/>
              <a:t>III]λ4363, </a:t>
            </a:r>
            <a:r>
              <a:rPr lang="en-US" dirty="0"/>
              <a:t>and of those only </a:t>
            </a:r>
            <a:r>
              <a:rPr lang="en-US" dirty="0">
                <a:solidFill>
                  <a:srgbClr val="FF0000"/>
                </a:solidFill>
              </a:rPr>
              <a:t>1 is at z &gt; 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On the other hand, there remains questions whether the </a:t>
            </a:r>
            <a:r>
              <a:rPr lang="en-US" dirty="0" smtClean="0">
                <a:solidFill>
                  <a:srgbClr val="FF0000"/>
                </a:solidFill>
              </a:rPr>
              <a:t>strong-line method </a:t>
            </a:r>
            <a:r>
              <a:rPr lang="en-US" dirty="0" smtClean="0"/>
              <a:t>can be used for metallicity calculation at z&gt;1</a:t>
            </a:r>
            <a:r>
              <a:rPr lang="en-US" altLang="zh-CN" dirty="0" smtClean="0"/>
              <a:t>, because high redshift galaxies may have different ionization environment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altLang="zh-CN" dirty="0" smtClean="0"/>
              <a:t>This paper reports a distant draft galaxy at z=2.58</a:t>
            </a:r>
            <a:r>
              <a:rPr lang="zh-CN" altLang="en-US" dirty="0" smtClean="0"/>
              <a:t> </a:t>
            </a:r>
            <a:r>
              <a:rPr lang="en-US" altLang="zh-CN" dirty="0" smtClean="0"/>
              <a:t>with </a:t>
            </a:r>
            <a:r>
              <a:rPr lang="en-US" dirty="0" smtClean="0"/>
              <a:t>[O III]λ4363 detection, and discuss the relation between strong-line ratio and metallicity at high redshift.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5349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799" y="278296"/>
            <a:ext cx="110523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DATA</a:t>
            </a:r>
          </a:p>
          <a:p>
            <a:endParaRPr lang="en-US" sz="2400" dirty="0" smtClean="0"/>
          </a:p>
          <a:p>
            <a:r>
              <a:rPr lang="en-US" sz="2400" dirty="0" smtClean="0"/>
              <a:t>For </a:t>
            </a:r>
            <a:r>
              <a:rPr lang="is-IS" sz="2400" dirty="0"/>
              <a:t>A1689-217 </a:t>
            </a:r>
            <a:endParaRPr lang="en-US" sz="2400" dirty="0" smtClean="0"/>
          </a:p>
          <a:p>
            <a:r>
              <a:rPr lang="en-US" sz="2400" dirty="0" smtClean="0"/>
              <a:t>IR and Optical Spectrum: </a:t>
            </a:r>
            <a:r>
              <a:rPr lang="en-US" sz="2400" dirty="0" smtClean="0">
                <a:solidFill>
                  <a:srgbClr val="FF0000"/>
                </a:solidFill>
              </a:rPr>
              <a:t>Keck</a:t>
            </a:r>
            <a:r>
              <a:rPr lang="en-US" sz="2400" dirty="0" smtClean="0"/>
              <a:t>/MOSFIRE and Keck/LRIS</a:t>
            </a:r>
          </a:p>
          <a:p>
            <a:r>
              <a:rPr lang="en-US" sz="2400" dirty="0" smtClean="0"/>
              <a:t>Near-</a:t>
            </a:r>
            <a:r>
              <a:rPr lang="en-US" sz="2400" dirty="0" err="1" smtClean="0"/>
              <a:t>UV,Optical</a:t>
            </a:r>
            <a:r>
              <a:rPr lang="en-US" sz="2400" dirty="0" smtClean="0"/>
              <a:t> and Near-IR Photometry: </a:t>
            </a:r>
            <a:r>
              <a:rPr lang="en-US" sz="2400" dirty="0" smtClean="0">
                <a:solidFill>
                  <a:srgbClr val="FF0000"/>
                </a:solidFill>
              </a:rPr>
              <a:t>HST</a:t>
            </a:r>
          </a:p>
          <a:p>
            <a:endParaRPr lang="en-US" sz="2400" dirty="0" smtClean="0"/>
          </a:p>
          <a:p>
            <a:r>
              <a:rPr lang="en-US" sz="2400" dirty="0" smtClean="0"/>
              <a:t>Comparison sample</a:t>
            </a:r>
          </a:p>
          <a:p>
            <a:r>
              <a:rPr lang="nb-NO" sz="2400" dirty="0"/>
              <a:t>The z ∼ 0 sample </a:t>
            </a:r>
            <a:r>
              <a:rPr lang="nb-NO" sz="2400" dirty="0" err="1"/>
              <a:t>of</a:t>
            </a:r>
            <a:r>
              <a:rPr lang="nb-NO" sz="2400" dirty="0"/>
              <a:t> </a:t>
            </a:r>
            <a:r>
              <a:rPr lang="nb-NO" sz="2400" dirty="0" err="1"/>
              <a:t>Izotov</a:t>
            </a:r>
            <a:r>
              <a:rPr lang="nb-NO" sz="2400" dirty="0"/>
              <a:t> et al. (2006, I06) </a:t>
            </a:r>
            <a:r>
              <a:rPr lang="nb-NO" sz="2400" dirty="0" smtClean="0"/>
              <a:t>,</a:t>
            </a:r>
          </a:p>
          <a:p>
            <a:r>
              <a:rPr lang="en-US" sz="2400" dirty="0"/>
              <a:t>The z ∼ 0.8 sample of Jones et al. (2015, J15</a:t>
            </a:r>
            <a:r>
              <a:rPr lang="en-US" sz="2400" dirty="0" smtClean="0"/>
              <a:t>) ,</a:t>
            </a:r>
          </a:p>
          <a:p>
            <a:r>
              <a:rPr lang="en-US" sz="2400" dirty="0" smtClean="0"/>
              <a:t>The z </a:t>
            </a:r>
            <a:r>
              <a:rPr lang="en-US" sz="2400" dirty="0"/>
              <a:t>&lt; 0.9 sample of Ly et al. (2014, Ly14) 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And etc.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703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488" y="543338"/>
            <a:ext cx="6489700" cy="4940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6066" y="543338"/>
            <a:ext cx="5235934" cy="593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802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733" y="0"/>
            <a:ext cx="9690618" cy="662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787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607" r="2612"/>
          <a:stretch/>
        </p:blipFill>
        <p:spPr>
          <a:xfrm>
            <a:off x="6181769" y="790833"/>
            <a:ext cx="5594218" cy="49179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419" b="1252"/>
          <a:stretch/>
        </p:blipFill>
        <p:spPr>
          <a:xfrm>
            <a:off x="41268" y="923668"/>
            <a:ext cx="5739383" cy="478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41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015" y="0"/>
            <a:ext cx="9626288" cy="682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33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583" y="83731"/>
            <a:ext cx="10780568" cy="667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64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821" y="0"/>
            <a:ext cx="98443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2711</TotalTime>
  <Words>383</Words>
  <Application>Microsoft Macintosh PowerPoint</Application>
  <PresentationFormat>Widescreen</PresentationFormat>
  <Paragraphs>36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Calibri Light</vt:lpstr>
      <vt:lpstr>Cambria Math</vt:lpstr>
      <vt:lpstr>DengXian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20</cp:revision>
  <dcterms:created xsi:type="dcterms:W3CDTF">2019-08-26T11:37:15Z</dcterms:created>
  <dcterms:modified xsi:type="dcterms:W3CDTF">2019-08-28T08:48:27Z</dcterms:modified>
</cp:coreProperties>
</file>