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90" r:id="rId3"/>
    <p:sldId id="274" r:id="rId4"/>
    <p:sldId id="275" r:id="rId5"/>
    <p:sldId id="273" r:id="rId6"/>
    <p:sldId id="276" r:id="rId7"/>
    <p:sldId id="280" r:id="rId8"/>
    <p:sldId id="288" r:id="rId9"/>
    <p:sldId id="284" r:id="rId10"/>
    <p:sldId id="285" r:id="rId11"/>
    <p:sldId id="286" r:id="rId12"/>
    <p:sldId id="283" r:id="rId13"/>
    <p:sldId id="287" r:id="rId14"/>
    <p:sldId id="282" r:id="rId15"/>
  </p:sldIdLst>
  <p:sldSz cx="7556500" cy="5842000"/>
  <p:notesSz cx="7556500" cy="5842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4"/>
    <p:restoredTop sz="94693"/>
  </p:normalViewPr>
  <p:slideViewPr>
    <p:cSldViewPr>
      <p:cViewPr varScale="1">
        <p:scale>
          <a:sx n="99" d="100"/>
          <a:sy n="99" d="100"/>
        </p:scale>
        <p:origin x="176" y="8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11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B3FB0E6-9E32-F547-9AF7-60A63D6DA2B3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554990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79900" y="554990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C4C5F7A-D5D2-C642-B696-B223BEFEE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BB038D-DBB2-B64B-8830-062D9CD870DF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730250"/>
            <a:ext cx="2549525" cy="197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2811463"/>
            <a:ext cx="6045200" cy="2300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554990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79900" y="5549900"/>
            <a:ext cx="32750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D45F51-BF9B-D64E-80B2-93AB6BF10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1811020"/>
            <a:ext cx="6423025" cy="1226819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3271520"/>
            <a:ext cx="5289549" cy="14605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AAC3-B921-4A43-931C-47AA47C24987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E4F7-3C66-FA49-A15B-6DFBF0E207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65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E374-6064-3644-A969-AF650233EDD5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1FDF-9A25-7A43-B7FE-B682092A6E7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08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1343660"/>
            <a:ext cx="3287077" cy="38557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1343660"/>
            <a:ext cx="3287077" cy="38557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DCC0-2FCC-D84A-9FD2-149560425956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F92D-9BD6-474C-9AB0-1DAEC8EC40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0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A59A-DF56-1949-818C-7FF6ECEB5C59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E914-BE34-6747-A299-FD2F426502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5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E8AD-E79D-704D-B0FA-09B574D0B9F5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3014-0F51-7646-B352-CB1169028A2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129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50800"/>
            <a:ext cx="7543800" cy="939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zh-CN" smtClean="0"/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77825" y="233363"/>
            <a:ext cx="68008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1343025"/>
            <a:ext cx="68008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575" y="5432425"/>
            <a:ext cx="2419350" cy="292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5432425"/>
            <a:ext cx="1738313" cy="292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308098-C39B-BA43-A0E9-EEC5BD2335A5}" type="datetimeFigureOut">
              <a:rPr lang="en-US"/>
              <a:pPr>
                <a:defRPr/>
              </a:pPr>
              <a:t>12/25/18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363" y="5432425"/>
            <a:ext cx="1738312" cy="292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063809-6F94-2B45-AB6B-D7AA4255063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49400"/>
            <a:ext cx="7740650" cy="172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The </a:t>
            </a:r>
            <a:r>
              <a:rPr lang="en-US" dirty="0" err="1" smtClean="0"/>
              <a:t>Circumgalactic</a:t>
            </a:r>
            <a:r>
              <a:rPr lang="en-US" dirty="0" smtClean="0"/>
              <a:t> Medium of </a:t>
            </a:r>
            <a:r>
              <a:rPr lang="en-US" dirty="0" err="1" smtClean="0"/>
              <a:t>eBOSS</a:t>
            </a:r>
            <a:r>
              <a:rPr lang="en-US" dirty="0" smtClean="0"/>
              <a:t> Emission Line Galaxies</a:t>
            </a:r>
            <a:r>
              <a:rPr lang="en-US" dirty="0" smtClean="0"/>
              <a:t>: Signatures of Galactic Outflows in Gas Distribution and Kinematics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sz="1400" dirty="0" smtClean="0"/>
              <a:t>Author: Ting-Wen Lan and </a:t>
            </a:r>
            <a:r>
              <a:rPr lang="en-US" sz="1400" dirty="0" err="1" smtClean="0"/>
              <a:t>Houjun</a:t>
            </a:r>
            <a:r>
              <a:rPr lang="en-US" sz="1400" dirty="0" smtClean="0"/>
              <a:t> Mo.(</a:t>
            </a:r>
            <a:r>
              <a:rPr lang="en-US" sz="1400" dirty="0"/>
              <a:t>2018) </a:t>
            </a:r>
            <a:endParaRPr lang="en-US" sz="1983" dirty="0"/>
          </a:p>
          <a:p>
            <a:pPr algn="ctr">
              <a:defRPr/>
            </a:pPr>
            <a:r>
              <a:rPr lang="en-US" sz="1400" dirty="0" smtClean="0"/>
              <a:t>Reporter: </a:t>
            </a:r>
            <a:r>
              <a:rPr lang="en-US" sz="1400" dirty="0" err="1" smtClean="0"/>
              <a:t>HuangChi</a:t>
            </a:r>
            <a:r>
              <a:rPr lang="en-US" sz="1983" dirty="0" smtClean="0"/>
              <a:t> , </a:t>
            </a:r>
            <a:r>
              <a:rPr lang="en-US" sz="1400" dirty="0" smtClean="0"/>
              <a:t>2018.12.26</a:t>
            </a:r>
            <a:endParaRPr lang="en-US" sz="14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86" y="1031220"/>
            <a:ext cx="1737063" cy="132343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sz="2000" dirty="0" smtClean="0"/>
              <a:t>4.</a:t>
            </a:r>
            <a:r>
              <a:rPr lang="en-US" sz="2000" dirty="0" smtClean="0">
                <a:solidFill>
                  <a:srgbClr val="FF0000"/>
                </a:solidFill>
              </a:rPr>
              <a:t>Gas velocity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ispersion</a:t>
            </a:r>
          </a:p>
          <a:p>
            <a:pPr>
              <a:defRPr/>
            </a:pPr>
            <a:r>
              <a:rPr lang="en-US" sz="2000" dirty="0" smtClean="0"/>
              <a:t>versus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rp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37" y="0"/>
            <a:ext cx="5796502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18" y="1020516"/>
            <a:ext cx="1737063" cy="132343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sz="2000" dirty="0"/>
              <a:t>5</a:t>
            </a:r>
            <a:r>
              <a:rPr lang="en-US" sz="2000" dirty="0" smtClean="0"/>
              <a:t>.Gas velocity</a:t>
            </a:r>
          </a:p>
          <a:p>
            <a:pPr>
              <a:defRPr/>
            </a:pPr>
            <a:r>
              <a:rPr lang="en-US" sz="2000" dirty="0" smtClean="0"/>
              <a:t>d</a:t>
            </a:r>
            <a:r>
              <a:rPr lang="en-US" sz="2000" dirty="0" smtClean="0"/>
              <a:t>ispersion</a:t>
            </a:r>
          </a:p>
          <a:p>
            <a:pPr>
              <a:defRPr/>
            </a:pPr>
            <a:r>
              <a:rPr lang="en-US" sz="2000" dirty="0" smtClean="0"/>
              <a:t>versus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Halo mass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433" y="10704"/>
            <a:ext cx="5916067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6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650" y="1016000"/>
            <a:ext cx="7268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6.</a:t>
            </a:r>
            <a:r>
              <a:rPr lang="en-US" sz="2000" dirty="0" smtClean="0">
                <a:solidFill>
                  <a:srgbClr val="FF0000"/>
                </a:solidFill>
              </a:rPr>
              <a:t>MgII covering fraction </a:t>
            </a:r>
            <a:r>
              <a:rPr lang="en-US" sz="2000" dirty="0" smtClean="0"/>
              <a:t>versus impact parameter </a:t>
            </a:r>
            <a:r>
              <a:rPr lang="en-US" sz="2000" dirty="0" err="1" smtClean="0"/>
              <a:t>rp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2" y="1414943"/>
            <a:ext cx="6576498" cy="4449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847" r="13869"/>
          <a:stretch/>
        </p:blipFill>
        <p:spPr>
          <a:xfrm>
            <a:off x="1453569" y="137785"/>
            <a:ext cx="599440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666" y="243008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27" y="962280"/>
            <a:ext cx="7268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7.</a:t>
            </a:r>
            <a:r>
              <a:rPr lang="en-US" sz="2000" dirty="0" smtClean="0">
                <a:solidFill>
                  <a:srgbClr val="FF0000"/>
                </a:solidFill>
              </a:rPr>
              <a:t>Cumulative neutral hydrogen mass </a:t>
            </a:r>
            <a:r>
              <a:rPr lang="en-US" sz="2000" dirty="0" smtClean="0"/>
              <a:t>versus impact parameter </a:t>
            </a:r>
            <a:r>
              <a:rPr lang="en-US" sz="2000" dirty="0" err="1" smtClean="0"/>
              <a:t>rp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685851"/>
            <a:ext cx="5943600" cy="4156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46956"/>
            <a:ext cx="71755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FFFF00"/>
                </a:solidFill>
              </a:rPr>
              <a:t>Summary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92200"/>
            <a:ext cx="726860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1.Within 100kpc the </a:t>
            </a:r>
            <a:r>
              <a:rPr lang="en-US" dirty="0" smtClean="0">
                <a:solidFill>
                  <a:srgbClr val="FF0000"/>
                </a:solidFill>
              </a:rPr>
              <a:t>ELGs appear to be surrounded by more cool gas</a:t>
            </a:r>
            <a:r>
              <a:rPr lang="en-US" dirty="0" smtClean="0"/>
              <a:t>. The </a:t>
            </a:r>
            <a:r>
              <a:rPr lang="en-US" dirty="0" err="1" smtClean="0"/>
              <a:t>MgII</a:t>
            </a:r>
            <a:r>
              <a:rPr lang="en-US" dirty="0" smtClean="0"/>
              <a:t> and </a:t>
            </a:r>
            <a:r>
              <a:rPr lang="en-US" dirty="0" err="1" smtClean="0"/>
              <a:t>FeII</a:t>
            </a:r>
            <a:r>
              <a:rPr lang="en-US" dirty="0" smtClean="0"/>
              <a:t> absorption around ELGs is about </a:t>
            </a:r>
            <a:r>
              <a:rPr lang="en-US" dirty="0" smtClean="0">
                <a:solidFill>
                  <a:srgbClr val="FF0000"/>
                </a:solidFill>
              </a:rPr>
              <a:t>5-10 times stronger </a:t>
            </a:r>
            <a:r>
              <a:rPr lang="en-US" dirty="0" smtClean="0"/>
              <a:t>than around LRGs, and is </a:t>
            </a:r>
            <a:r>
              <a:rPr lang="en-US" dirty="0" smtClean="0">
                <a:solidFill>
                  <a:srgbClr val="FF0000"/>
                </a:solidFill>
              </a:rPr>
              <a:t>stronger around ELGs with higher SFR</a:t>
            </a:r>
            <a:r>
              <a:rPr lang="en-US" dirty="0" smtClean="0"/>
              <a:t>. But at larger scales, the absorption around ELGs and LRGs decrease together with </a:t>
            </a:r>
            <a:r>
              <a:rPr lang="en-US" dirty="0" err="1" smtClean="0">
                <a:solidFill>
                  <a:srgbClr val="FF0000"/>
                </a:solidFill>
              </a:rPr>
              <a:t>rp</a:t>
            </a:r>
            <a:r>
              <a:rPr lang="en-US" dirty="0" smtClean="0">
                <a:solidFill>
                  <a:srgbClr val="FF0000"/>
                </a:solidFill>
              </a:rPr>
              <a:t>^-1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2.For </a:t>
            </a:r>
            <a:r>
              <a:rPr lang="en-US" dirty="0" err="1" smtClean="0"/>
              <a:t>rp</a:t>
            </a:r>
            <a:r>
              <a:rPr lang="en-US" dirty="0" smtClean="0"/>
              <a:t>&lt;100kpc, the metal absorption along the </a:t>
            </a:r>
            <a:r>
              <a:rPr lang="en-US" dirty="0" smtClean="0">
                <a:solidFill>
                  <a:srgbClr val="FF0000"/>
                </a:solidFill>
              </a:rPr>
              <a:t>minor axes </a:t>
            </a:r>
            <a:r>
              <a:rPr lang="en-US" dirty="0" smtClean="0"/>
              <a:t>of ELGs is averagely </a:t>
            </a:r>
            <a:r>
              <a:rPr lang="en-US" dirty="0" smtClean="0">
                <a:solidFill>
                  <a:srgbClr val="FF0000"/>
                </a:solidFill>
              </a:rPr>
              <a:t>2 times stronger </a:t>
            </a:r>
            <a:r>
              <a:rPr lang="en-US" dirty="0" smtClean="0"/>
              <a:t>than that along the </a:t>
            </a:r>
            <a:r>
              <a:rPr lang="en-US" dirty="0" smtClean="0">
                <a:solidFill>
                  <a:srgbClr val="FF0000"/>
                </a:solidFill>
              </a:rPr>
              <a:t>major axis</a:t>
            </a:r>
            <a:r>
              <a:rPr lang="en-US" dirty="0" smtClean="0"/>
              <a:t>, which indicates that 2/3 of the absorbing gas is generated by outflows from the galaxies.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3.The </a:t>
            </a:r>
            <a:r>
              <a:rPr lang="en-US" dirty="0" smtClean="0">
                <a:solidFill>
                  <a:srgbClr val="FF0000"/>
                </a:solidFill>
              </a:rPr>
              <a:t>gas moves differently </a:t>
            </a:r>
            <a:r>
              <a:rPr lang="en-US" dirty="0" smtClean="0"/>
              <a:t>around ELGs and LRGs.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4.Within 100kpc, the neutral hydrogen mass around ELGs is about </a:t>
            </a:r>
            <a:r>
              <a:rPr lang="en-US" dirty="0" smtClean="0">
                <a:solidFill>
                  <a:srgbClr val="FF0000"/>
                </a:solidFill>
              </a:rPr>
              <a:t>2*10^9 </a:t>
            </a:r>
            <a:r>
              <a:rPr lang="en-US" dirty="0" err="1" smtClean="0">
                <a:solidFill>
                  <a:srgbClr val="FF0000"/>
                </a:solidFill>
              </a:rPr>
              <a:t>Msun</a:t>
            </a:r>
            <a:r>
              <a:rPr lang="en-US" dirty="0" smtClean="0"/>
              <a:t>, about a factor of 3 more than that around LRGs. We constrain the minimum outflow loading factor to be about 0.5.</a:t>
            </a:r>
            <a:endParaRPr lang="en-US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50" y="254000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FFFF00"/>
                </a:solidFill>
              </a:rPr>
              <a:t>Background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65" y="1016000"/>
            <a:ext cx="73596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1.What is ISM,IGM and CGM</a:t>
            </a:r>
          </a:p>
          <a:p>
            <a:pPr>
              <a:defRPr/>
            </a:pPr>
            <a:r>
              <a:rPr lang="en-US" sz="2000" dirty="0" smtClean="0"/>
              <a:t>ISM:  </a:t>
            </a:r>
            <a:r>
              <a:rPr lang="en-US" sz="2000" dirty="0" err="1" smtClean="0"/>
              <a:t>InterStellar</a:t>
            </a:r>
            <a:r>
              <a:rPr lang="en-US" sz="2000" dirty="0" smtClean="0"/>
              <a:t> Medium</a:t>
            </a:r>
          </a:p>
          <a:p>
            <a:pPr>
              <a:defRPr/>
            </a:pPr>
            <a:r>
              <a:rPr lang="en-US" sz="2000" dirty="0" smtClean="0"/>
              <a:t>IGM: </a:t>
            </a:r>
            <a:r>
              <a:rPr lang="en-US" sz="2000" dirty="0" err="1" smtClean="0"/>
              <a:t>InterGalactic</a:t>
            </a:r>
            <a:r>
              <a:rPr lang="en-US" sz="2000" dirty="0" smtClean="0"/>
              <a:t> Medium</a:t>
            </a:r>
          </a:p>
          <a:p>
            <a:pPr>
              <a:defRPr/>
            </a:pPr>
            <a:r>
              <a:rPr lang="en-US" sz="2000" dirty="0" smtClean="0"/>
              <a:t>CGM: </a:t>
            </a:r>
            <a:r>
              <a:rPr lang="en-US" sz="2000" dirty="0" err="1" smtClean="0"/>
              <a:t>CircumGalactic</a:t>
            </a:r>
            <a:r>
              <a:rPr lang="en-US" sz="2000" dirty="0" smtClean="0"/>
              <a:t> Medium(extended to few hundreds 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2.MgII absorber</a:t>
            </a:r>
          </a:p>
          <a:p>
            <a:pPr>
              <a:defRPr/>
            </a:pPr>
            <a:r>
              <a:rPr lang="en-US" sz="2000" dirty="0" err="1" smtClean="0">
                <a:solidFill>
                  <a:srgbClr val="FF0000"/>
                </a:solidFill>
              </a:rPr>
              <a:t>MgII</a:t>
            </a:r>
            <a:r>
              <a:rPr lang="en-US" sz="2000" dirty="0" smtClean="0">
                <a:solidFill>
                  <a:srgbClr val="FF0000"/>
                </a:solidFill>
              </a:rPr>
              <a:t> 2793,2803 </a:t>
            </a:r>
            <a:r>
              <a:rPr lang="en-US" sz="2000" dirty="0" smtClean="0"/>
              <a:t>absorption features are common seen in the spectra of quasars. These absorbers originate in cool gas of temperature </a:t>
            </a:r>
            <a:r>
              <a:rPr lang="en-US" sz="2000" dirty="0" smtClean="0">
                <a:solidFill>
                  <a:srgbClr val="FF0000"/>
                </a:solidFill>
              </a:rPr>
              <a:t>T~10^4k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N(HI)&lt;=10^18cm^-2 to N(HI)≈10^22cm</a:t>
            </a:r>
            <a:r>
              <a:rPr lang="en-US" sz="2000" dirty="0">
                <a:solidFill>
                  <a:srgbClr val="FF0000"/>
                </a:solidFill>
              </a:rPr>
              <a:t>^-2 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3.Galaxy-quasar pairs</a:t>
            </a:r>
          </a:p>
          <a:p>
            <a:pPr>
              <a:defRPr/>
            </a:pPr>
            <a:r>
              <a:rPr lang="en-US" sz="2000" dirty="0" smtClean="0"/>
              <a:t>We can match the </a:t>
            </a:r>
            <a:r>
              <a:rPr lang="en-US" sz="2000" dirty="0" err="1" smtClean="0"/>
              <a:t>MgII</a:t>
            </a:r>
            <a:r>
              <a:rPr lang="en-US" sz="2000" dirty="0" smtClean="0"/>
              <a:t> absorbers and their nearby galaxies, to probe the distribution of cool </a:t>
            </a:r>
            <a:r>
              <a:rPr lang="en-US" sz="2000" dirty="0" err="1" smtClean="0"/>
              <a:t>circumgalactic</a:t>
            </a:r>
            <a:r>
              <a:rPr lang="en-US" sz="2000" dirty="0" smtClean="0"/>
              <a:t> gas around the galaxies.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1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FFFF00"/>
                </a:solidFill>
              </a:rPr>
              <a:t>Samples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23" y="1133019"/>
            <a:ext cx="73596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1.eBOSS Emission Line Galaxies(</a:t>
            </a:r>
            <a:r>
              <a:rPr lang="en-US" sz="2000" dirty="0" smtClean="0">
                <a:solidFill>
                  <a:srgbClr val="FF0000"/>
                </a:solidFill>
              </a:rPr>
              <a:t>ELG</a:t>
            </a:r>
            <a:r>
              <a:rPr lang="en-US" sz="2000" dirty="0" smtClean="0"/>
              <a:t>)(180,000) </a:t>
            </a:r>
          </a:p>
          <a:p>
            <a:pPr>
              <a:defRPr/>
            </a:pPr>
            <a:r>
              <a:rPr lang="en-US" sz="2000" dirty="0" smtClean="0"/>
              <a:t>z≈0.85, SFR≈8Msun/</a:t>
            </a:r>
            <a:r>
              <a:rPr lang="en-US" sz="2000" dirty="0" err="1" smtClean="0"/>
              <a:t>yr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stellar Mass≈3*10^10Msun, halo mass≈1.5*10^12Msun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2.eBOSS Luminous Red Galaxies(</a:t>
            </a:r>
            <a:r>
              <a:rPr lang="en-US" sz="2000" dirty="0" smtClean="0">
                <a:solidFill>
                  <a:srgbClr val="FF0000"/>
                </a:solidFill>
              </a:rPr>
              <a:t>LRG</a:t>
            </a:r>
            <a:r>
              <a:rPr lang="en-US" sz="2000" dirty="0" smtClean="0"/>
              <a:t>)(760,000)</a:t>
            </a:r>
          </a:p>
          <a:p>
            <a:pPr>
              <a:defRPr/>
            </a:pPr>
            <a:r>
              <a:rPr lang="en-US" sz="2000" dirty="0"/>
              <a:t>z</a:t>
            </a:r>
            <a:r>
              <a:rPr lang="en-US" sz="2000" dirty="0" smtClean="0"/>
              <a:t>≈0,55,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stellar </a:t>
            </a:r>
            <a:r>
              <a:rPr lang="en-US" sz="2000" dirty="0"/>
              <a:t>Mass</a:t>
            </a:r>
            <a:r>
              <a:rPr lang="en-US" sz="2000" dirty="0" smtClean="0"/>
              <a:t>≈10^11.2</a:t>
            </a:r>
            <a:r>
              <a:rPr lang="en-US" sz="2000" dirty="0"/>
              <a:t>, halo mass</a:t>
            </a:r>
            <a:r>
              <a:rPr lang="en-US" sz="2000" dirty="0" smtClean="0"/>
              <a:t>≈10^13.5Msun</a:t>
            </a: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3.SDSS DR14 </a:t>
            </a:r>
            <a:r>
              <a:rPr lang="en-US" sz="2000" dirty="0" smtClean="0">
                <a:solidFill>
                  <a:srgbClr val="FF0000"/>
                </a:solidFill>
              </a:rPr>
              <a:t>quasar</a:t>
            </a:r>
            <a:r>
              <a:rPr lang="en-US" sz="2000" dirty="0" smtClean="0"/>
              <a:t> catalog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Combine 1,2 and 3, we select quasar-galaxy pairs that have projected distance smaller than 1.2Mpc and have the quasar redshift higher than galaxy redshift by at least 0.1.This selection yields in total about </a:t>
            </a:r>
            <a:r>
              <a:rPr lang="en-US" sz="2000" dirty="0" smtClean="0">
                <a:solidFill>
                  <a:srgbClr val="FF0000"/>
                </a:solidFill>
              </a:rPr>
              <a:t>70,000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ELG-quasar pairs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320,000 LRG-quasar pairs</a:t>
            </a:r>
            <a:r>
              <a:rPr lang="en-US" sz="2000" dirty="0" smtClean="0"/>
              <a:t>.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8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 smtClean="0">
                <a:solidFill>
                  <a:srgbClr val="FFFF00"/>
                </a:solidFill>
              </a:rPr>
              <a:t>Parameters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45" y="1244600"/>
            <a:ext cx="72686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1.</a:t>
            </a:r>
            <a:r>
              <a:rPr lang="en-US" sz="2000" dirty="0" smtClean="0">
                <a:solidFill>
                  <a:srgbClr val="FF0000"/>
                </a:solidFill>
              </a:rPr>
              <a:t>Impact parameter </a:t>
            </a:r>
            <a:r>
              <a:rPr lang="en-US" sz="2000" dirty="0" err="1" smtClean="0">
                <a:solidFill>
                  <a:srgbClr val="FF0000"/>
                </a:solidFill>
              </a:rPr>
              <a:t>rp</a:t>
            </a:r>
            <a:r>
              <a:rPr lang="en-US" sz="2000" dirty="0" smtClean="0"/>
              <a:t>: the </a:t>
            </a:r>
            <a:r>
              <a:rPr lang="en-US" altLang="zh-CN" sz="2000" dirty="0" smtClean="0"/>
              <a:t>projected </a:t>
            </a:r>
            <a:r>
              <a:rPr lang="en-US" sz="2000" dirty="0" smtClean="0"/>
              <a:t>distance between the </a:t>
            </a:r>
            <a:r>
              <a:rPr lang="en-US" sz="2000" dirty="0" err="1" smtClean="0"/>
              <a:t>frontground</a:t>
            </a:r>
            <a:r>
              <a:rPr lang="en-US" sz="2000" dirty="0" smtClean="0"/>
              <a:t> galaxy and the line of sight to its paired background quasar. Used to bin the quasar spectra for stacking.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2.</a:t>
            </a:r>
            <a:r>
              <a:rPr lang="en-US" sz="2000" dirty="0" smtClean="0">
                <a:solidFill>
                  <a:srgbClr val="FF0000"/>
                </a:solidFill>
              </a:rPr>
              <a:t>MgII and </a:t>
            </a:r>
            <a:r>
              <a:rPr lang="en-US" sz="2000" dirty="0" err="1" smtClean="0">
                <a:solidFill>
                  <a:srgbClr val="FF0000"/>
                </a:solidFill>
              </a:rPr>
              <a:t>FeII</a:t>
            </a:r>
            <a:r>
              <a:rPr lang="en-US" sz="2000" dirty="0" smtClean="0">
                <a:solidFill>
                  <a:srgbClr val="FF0000"/>
                </a:solidFill>
              </a:rPr>
              <a:t> absorption strengths</a:t>
            </a:r>
            <a:r>
              <a:rPr lang="en-US" sz="2000" dirty="0" smtClean="0"/>
              <a:t>: Model and remove spectral features in the quasar spectra that are intrinsic to quasars.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3.</a:t>
            </a:r>
            <a:r>
              <a:rPr lang="en-US" sz="2000" dirty="0" smtClean="0">
                <a:solidFill>
                  <a:srgbClr val="FF0000"/>
                </a:solidFill>
              </a:rPr>
              <a:t>Star formation rate</a:t>
            </a:r>
            <a:r>
              <a:rPr lang="en-US" sz="2000" dirty="0" smtClean="0"/>
              <a:t>: roughly indicated by the OII luminosity.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4.</a:t>
            </a:r>
            <a:r>
              <a:rPr lang="en-US" sz="2000" dirty="0" smtClean="0">
                <a:solidFill>
                  <a:srgbClr val="FF0000"/>
                </a:solidFill>
              </a:rPr>
              <a:t>Azimuthal angle</a:t>
            </a:r>
            <a:r>
              <a:rPr lang="en-US" sz="2000" dirty="0" smtClean="0"/>
              <a:t>: the angle between the minor axis of the galaxy and the impact parameter vector of the background quasar.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5.</a:t>
            </a:r>
            <a:r>
              <a:rPr lang="en-US" sz="2000" dirty="0" smtClean="0">
                <a:solidFill>
                  <a:srgbClr val="FF0000"/>
                </a:solidFill>
              </a:rPr>
              <a:t>Velocity dispersion of the gas</a:t>
            </a:r>
            <a:r>
              <a:rPr lang="en-US" sz="2000" dirty="0" smtClean="0"/>
              <a:t>: fit the absorption line profile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4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77800"/>
            <a:ext cx="7239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473200"/>
            <a:ext cx="6064250" cy="4194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50" y="1016000"/>
            <a:ext cx="7268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1.MgII </a:t>
            </a:r>
            <a:r>
              <a:rPr lang="en-US" sz="2000" dirty="0" smtClean="0">
                <a:solidFill>
                  <a:srgbClr val="FF0000"/>
                </a:solidFill>
              </a:rPr>
              <a:t>rest equivalent width </a:t>
            </a:r>
            <a:r>
              <a:rPr lang="en-US" sz="2000" dirty="0" smtClean="0"/>
              <a:t>versus impact parameter </a:t>
            </a:r>
            <a:r>
              <a:rPr lang="en-US" sz="2000" dirty="0" err="1" smtClean="0"/>
              <a:t>rp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0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850" y="1016000"/>
            <a:ext cx="289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/>
              <a:t>2.Absorption </a:t>
            </a:r>
            <a:r>
              <a:rPr lang="en-US" sz="2000" dirty="0" err="1" smtClean="0"/>
              <a:t>propertities</a:t>
            </a:r>
            <a:r>
              <a:rPr lang="en-US" sz="2000" dirty="0" smtClean="0"/>
              <a:t> versus </a:t>
            </a:r>
            <a:r>
              <a:rPr lang="en-US" sz="2000" dirty="0" smtClean="0">
                <a:solidFill>
                  <a:srgbClr val="FF0000"/>
                </a:solidFill>
              </a:rPr>
              <a:t>SFR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50" y="0"/>
            <a:ext cx="4212029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69195" y="-418345"/>
            <a:ext cx="5557760" cy="67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0" y="254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mtClean="0">
                <a:solidFill>
                  <a:srgbClr val="FFFF00"/>
                </a:solidFill>
              </a:rPr>
              <a:t>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78" y="1076124"/>
            <a:ext cx="754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smtClean="0"/>
              <a:t>3.ELG’s Dependence </a:t>
            </a:r>
            <a:r>
              <a:rPr lang="en-US" sz="2000" dirty="0" smtClean="0"/>
              <a:t>of the absorption profile on the </a:t>
            </a:r>
            <a:r>
              <a:rPr lang="en-US" sz="2000" dirty="0" smtClean="0">
                <a:solidFill>
                  <a:srgbClr val="FF0000"/>
                </a:solidFill>
              </a:rPr>
              <a:t>azimuthal angle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0"/>
            <a:ext cx="7556500" cy="35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8D8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/>
          <a:stretch>
            <a:fillRect l="-1290" t="-2058" b="-5350"/>
          </a:stretch>
        </a:blipFill>
      </a:spPr>
      <a:bodyPr/>
      <a:lstStyle>
        <a:defPPr>
          <a:defRPr>
            <a:noFill/>
          </a:defRPr>
        </a:defPPr>
      </a:lstStyle>
    </a:spDef>
    <a:txDef>
      <a:spPr>
        <a:blipFill rotWithShape="0">
          <a:blip xmlns:r="http://schemas.openxmlformats.org/officeDocument/2006/relationships" r:embed="rId2"/>
          <a:stretch>
            <a:fillRect l="-766" t="-916"/>
          </a:stretch>
        </a:blipFill>
      </a:spPr>
      <a:bodyPr wrap="square" rtlCol="0">
        <a:spAutoFit/>
      </a:bodyPr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504</Words>
  <Application>Microsoft Macintosh PowerPoint</Application>
  <PresentationFormat>Custom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hongbaoshu.net</dc:title>
  <dc:subject>hongbaoshu.net</dc:subject>
  <dc:creator>hongbaoshu.net</dc:creator>
  <cp:keywords>hongbaoshu.net</cp:keywords>
  <cp:lastModifiedBy>Microsoft Office User</cp:lastModifiedBy>
  <cp:revision>85</cp:revision>
  <cp:lastPrinted>2018-09-03T17:04:56Z</cp:lastPrinted>
  <dcterms:created xsi:type="dcterms:W3CDTF">2013-04-24T00:59:47Z</dcterms:created>
  <dcterms:modified xsi:type="dcterms:W3CDTF">2018-12-26T09:08:26Z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2013-04-24T00:00:00Z</vt:filetime>
  </property>
  <property fmtid="{D5CDD505-2E9C-101B-9397-08002B2CF9AE}" pid="3" name="LastSaved">
    <vt:filetime>2013-04-23T00:00:00Z</vt:filetime>
  </property>
</Properties>
</file>