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6"/>
  </p:notesMasterIdLst>
  <p:sldIdLst>
    <p:sldId id="256" r:id="rId2"/>
    <p:sldId id="257" r:id="rId3"/>
    <p:sldId id="271" r:id="rId4"/>
    <p:sldId id="259" r:id="rId5"/>
    <p:sldId id="261" r:id="rId6"/>
    <p:sldId id="260" r:id="rId7"/>
    <p:sldId id="283" r:id="rId8"/>
    <p:sldId id="272" r:id="rId9"/>
    <p:sldId id="262" r:id="rId10"/>
    <p:sldId id="263" r:id="rId11"/>
    <p:sldId id="264" r:id="rId12"/>
    <p:sldId id="275" r:id="rId13"/>
    <p:sldId id="284" r:id="rId14"/>
    <p:sldId id="285" r:id="rId15"/>
    <p:sldId id="286" r:id="rId16"/>
    <p:sldId id="287" r:id="rId17"/>
    <p:sldId id="276" r:id="rId18"/>
    <p:sldId id="265" r:id="rId19"/>
    <p:sldId id="277" r:id="rId20"/>
    <p:sldId id="279" r:id="rId21"/>
    <p:sldId id="266" r:id="rId22"/>
    <p:sldId id="280"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75"/>
    <p:restoredTop sz="85787"/>
  </p:normalViewPr>
  <p:slideViewPr>
    <p:cSldViewPr snapToGrid="0" snapToObjects="1">
      <p:cViewPr>
        <p:scale>
          <a:sx n="96" d="100"/>
          <a:sy n="96" d="100"/>
        </p:scale>
        <p:origin x="154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8F224-E004-9A43-8275-DB4A3CF4B203}" type="datetimeFigureOut">
              <a:rPr lang="en-US" smtClean="0"/>
              <a:t>6/19/19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E2343-1E6E-A347-900A-B3F057BEDE85}" type="slidenum">
              <a:rPr lang="en-US" smtClean="0"/>
              <a:t>‹#›</a:t>
            </a:fld>
            <a:endParaRPr lang="en-US"/>
          </a:p>
        </p:txBody>
      </p:sp>
    </p:spTree>
    <p:extLst>
      <p:ext uri="{BB962C8B-B14F-4D97-AF65-F5344CB8AC3E}">
        <p14:creationId xmlns:p14="http://schemas.microsoft.com/office/powerpoint/2010/main" val="131923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 2. </a:t>
            </a:r>
            <a:r>
              <a:rPr lang="en-US" sz="1200" i="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extinction corrected </a:t>
            </a:r>
            <a:r>
              <a:rPr lang="en-US" sz="1200" i="1" kern="1200" dirty="0" smtClean="0">
                <a:solidFill>
                  <a:schemeClr val="tx1"/>
                </a:solidFill>
                <a:effectLst/>
                <a:latin typeface="+mn-lt"/>
                <a:ea typeface="+mn-ea"/>
                <a:cs typeface="+mn-cs"/>
              </a:rPr>
              <a:t>NUV </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(AB system) vs. </a:t>
            </a:r>
            <a:r>
              <a:rPr lang="en-US" sz="1200" i="1" kern="1200" dirty="0" err="1" smtClean="0">
                <a:solidFill>
                  <a:schemeClr val="tx1"/>
                </a:solidFill>
                <a:effectLst/>
                <a:latin typeface="+mn-lt"/>
                <a:ea typeface="+mn-ea"/>
                <a:cs typeface="+mn-cs"/>
              </a:rPr>
              <a:t>M</a:t>
            </a:r>
            <a:r>
              <a:rPr lang="en-US" sz="1200" kern="1200" dirty="0" err="1" smtClean="0">
                <a:solidFill>
                  <a:schemeClr val="tx1"/>
                </a:solidFill>
                <a:effectLst/>
                <a:latin typeface="+mn-lt"/>
                <a:ea typeface="+mn-ea"/>
                <a:cs typeface="+mn-cs"/>
              </a:rPr>
              <a:t>star</a:t>
            </a:r>
            <a:r>
              <a:rPr lang="en-US" sz="1200" kern="1200" dirty="0" smtClean="0">
                <a:solidFill>
                  <a:schemeClr val="tx1"/>
                </a:solidFill>
                <a:effectLst/>
                <a:latin typeface="+mn-lt"/>
                <a:ea typeface="+mn-ea"/>
                <a:cs typeface="+mn-cs"/>
              </a:rPr>
              <a:t> relation for all galaxies of the sample. Red symbols are for early-type systems (dE-E-S0a); dark and light blue symbols are for gas normal (</a:t>
            </a:r>
            <a:r>
              <a:rPr lang="en-US" sz="1200" i="1" kern="1200" dirty="0" smtClean="0">
                <a:solidFill>
                  <a:schemeClr val="tx1"/>
                </a:solidFill>
                <a:effectLst/>
                <a:latin typeface="+mn-lt"/>
                <a:ea typeface="+mn-ea"/>
                <a:cs typeface="+mn-cs"/>
              </a:rPr>
              <a:t>HI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 f </a:t>
            </a:r>
            <a:r>
              <a:rPr lang="en-US" sz="1200" kern="1200" dirty="0" smtClean="0">
                <a:solidFill>
                  <a:schemeClr val="tx1"/>
                </a:solidFill>
                <a:effectLst/>
                <a:latin typeface="+mn-lt"/>
                <a:ea typeface="+mn-ea"/>
                <a:cs typeface="+mn-cs"/>
              </a:rPr>
              <a:t>≤ 0.4) and gas-deficient (</a:t>
            </a:r>
            <a:r>
              <a:rPr lang="en-US" sz="1200" i="1" kern="1200" dirty="0" smtClean="0">
                <a:solidFill>
                  <a:schemeClr val="tx1"/>
                </a:solidFill>
                <a:effectLst/>
                <a:latin typeface="+mn-lt"/>
                <a:ea typeface="+mn-ea"/>
                <a:cs typeface="+mn-cs"/>
              </a:rPr>
              <a:t>HI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 f </a:t>
            </a:r>
            <a:r>
              <a:rPr lang="en-US" sz="1200" kern="1200" dirty="0" smtClean="0">
                <a:solidFill>
                  <a:schemeClr val="tx1"/>
                </a:solidFill>
                <a:effectLst/>
                <a:latin typeface="+mn-lt"/>
                <a:ea typeface="+mn-ea"/>
                <a:cs typeface="+mn-cs"/>
              </a:rPr>
              <a:t>&gt; 0.4) late-type galaxies (Sa-</a:t>
            </a:r>
            <a:r>
              <a:rPr lang="en-US" sz="1200" kern="1200" dirty="0" err="1" smtClean="0">
                <a:solidFill>
                  <a:schemeClr val="tx1"/>
                </a:solidFill>
                <a:effectLst/>
                <a:latin typeface="+mn-lt"/>
                <a:ea typeface="+mn-ea"/>
                <a:cs typeface="+mn-cs"/>
              </a:rPr>
              <a:t>Im</a:t>
            </a:r>
            <a:r>
              <a:rPr lang="en-US" sz="1200" kern="1200" dirty="0" smtClean="0">
                <a:solidFill>
                  <a:schemeClr val="tx1"/>
                </a:solidFill>
                <a:effectLst/>
                <a:latin typeface="+mn-lt"/>
                <a:ea typeface="+mn-ea"/>
                <a:cs typeface="+mn-cs"/>
              </a:rPr>
              <a:t>-BCD). The solid black line shows the typical </a:t>
            </a:r>
            <a:r>
              <a:rPr lang="en-US" sz="1200" i="1" kern="1200" dirty="0" smtClean="0">
                <a:solidFill>
                  <a:schemeClr val="tx1"/>
                </a:solidFill>
                <a:effectLst/>
                <a:latin typeface="+mn-lt"/>
                <a:ea typeface="+mn-ea"/>
                <a:cs typeface="+mn-cs"/>
              </a:rPr>
              <a:t>NUV </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vs. </a:t>
            </a:r>
            <a:r>
              <a:rPr lang="en-US" sz="1200" i="1" kern="1200" dirty="0" err="1" smtClean="0">
                <a:solidFill>
                  <a:schemeClr val="tx1"/>
                </a:solidFill>
                <a:effectLst/>
                <a:latin typeface="+mn-lt"/>
                <a:ea typeface="+mn-ea"/>
                <a:cs typeface="+mn-cs"/>
              </a:rPr>
              <a:t>M</a:t>
            </a:r>
            <a:r>
              <a:rPr lang="en-US" sz="1200" kern="1200" dirty="0" err="1" smtClean="0">
                <a:solidFill>
                  <a:schemeClr val="tx1"/>
                </a:solidFill>
                <a:effectLst/>
                <a:latin typeface="+mn-lt"/>
                <a:ea typeface="+mn-ea"/>
                <a:cs typeface="+mn-cs"/>
              </a:rPr>
              <a:t>star</a:t>
            </a:r>
            <a:r>
              <a:rPr lang="en-US" sz="1200" kern="1200" dirty="0" smtClean="0">
                <a:solidFill>
                  <a:schemeClr val="tx1"/>
                </a:solidFill>
                <a:effectLst/>
                <a:latin typeface="+mn-lt"/>
                <a:ea typeface="+mn-ea"/>
                <a:cs typeface="+mn-cs"/>
              </a:rPr>
              <a:t> relation for model unperturbed late-type galaxies. The black dotted vertical line shows the limit of the </a:t>
            </a:r>
            <a:r>
              <a:rPr lang="en-US" sz="1200" kern="1200" dirty="0" err="1" smtClean="0">
                <a:solidFill>
                  <a:schemeClr val="tx1"/>
                </a:solidFill>
                <a:effectLst/>
                <a:latin typeface="+mn-lt"/>
                <a:ea typeface="+mn-ea"/>
                <a:cs typeface="+mn-cs"/>
              </a:rPr>
              <a:t>GUViCS</a:t>
            </a:r>
            <a:r>
              <a:rPr lang="en-US" sz="1200" kern="1200" dirty="0" smtClean="0">
                <a:solidFill>
                  <a:schemeClr val="tx1"/>
                </a:solidFill>
                <a:effectLst/>
                <a:latin typeface="+mn-lt"/>
                <a:ea typeface="+mn-ea"/>
                <a:cs typeface="+mn-cs"/>
              </a:rPr>
              <a:t> survey, which is more efficient at detecting blue star-forming systems than red objects. The vertical dashed lines show the interval in stellar mass used to define massive, intermediate, and low-mass objects within the sample. The red and blue dotted lines indicate the limit used to define the red sequence and the blue cloud. </a:t>
            </a:r>
            <a:r>
              <a:rPr lang="en-US" sz="1200" i="1" kern="1200" dirty="0"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distribution of the </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 difference (</a:t>
            </a:r>
            <a:r>
              <a:rPr lang="en-US" sz="1200" i="1" kern="1200" dirty="0" smtClean="0">
                <a:solidFill>
                  <a:schemeClr val="tx1"/>
                </a:solidFill>
                <a:effectLst/>
                <a:latin typeface="+mn-lt"/>
                <a:ea typeface="+mn-ea"/>
                <a:cs typeface="+mn-cs"/>
              </a:rPr>
              <a:t>NUV </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 (</a:t>
            </a:r>
            <a:r>
              <a:rPr lang="en-US" sz="1200" i="1" kern="1200" dirty="0" smtClean="0">
                <a:solidFill>
                  <a:schemeClr val="tx1"/>
                </a:solidFill>
                <a:effectLst/>
                <a:latin typeface="+mn-lt"/>
                <a:ea typeface="+mn-ea"/>
                <a:cs typeface="+mn-cs"/>
              </a:rPr>
              <a:t>NUV </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)Mod (distance from the blue cloud BC) for the whole sample (black), for early-type galaxies (red), and for HI-normal (</a:t>
            </a:r>
            <a:r>
              <a:rPr lang="en-US" sz="1200" i="1" kern="1200" dirty="0" smtClean="0">
                <a:solidFill>
                  <a:schemeClr val="tx1"/>
                </a:solidFill>
                <a:effectLst/>
                <a:latin typeface="+mn-lt"/>
                <a:ea typeface="+mn-ea"/>
                <a:cs typeface="+mn-cs"/>
              </a:rPr>
              <a:t>HI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 f </a:t>
            </a:r>
            <a:r>
              <a:rPr lang="en-US" sz="1200" kern="1200" dirty="0" smtClean="0">
                <a:solidFill>
                  <a:schemeClr val="tx1"/>
                </a:solidFill>
                <a:effectLst/>
                <a:latin typeface="+mn-lt"/>
                <a:ea typeface="+mn-ea"/>
                <a:cs typeface="+mn-cs"/>
              </a:rPr>
              <a:t>≤ 0.4; dark blue) and gas-deficient (</a:t>
            </a:r>
            <a:r>
              <a:rPr lang="en-US" sz="1200" i="1" kern="1200" dirty="0" smtClean="0">
                <a:solidFill>
                  <a:schemeClr val="tx1"/>
                </a:solidFill>
                <a:effectLst/>
                <a:latin typeface="+mn-lt"/>
                <a:ea typeface="+mn-ea"/>
                <a:cs typeface="+mn-cs"/>
              </a:rPr>
              <a:t>HI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 f </a:t>
            </a:r>
            <a:r>
              <a:rPr lang="en-US" sz="1200" kern="1200" dirty="0" smtClean="0">
                <a:solidFill>
                  <a:schemeClr val="tx1"/>
                </a:solidFill>
                <a:effectLst/>
                <a:latin typeface="+mn-lt"/>
                <a:ea typeface="+mn-ea"/>
                <a:cs typeface="+mn-cs"/>
              </a:rPr>
              <a:t>&gt; 0.4; light blue) late-type galaxies. The vertical red and blue dotted lines indicate the limits used to identify the red sequence and the blue cloud. </a:t>
            </a:r>
            <a:r>
              <a:rPr lang="en-US" sz="1200" i="1" kern="1200" dirty="0" smtClean="0">
                <a:solidFill>
                  <a:schemeClr val="tx1"/>
                </a:solidFill>
                <a:effectLst/>
                <a:latin typeface="+mn-lt"/>
                <a:ea typeface="+mn-ea"/>
                <a:cs typeface="+mn-cs"/>
              </a:rPr>
              <a:t>Right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NUV </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vs. </a:t>
            </a:r>
            <a:r>
              <a:rPr lang="en-US" sz="1200" i="1" kern="1200" dirty="0" err="1" smtClean="0">
                <a:solidFill>
                  <a:schemeClr val="tx1"/>
                </a:solidFill>
                <a:effectLst/>
                <a:latin typeface="+mn-lt"/>
                <a:ea typeface="+mn-ea"/>
                <a:cs typeface="+mn-cs"/>
              </a:rPr>
              <a:t>M</a:t>
            </a:r>
            <a:r>
              <a:rPr lang="en-US" sz="1200" kern="1200" dirty="0" err="1" smtClean="0">
                <a:solidFill>
                  <a:schemeClr val="tx1"/>
                </a:solidFill>
                <a:effectLst/>
                <a:latin typeface="+mn-lt"/>
                <a:ea typeface="+mn-ea"/>
                <a:cs typeface="+mn-cs"/>
              </a:rPr>
              <a:t>star</a:t>
            </a:r>
            <a:r>
              <a:rPr lang="en-US" sz="1200" kern="1200" dirty="0" smtClean="0">
                <a:solidFill>
                  <a:schemeClr val="tx1"/>
                </a:solidFill>
                <a:effectLst/>
                <a:latin typeface="+mn-lt"/>
                <a:ea typeface="+mn-ea"/>
                <a:cs typeface="+mn-cs"/>
              </a:rPr>
              <a:t> relation where galaxies are coded according to their belonging to the red sequence (red), green valley (green), and blue cloud (blue). The </a:t>
            </a:r>
            <a:r>
              <a:rPr lang="en-US" sz="1200" kern="1200" dirty="0" err="1" smtClean="0">
                <a:solidFill>
                  <a:schemeClr val="tx1"/>
                </a:solidFill>
                <a:effectLst/>
                <a:latin typeface="+mn-lt"/>
                <a:ea typeface="+mn-ea"/>
                <a:cs typeface="+mn-cs"/>
              </a:rPr>
              <a:t>unpeturbed</a:t>
            </a:r>
            <a:r>
              <a:rPr lang="en-US" sz="1200" kern="1200" dirty="0" smtClean="0">
                <a:solidFill>
                  <a:schemeClr val="tx1"/>
                </a:solidFill>
                <a:effectLst/>
                <a:latin typeface="+mn-lt"/>
                <a:ea typeface="+mn-ea"/>
                <a:cs typeface="+mn-cs"/>
              </a:rPr>
              <a:t> model galaxies are indicated by orange filled squares. Lines are as in the left panel. </a:t>
            </a:r>
            <a:endParaRPr lang="en-US" dirty="0" smtClean="0"/>
          </a:p>
          <a:p>
            <a:endParaRPr lang="en-US" dirty="0"/>
          </a:p>
        </p:txBody>
      </p:sp>
      <p:sp>
        <p:nvSpPr>
          <p:cNvPr id="4" name="Slide Number Placeholder 3"/>
          <p:cNvSpPr>
            <a:spLocks noGrp="1"/>
          </p:cNvSpPr>
          <p:nvPr>
            <p:ph type="sldNum" sz="quarter" idx="10"/>
          </p:nvPr>
        </p:nvSpPr>
        <p:spPr/>
        <p:txBody>
          <a:bodyPr/>
          <a:lstStyle/>
          <a:p>
            <a:fld id="{940E2343-1E6E-A347-900A-B3F057BEDE85}" type="slidenum">
              <a:rPr lang="en-US" smtClean="0"/>
              <a:t>5</a:t>
            </a:fld>
            <a:endParaRPr lang="en-US"/>
          </a:p>
        </p:txBody>
      </p:sp>
    </p:spTree>
    <p:extLst>
      <p:ext uri="{BB962C8B-B14F-4D97-AF65-F5344CB8AC3E}">
        <p14:creationId xmlns:p14="http://schemas.microsoft.com/office/powerpoint/2010/main" val="786439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Fig.1. </a:t>
            </a:r>
            <a:r>
              <a:rPr lang="en-US" sz="1200" kern="1200" dirty="0" smtClean="0">
                <a:solidFill>
                  <a:schemeClr val="tx1"/>
                </a:solidFill>
                <a:effectLst/>
                <a:latin typeface="+mn-lt"/>
                <a:ea typeface="+mn-ea"/>
                <a:cs typeface="+mn-cs"/>
              </a:rPr>
              <a:t>Sky distribution of the </a:t>
            </a:r>
            <a:r>
              <a:rPr lang="en-US" sz="1200" kern="1200" dirty="0" err="1" smtClean="0">
                <a:solidFill>
                  <a:schemeClr val="tx1"/>
                </a:solidFill>
                <a:effectLst/>
                <a:latin typeface="+mn-lt"/>
                <a:ea typeface="+mn-ea"/>
                <a:cs typeface="+mn-cs"/>
              </a:rPr>
              <a:t>GUViCS</a:t>
            </a:r>
            <a:r>
              <a:rPr lang="en-US" sz="1200" kern="1200" dirty="0" smtClean="0">
                <a:solidFill>
                  <a:schemeClr val="tx1"/>
                </a:solidFill>
                <a:effectLst/>
                <a:latin typeface="+mn-lt"/>
                <a:ea typeface="+mn-ea"/>
                <a:cs typeface="+mn-cs"/>
              </a:rPr>
              <a:t> galaxies with a recessional velocity </a:t>
            </a:r>
            <a:r>
              <a:rPr lang="en-US" sz="1200" kern="1200" dirty="0" err="1" smtClean="0">
                <a:solidFill>
                  <a:schemeClr val="tx1"/>
                </a:solidFill>
                <a:effectLst/>
                <a:latin typeface="+mn-lt"/>
                <a:ea typeface="+mn-ea"/>
                <a:cs typeface="+mn-cs"/>
              </a:rPr>
              <a:t>v</a:t>
            </a:r>
            <a:r>
              <a:rPr lang="en-US" sz="1200" i="1" kern="1200" dirty="0" err="1" smtClean="0">
                <a:solidFill>
                  <a:schemeClr val="tx1"/>
                </a:solidFill>
                <a:effectLst/>
                <a:latin typeface="+mn-lt"/>
                <a:ea typeface="+mn-ea"/>
                <a:cs typeface="+mn-cs"/>
              </a:rPr>
              <a:t>el</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3500 kms−1. Red, green, and blue symbols are for galaxies located in the red sequence, green valley, and blue cloud, respectively (see Sect. 5). The size of the symbols is proportional to the stellar mass of the galaxies: big symbols are for galaxies with </a:t>
            </a:r>
            <a:r>
              <a:rPr lang="en-US" sz="1200" i="1" kern="1200" dirty="0" err="1" smtClean="0">
                <a:solidFill>
                  <a:schemeClr val="tx1"/>
                </a:solidFill>
                <a:effectLst/>
                <a:latin typeface="+mn-lt"/>
                <a:ea typeface="+mn-ea"/>
                <a:cs typeface="+mn-cs"/>
              </a:rPr>
              <a:t>M</a:t>
            </a:r>
            <a:r>
              <a:rPr lang="en-US" sz="1200" kern="1200" dirty="0" err="1" smtClean="0">
                <a:solidFill>
                  <a:schemeClr val="tx1"/>
                </a:solidFill>
                <a:effectLst/>
                <a:latin typeface="+mn-lt"/>
                <a:ea typeface="+mn-ea"/>
                <a:cs typeface="+mn-cs"/>
              </a:rPr>
              <a:t>star</a:t>
            </a:r>
            <a:r>
              <a:rPr lang="en-US" sz="1200" kern="1200" dirty="0" smtClean="0">
                <a:solidFill>
                  <a:schemeClr val="tx1"/>
                </a:solidFill>
                <a:effectLst/>
                <a:latin typeface="+mn-lt"/>
                <a:ea typeface="+mn-ea"/>
                <a:cs typeface="+mn-cs"/>
              </a:rPr>
              <a:t> &gt; 109.5 </a:t>
            </a:r>
            <a:r>
              <a:rPr lang="en-US" sz="1200" i="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medium symbols for objects with 108.5 &lt; </a:t>
            </a:r>
            <a:r>
              <a:rPr lang="en-US" sz="1200" i="1" kern="1200" dirty="0" err="1" smtClean="0">
                <a:solidFill>
                  <a:schemeClr val="tx1"/>
                </a:solidFill>
                <a:effectLst/>
                <a:latin typeface="+mn-lt"/>
                <a:ea typeface="+mn-ea"/>
                <a:cs typeface="+mn-cs"/>
              </a:rPr>
              <a:t>M</a:t>
            </a:r>
            <a:r>
              <a:rPr lang="en-US" sz="1200" kern="1200" dirty="0" err="1" smtClean="0">
                <a:solidFill>
                  <a:schemeClr val="tx1"/>
                </a:solidFill>
                <a:effectLst/>
                <a:latin typeface="+mn-lt"/>
                <a:ea typeface="+mn-ea"/>
                <a:cs typeface="+mn-cs"/>
              </a:rPr>
              <a:t>star</a:t>
            </a:r>
            <a:r>
              <a:rPr lang="en-US" sz="1200" kern="1200" dirty="0" smtClean="0">
                <a:solidFill>
                  <a:schemeClr val="tx1"/>
                </a:solidFill>
                <a:effectLst/>
                <a:latin typeface="+mn-lt"/>
                <a:ea typeface="+mn-ea"/>
                <a:cs typeface="+mn-cs"/>
              </a:rPr>
              <a:t> ≤ 109.5 </a:t>
            </a:r>
            <a:r>
              <a:rPr lang="en-US" sz="1200" i="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and small symbols for </a:t>
            </a:r>
            <a:r>
              <a:rPr lang="en-US" sz="1200" i="1" kern="1200" dirty="0" err="1" smtClean="0">
                <a:solidFill>
                  <a:schemeClr val="tx1"/>
                </a:solidFill>
                <a:effectLst/>
                <a:latin typeface="+mn-lt"/>
                <a:ea typeface="+mn-ea"/>
                <a:cs typeface="+mn-cs"/>
              </a:rPr>
              <a:t>M</a:t>
            </a:r>
            <a:r>
              <a:rPr lang="en-US" sz="1200" kern="1200" dirty="0" err="1" smtClean="0">
                <a:solidFill>
                  <a:schemeClr val="tx1"/>
                </a:solidFill>
                <a:effectLst/>
                <a:latin typeface="+mn-lt"/>
                <a:ea typeface="+mn-ea"/>
                <a:cs typeface="+mn-cs"/>
              </a:rPr>
              <a:t>star</a:t>
            </a:r>
            <a:r>
              <a:rPr lang="en-US" sz="1200" kern="1200" dirty="0" smtClean="0">
                <a:solidFill>
                  <a:schemeClr val="tx1"/>
                </a:solidFill>
                <a:effectLst/>
                <a:latin typeface="+mn-lt"/>
                <a:ea typeface="+mn-ea"/>
                <a:cs typeface="+mn-cs"/>
              </a:rPr>
              <a:t> ≤ 108.5 </a:t>
            </a:r>
            <a:r>
              <a:rPr lang="en-US" sz="1200" i="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The red and blue dashed circles show the identified substructures used in the following analysis. The field is defined as composed by all the galaxies located outside the blue dashed circle and not belonging to any other structure. Light grey indicate shallow (exposure time &lt;800 s) NUV GALEX fields; dark grey are deep fields (exposure time &gt;800 s). The footprint of the VCC is shown by the black dashed line, NGVS by the yellow solid line, and </a:t>
            </a:r>
            <a:r>
              <a:rPr lang="en-US" sz="1200" kern="1200" dirty="0" err="1" smtClean="0">
                <a:solidFill>
                  <a:schemeClr val="tx1"/>
                </a:solidFill>
                <a:effectLst/>
                <a:latin typeface="+mn-lt"/>
                <a:ea typeface="+mn-ea"/>
                <a:cs typeface="+mn-cs"/>
              </a:rPr>
              <a:t>HeViCS</a:t>
            </a:r>
            <a:r>
              <a:rPr lang="en-US" sz="1200" kern="1200" dirty="0" smtClean="0">
                <a:solidFill>
                  <a:schemeClr val="tx1"/>
                </a:solidFill>
                <a:effectLst/>
                <a:latin typeface="+mn-lt"/>
                <a:ea typeface="+mn-ea"/>
                <a:cs typeface="+mn-cs"/>
              </a:rPr>
              <a:t> by the cyan solid line. The black contours indicate the X-ray diffuse emission of the cluster from </a:t>
            </a:r>
            <a:r>
              <a:rPr lang="en-US" sz="1200" kern="1200" dirty="0" err="1" smtClean="0">
                <a:solidFill>
                  <a:schemeClr val="tx1"/>
                </a:solidFill>
                <a:effectLst/>
                <a:latin typeface="+mn-lt"/>
                <a:ea typeface="+mn-ea"/>
                <a:cs typeface="+mn-cs"/>
              </a:rPr>
              <a:t>Böhringer</a:t>
            </a:r>
            <a:r>
              <a:rPr lang="en-US" sz="1200" kern="1200" dirty="0" smtClean="0">
                <a:solidFill>
                  <a:schemeClr val="tx1"/>
                </a:solidFill>
                <a:effectLst/>
                <a:latin typeface="+mn-lt"/>
                <a:ea typeface="+mn-ea"/>
                <a:cs typeface="+mn-cs"/>
              </a:rPr>
              <a:t> et al. (1994). </a:t>
            </a:r>
            <a:endParaRPr lang="en-US" dirty="0" smtClean="0"/>
          </a:p>
          <a:p>
            <a:endParaRPr lang="en-US" dirty="0"/>
          </a:p>
        </p:txBody>
      </p:sp>
      <p:sp>
        <p:nvSpPr>
          <p:cNvPr id="4" name="Slide Number Placeholder 3"/>
          <p:cNvSpPr>
            <a:spLocks noGrp="1"/>
          </p:cNvSpPr>
          <p:nvPr>
            <p:ph type="sldNum" sz="quarter" idx="10"/>
          </p:nvPr>
        </p:nvSpPr>
        <p:spPr/>
        <p:txBody>
          <a:bodyPr/>
          <a:lstStyle/>
          <a:p>
            <a:fld id="{940E2343-1E6E-A347-900A-B3F057BEDE85}" type="slidenum">
              <a:rPr lang="en-US" smtClean="0"/>
              <a:t>6</a:t>
            </a:fld>
            <a:endParaRPr lang="en-US"/>
          </a:p>
        </p:txBody>
      </p:sp>
    </p:spTree>
    <p:extLst>
      <p:ext uri="{BB962C8B-B14F-4D97-AF65-F5344CB8AC3E}">
        <p14:creationId xmlns:p14="http://schemas.microsoft.com/office/powerpoint/2010/main" val="1009758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0E2343-1E6E-A347-900A-B3F057BEDE85}" type="slidenum">
              <a:rPr lang="en-US" smtClean="0"/>
              <a:t>8</a:t>
            </a:fld>
            <a:endParaRPr lang="en-US"/>
          </a:p>
        </p:txBody>
      </p:sp>
    </p:spTree>
    <p:extLst>
      <p:ext uri="{BB962C8B-B14F-4D97-AF65-F5344CB8AC3E}">
        <p14:creationId xmlns:p14="http://schemas.microsoft.com/office/powerpoint/2010/main" val="1841067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6739AE-A58B-0141-A29A-A05DAFDB443B}" type="datetimeFigureOut">
              <a:rPr lang="en-US" smtClean="0"/>
              <a:t>6/19/19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72FD-EE64-8D4C-AB8C-1F4F1947B8E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739AE-A58B-0141-A29A-A05DAFDB443B}" type="datetimeFigureOut">
              <a:rPr lang="en-US" smtClean="0"/>
              <a:t>6/19/19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72FD-EE64-8D4C-AB8C-1F4F1947B8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739AE-A58B-0141-A29A-A05DAFDB443B}" type="datetimeFigureOut">
              <a:rPr lang="en-US" smtClean="0"/>
              <a:t>6/19/19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72FD-EE64-8D4C-AB8C-1F4F1947B8EA}"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739AE-A58B-0141-A29A-A05DAFDB443B}" type="datetimeFigureOut">
              <a:rPr lang="en-US" smtClean="0"/>
              <a:t>6/19/19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72FD-EE64-8D4C-AB8C-1F4F1947B8E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739AE-A58B-0141-A29A-A05DAFDB443B}" type="datetimeFigureOut">
              <a:rPr lang="en-US" smtClean="0"/>
              <a:t>6/19/19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72FD-EE64-8D4C-AB8C-1F4F1947B8EA}"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739AE-A58B-0141-A29A-A05DAFDB443B}" type="datetimeFigureOut">
              <a:rPr lang="en-US" smtClean="0"/>
              <a:t>6/19/19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72FD-EE64-8D4C-AB8C-1F4F1947B8E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6739AE-A58B-0141-A29A-A05DAFDB443B}" type="datetimeFigureOut">
              <a:rPr lang="en-US" smtClean="0"/>
              <a:t>6/19/19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72FD-EE64-8D4C-AB8C-1F4F1947B8E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6739AE-A58B-0141-A29A-A05DAFDB443B}" type="datetimeFigureOut">
              <a:rPr lang="en-US" smtClean="0"/>
              <a:t>6/19/19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72FD-EE64-8D4C-AB8C-1F4F1947B8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7993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599" y="1430216"/>
            <a:ext cx="6347714" cy="46111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6739AE-A58B-0141-A29A-A05DAFDB443B}" type="datetimeFigureOut">
              <a:rPr lang="en-US" smtClean="0"/>
              <a:t>6/19/19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72FD-EE64-8D4C-AB8C-1F4F1947B8E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739AE-A58B-0141-A29A-A05DAFDB443B}" type="datetimeFigureOut">
              <a:rPr lang="en-US" smtClean="0"/>
              <a:t>6/19/19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72FD-EE64-8D4C-AB8C-1F4F1947B8E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6739AE-A58B-0141-A29A-A05DAFDB443B}" type="datetimeFigureOut">
              <a:rPr lang="en-US" smtClean="0"/>
              <a:t>6/19/19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672FD-EE64-8D4C-AB8C-1F4F1947B8E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6739AE-A58B-0141-A29A-A05DAFDB443B}" type="datetimeFigureOut">
              <a:rPr lang="en-US" smtClean="0"/>
              <a:t>6/19/19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672FD-EE64-8D4C-AB8C-1F4F1947B8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F6739AE-A58B-0141-A29A-A05DAFDB443B}" type="datetimeFigureOut">
              <a:rPr lang="en-US" smtClean="0"/>
              <a:t>6/19/19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672FD-EE64-8D4C-AB8C-1F4F1947B8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739AE-A58B-0141-A29A-A05DAFDB443B}" type="datetimeFigureOut">
              <a:rPr lang="en-US" smtClean="0"/>
              <a:t>6/19/19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672FD-EE64-8D4C-AB8C-1F4F1947B8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739AE-A58B-0141-A29A-A05DAFDB443B}" type="datetimeFigureOut">
              <a:rPr lang="en-US" smtClean="0"/>
              <a:t>6/19/19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672FD-EE64-8D4C-AB8C-1F4F1947B8E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739AE-A58B-0141-A29A-A05DAFDB443B}" type="datetimeFigureOut">
              <a:rPr lang="en-US" smtClean="0"/>
              <a:t>6/19/19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672FD-EE64-8D4C-AB8C-1F4F1947B8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6739AE-A58B-0141-A29A-A05DAFDB443B}" type="datetimeFigureOut">
              <a:rPr lang="en-US" smtClean="0"/>
              <a:t>6/19/19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71672FD-EE64-8D4C-AB8C-1F4F1947B8EA}" type="slidenum">
              <a:rPr lang="en-US" smtClean="0"/>
              <a:t>‹#›</a:t>
            </a:fld>
            <a:endParaRPr lang="en-US"/>
          </a:p>
        </p:txBody>
      </p:sp>
    </p:spTree>
    <p:extLst>
      <p:ext uri="{BB962C8B-B14F-4D97-AF65-F5344CB8AC3E}">
        <p14:creationId xmlns:p14="http://schemas.microsoft.com/office/powerpoint/2010/main" val="7967697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t>The GALEX Ultraviolet Virgo Cluster Survey (</a:t>
            </a:r>
            <a:r>
              <a:rPr lang="en-US" sz="2400" dirty="0" err="1"/>
              <a:t>GUViCS</a:t>
            </a:r>
            <a:r>
              <a:rPr lang="en-US" sz="2400" dirty="0"/>
              <a:t>)</a:t>
            </a:r>
            <a:br>
              <a:rPr lang="en-US" sz="2400" dirty="0"/>
            </a:br>
            <a:r>
              <a:rPr lang="en-US" sz="2400" dirty="0"/>
              <a:t>IV. The role of the cluster environment on galaxy evolution</a:t>
            </a:r>
          </a:p>
        </p:txBody>
      </p:sp>
      <p:sp>
        <p:nvSpPr>
          <p:cNvPr id="3" name="Subtitle 2"/>
          <p:cNvSpPr>
            <a:spLocks noGrp="1"/>
          </p:cNvSpPr>
          <p:nvPr>
            <p:ph type="subTitle" idx="1"/>
          </p:nvPr>
        </p:nvSpPr>
        <p:spPr/>
        <p:txBody>
          <a:bodyPr>
            <a:normAutofit lnSpcReduction="10000"/>
          </a:bodyPr>
          <a:lstStyle/>
          <a:p>
            <a:endParaRPr lang="en-US" dirty="0" smtClean="0"/>
          </a:p>
          <a:p>
            <a:endParaRPr lang="en-US" dirty="0"/>
          </a:p>
          <a:p>
            <a:r>
              <a:rPr lang="en-US" dirty="0" smtClean="0"/>
              <a:t>Speaker: Xinkai Chen</a:t>
            </a:r>
            <a:endParaRPr lang="en-US" dirty="0"/>
          </a:p>
        </p:txBody>
      </p:sp>
    </p:spTree>
    <p:extLst>
      <p:ext uri="{BB962C8B-B14F-4D97-AF65-F5344CB8AC3E}">
        <p14:creationId xmlns:p14="http://schemas.microsoft.com/office/powerpoint/2010/main" val="630408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radial variation of the red-to-blue galaxy ratio from the core of cluster A to ∼ 2 virial radii is small in massive systems (a factor of ∼ 3), while it is important in intermediate mass and in dwarf galaxies (&gt;20).</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58" y="2559135"/>
            <a:ext cx="7265910" cy="4555956"/>
          </a:xfrm>
          <a:prstGeom prst="rect">
            <a:avLst/>
          </a:prstGeom>
        </p:spPr>
      </p:pic>
    </p:spTree>
    <p:extLst>
      <p:ext uri="{BB962C8B-B14F-4D97-AF65-F5344CB8AC3E}">
        <p14:creationId xmlns:p14="http://schemas.microsoft.com/office/powerpoint/2010/main" val="1371503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503" y="1150851"/>
            <a:ext cx="5557618" cy="5169877"/>
          </a:xfrm>
          <a:prstGeom prst="rect">
            <a:avLst/>
          </a:prstGeom>
        </p:spPr>
      </p:pic>
      <p:sp>
        <p:nvSpPr>
          <p:cNvPr id="2" name="Title 1"/>
          <p:cNvSpPr>
            <a:spLocks noGrp="1"/>
          </p:cNvSpPr>
          <p:nvPr>
            <p:ph type="title"/>
          </p:nvPr>
        </p:nvSpPr>
        <p:spPr/>
        <p:txBody>
          <a:bodyPr>
            <a:noAutofit/>
          </a:bodyPr>
          <a:lstStyle/>
          <a:p>
            <a:r>
              <a:rPr lang="en-US" sz="2400" dirty="0"/>
              <a:t>The color-stellar mass relation as a function of the density contrast </a:t>
            </a:r>
            <a:br>
              <a:rPr lang="en-US" sz="2400" dirty="0"/>
            </a:b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599" y="1430216"/>
                <a:ext cx="4196863" cy="4611148"/>
              </a:xfrm>
            </p:spPr>
            <p:txBody>
              <a:bodyPr/>
              <a:lstStyle/>
              <a:p>
                <a:r>
                  <a:rPr lang="en-US" dirty="0"/>
                  <a:t>density contrast</a:t>
                </a:r>
                <a:endParaRPr lang="en-US" i="1" dirty="0">
                  <a:latin typeface="Cambria Math" charset="0"/>
                </a:endParaRPr>
              </a:p>
              <a:p>
                <a14:m>
                  <m:oMath xmlns:m="http://schemas.openxmlformats.org/officeDocument/2006/math">
                    <m:sSub>
                      <m:sSubPr>
                        <m:ctrlPr>
                          <a:rPr lang="en-US" i="1">
                            <a:latin typeface="Cambria Math" charset="0"/>
                          </a:rPr>
                        </m:ctrlPr>
                      </m:sSubPr>
                      <m:e>
                        <m:r>
                          <a:rPr lang="en-US" i="1">
                            <a:latin typeface="Cambria Math" charset="0"/>
                          </a:rPr>
                          <m:t>𝜌</m:t>
                        </m:r>
                      </m:e>
                      <m:sub>
                        <m:r>
                          <a:rPr lang="en-US" i="1">
                            <a:latin typeface="Cambria Math" charset="0"/>
                          </a:rPr>
                          <m:t>𝑓𝑖𝑒𝑙𝑑</m:t>
                        </m:r>
                      </m:sub>
                    </m:sSub>
                    <m:r>
                      <a:rPr lang="en-US" i="1">
                        <a:latin typeface="Cambria Math" charset="0"/>
                      </a:rPr>
                      <m:t>=</m:t>
                    </m:r>
                    <m:f>
                      <m:fPr>
                        <m:ctrlPr>
                          <a:rPr lang="en-US" i="1">
                            <a:latin typeface="Cambria Math" charset="0"/>
                          </a:rPr>
                        </m:ctrlPr>
                      </m:fPr>
                      <m:num>
                        <m:sSub>
                          <m:sSubPr>
                            <m:ctrlPr>
                              <a:rPr lang="en-US" i="1">
                                <a:latin typeface="Cambria Math" charset="0"/>
                              </a:rPr>
                            </m:ctrlPr>
                          </m:sSubPr>
                          <m:e>
                            <m:r>
                              <a:rPr lang="en-US" i="1">
                                <a:latin typeface="Cambria Math" charset="0"/>
                              </a:rPr>
                              <m:t>𝑁</m:t>
                            </m:r>
                          </m:e>
                          <m:sub>
                            <m:r>
                              <a:rPr lang="en-US" i="1">
                                <a:latin typeface="Cambria Math" charset="0"/>
                              </a:rPr>
                              <m:t>𝑓𝑖𝑒𝑙𝑑</m:t>
                            </m:r>
                          </m:sub>
                        </m:sSub>
                      </m:num>
                      <m:den>
                        <m:r>
                          <a:rPr lang="en-US" i="1">
                            <a:latin typeface="Cambria Math" charset="0"/>
                          </a:rPr>
                          <m:t>𝐴𝑟𝑒</m:t>
                        </m:r>
                        <m:sSub>
                          <m:sSubPr>
                            <m:ctrlPr>
                              <a:rPr lang="en-US" i="1">
                                <a:latin typeface="Cambria Math" charset="0"/>
                              </a:rPr>
                            </m:ctrlPr>
                          </m:sSubPr>
                          <m:e>
                            <m:r>
                              <a:rPr lang="en-US" i="1">
                                <a:latin typeface="Cambria Math" charset="0"/>
                              </a:rPr>
                              <m:t>𝑎</m:t>
                            </m:r>
                          </m:e>
                          <m:sub>
                            <m:r>
                              <a:rPr lang="en-US" i="1">
                                <a:latin typeface="Cambria Math" charset="0"/>
                              </a:rPr>
                              <m:t>𝑓𝑖𝑒𝑙𝑑</m:t>
                            </m:r>
                          </m:sub>
                        </m:sSub>
                      </m:den>
                    </m:f>
                  </m:oMath>
                </a14:m>
                <a:endParaRPr lang="en-US" dirty="0">
                  <a:latin typeface="Cambria Math" charset="0"/>
                </a:endParaRPr>
              </a:p>
              <a:p>
                <a14:m>
                  <m:oMath xmlns:m="http://schemas.openxmlformats.org/officeDocument/2006/math">
                    <m:r>
                      <m:rPr>
                        <m:sty m:val="p"/>
                      </m:rPr>
                      <a:rPr lang="en-US">
                        <a:latin typeface="Cambria Math" charset="0"/>
                      </a:rPr>
                      <m:t>Δ</m:t>
                    </m:r>
                    <m:r>
                      <a:rPr lang="en-US" i="1">
                        <a:latin typeface="Cambria Math" charset="0"/>
                      </a:rPr>
                      <m:t>𝜌</m:t>
                    </m:r>
                    <m:r>
                      <a:rPr lang="en-US" i="1">
                        <a:latin typeface="Cambria Math" charset="0"/>
                      </a:rPr>
                      <m:t>=</m:t>
                    </m:r>
                    <m:f>
                      <m:fPr>
                        <m:ctrlPr>
                          <a:rPr lang="en-US" i="1">
                            <a:latin typeface="Cambria Math" charset="0"/>
                          </a:rPr>
                        </m:ctrlPr>
                      </m:fPr>
                      <m:num>
                        <m:r>
                          <a:rPr lang="en-US" i="1">
                            <a:latin typeface="Cambria Math" charset="0"/>
                          </a:rPr>
                          <m:t>𝜌</m:t>
                        </m:r>
                      </m:num>
                      <m:den>
                        <m:sSub>
                          <m:sSubPr>
                            <m:ctrlPr>
                              <a:rPr lang="en-US" i="1">
                                <a:latin typeface="Cambria Math" charset="0"/>
                              </a:rPr>
                            </m:ctrlPr>
                          </m:sSubPr>
                          <m:e>
                            <m:r>
                              <a:rPr lang="en-US" i="1">
                                <a:latin typeface="Cambria Math" charset="0"/>
                              </a:rPr>
                              <m:t>𝜌</m:t>
                            </m:r>
                          </m:e>
                          <m:sub>
                            <m:r>
                              <a:rPr lang="en-US" i="1">
                                <a:latin typeface="Cambria Math" charset="0"/>
                              </a:rPr>
                              <m:t>𝑓𝑖𝑒𝑙𝑑</m:t>
                            </m:r>
                          </m:sub>
                        </m:sSub>
                      </m:den>
                    </m:f>
                    <m:r>
                      <a:rPr lang="en-US" i="1">
                        <a:latin typeface="Cambria Math" charset="0"/>
                      </a:rPr>
                      <m:t>−1</m:t>
                    </m:r>
                  </m:oMath>
                </a14:m>
                <a:endParaRPr lang="en-US" dirty="0"/>
              </a:p>
              <a:p>
                <a:r>
                  <a:rPr lang="en-US" dirty="0"/>
                  <a:t>galaxies gradually populate the blue cloud, the green valley, and, finally, the red sequence with increasing density contrast. </a:t>
                </a:r>
                <a:endParaRPr lang="en-US" dirty="0" smtClean="0"/>
              </a:p>
              <a:p>
                <a:r>
                  <a:rPr lang="en-US" dirty="0" smtClean="0"/>
                  <a:t>This </a:t>
                </a:r>
                <a:r>
                  <a:rPr lang="en-US" dirty="0"/>
                  <a:t>effect is more pronounced in low-mass galaxies than in massive systems.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599" y="1430216"/>
                <a:ext cx="4196863" cy="4611148"/>
              </a:xfrm>
              <a:blipFill rotWithShape="0">
                <a:blip r:embed="rId3"/>
                <a:stretch>
                  <a:fillRect l="-291" t="-926"/>
                </a:stretch>
              </a:blipFill>
            </p:spPr>
            <p:txBody>
              <a:bodyPr/>
              <a:lstStyle/>
              <a:p>
                <a:r>
                  <a:rPr lang="en-US">
                    <a:noFill/>
                  </a:rPr>
                  <a:t> </a:t>
                </a:r>
              </a:p>
            </p:txBody>
          </p:sp>
        </mc:Fallback>
      </mc:AlternateContent>
    </p:spTree>
    <p:extLst>
      <p:ext uri="{BB962C8B-B14F-4D97-AF65-F5344CB8AC3E}">
        <p14:creationId xmlns:p14="http://schemas.microsoft.com/office/powerpoint/2010/main" val="1599696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 y="2930824"/>
            <a:ext cx="2565400" cy="606285"/>
          </a:xfrm>
          <a:prstGeom prst="rect">
            <a:avLst/>
          </a:prstGeom>
        </p:spPr>
      </p:pic>
      <p:sp>
        <p:nvSpPr>
          <p:cNvPr id="2" name="Title 1"/>
          <p:cNvSpPr>
            <a:spLocks noGrp="1"/>
          </p:cNvSpPr>
          <p:nvPr>
            <p:ph type="title"/>
          </p:nvPr>
        </p:nvSpPr>
        <p:spPr/>
        <p:txBody>
          <a:bodyPr>
            <a:noAutofit/>
          </a:bodyPr>
          <a:lstStyle/>
          <a:p>
            <a:r>
              <a:rPr lang="en-US" sz="2400" dirty="0"/>
              <a:t>The </a:t>
            </a:r>
            <a:r>
              <a:rPr lang="en-US" sz="2400" dirty="0" smtClean="0"/>
              <a:t>color-stellar </a:t>
            </a:r>
            <a:r>
              <a:rPr lang="en-US" sz="2400" dirty="0"/>
              <a:t>mass relation in the velocity space </a:t>
            </a:r>
          </a:p>
        </p:txBody>
      </p:sp>
      <p:sp>
        <p:nvSpPr>
          <p:cNvPr id="3" name="Content Placeholder 2"/>
          <p:cNvSpPr>
            <a:spLocks noGrp="1"/>
          </p:cNvSpPr>
          <p:nvPr>
            <p:ph idx="1"/>
          </p:nvPr>
        </p:nvSpPr>
        <p:spPr>
          <a:xfrm>
            <a:off x="609598" y="4279463"/>
            <a:ext cx="7805981" cy="2353811"/>
          </a:xfrm>
        </p:spPr>
        <p:txBody>
          <a:bodyPr>
            <a:normAutofit fontScale="92500" lnSpcReduction="10000"/>
          </a:bodyPr>
          <a:lstStyle/>
          <a:p>
            <a:r>
              <a:rPr lang="en-US" dirty="0" smtClean="0"/>
              <a:t>Inner region: devoid of unperturbed galaxies in BC and GV</a:t>
            </a:r>
          </a:p>
          <a:p>
            <a:r>
              <a:rPr lang="en-US" dirty="0"/>
              <a:t>Within the central half virial radius (∼0.8 </a:t>
            </a:r>
            <a:r>
              <a:rPr lang="en-US" dirty="0" err="1"/>
              <a:t>Mpc</a:t>
            </a:r>
            <a:r>
              <a:rPr lang="en-US" dirty="0"/>
              <a:t>), the </a:t>
            </a:r>
            <a:r>
              <a:rPr lang="en-US" dirty="0" smtClean="0"/>
              <a:t>galaxies </a:t>
            </a:r>
            <a:r>
              <a:rPr lang="en-US" dirty="0"/>
              <a:t>with the highest peculiar velocities with respect to the mean velocity of the cluster are red, quiescent dwarf systems. These are, thus, early-type dwarfs which recently entered the cluster. </a:t>
            </a:r>
          </a:p>
          <a:p>
            <a:r>
              <a:rPr lang="en-US" dirty="0"/>
              <a:t>The majority of the massive and intermediate slow rotators are located in the inner half virial radius and within the caustics, indicating that they are cluster members since the early formation of Virgo. </a:t>
            </a:r>
          </a:p>
          <a:p>
            <a:endParaRPr lang="en-US" dirty="0"/>
          </a:p>
          <a:p>
            <a:endParaRPr lang="en-US" dirty="0">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651" y="1069062"/>
            <a:ext cx="5532895" cy="3074333"/>
          </a:xfrm>
          <a:prstGeom prst="rect">
            <a:avLst/>
          </a:prstGeom>
        </p:spPr>
      </p:pic>
      <p:sp>
        <p:nvSpPr>
          <p:cNvPr id="4" name="TextBox 3"/>
          <p:cNvSpPr txBox="1"/>
          <p:nvPr/>
        </p:nvSpPr>
        <p:spPr>
          <a:xfrm>
            <a:off x="952499" y="1813560"/>
            <a:ext cx="2240151" cy="1723549"/>
          </a:xfrm>
          <a:prstGeom prst="rect">
            <a:avLst/>
          </a:prstGeom>
          <a:noFill/>
        </p:spPr>
        <p:txBody>
          <a:bodyPr wrap="square" rtlCol="0">
            <a:spAutoFit/>
          </a:bodyPr>
          <a:lstStyle/>
          <a:p>
            <a:r>
              <a:rPr lang="en-US" sz="1400" dirty="0"/>
              <a:t>The caustic is </a:t>
            </a:r>
            <a:endParaRPr lang="en-US" sz="1400" dirty="0"/>
          </a:p>
          <a:p>
            <a:r>
              <a:rPr lang="en-US" sz="1400" dirty="0"/>
              <a:t>a useful tool to separate the </a:t>
            </a:r>
            <a:r>
              <a:rPr lang="en-US" sz="1400" dirty="0" err="1"/>
              <a:t>infalling</a:t>
            </a:r>
            <a:r>
              <a:rPr lang="en-US" sz="1400" dirty="0"/>
              <a:t> regions from the </a:t>
            </a:r>
            <a:r>
              <a:rPr lang="en-US" sz="1400" dirty="0" err="1" smtClean="0"/>
              <a:t>virialised</a:t>
            </a:r>
            <a:r>
              <a:rPr lang="en-US" sz="1400" dirty="0" smtClean="0"/>
              <a:t> </a:t>
            </a:r>
            <a:r>
              <a:rPr lang="en-US" sz="1400" dirty="0"/>
              <a:t>part of the cluster. </a:t>
            </a:r>
            <a:endParaRPr lang="en-US" sz="1400" dirty="0"/>
          </a:p>
          <a:p>
            <a:endParaRPr lang="en-US" dirty="0"/>
          </a:p>
          <a:p>
            <a:endParaRPr lang="en-US" dirty="0"/>
          </a:p>
        </p:txBody>
      </p:sp>
    </p:spTree>
    <p:extLst>
      <p:ext uri="{BB962C8B-B14F-4D97-AF65-F5344CB8AC3E}">
        <p14:creationId xmlns:p14="http://schemas.microsoft.com/office/powerpoint/2010/main" val="452513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Environmental Effects </a:t>
            </a:r>
            <a:r>
              <a:rPr lang="en-US" dirty="0"/>
              <a:t/>
            </a:r>
            <a:br>
              <a:rPr lang="en-US" dirty="0"/>
            </a:br>
            <a:endParaRPr lang="en-US" dirty="0"/>
          </a:p>
        </p:txBody>
      </p:sp>
      <p:sp>
        <p:nvSpPr>
          <p:cNvPr id="3" name="Content Placeholder 2"/>
          <p:cNvSpPr>
            <a:spLocks noGrp="1"/>
          </p:cNvSpPr>
          <p:nvPr>
            <p:ph idx="1"/>
          </p:nvPr>
        </p:nvSpPr>
        <p:spPr/>
        <p:txBody>
          <a:bodyPr/>
          <a:lstStyle/>
          <a:p>
            <a:r>
              <a:rPr lang="en-US" altLang="zh-CN" dirty="0">
                <a:solidFill>
                  <a:srgbClr val="FF0000"/>
                </a:solidFill>
              </a:rPr>
              <a:t>Gravitational:</a:t>
            </a:r>
          </a:p>
          <a:p>
            <a:r>
              <a:rPr lang="en-US" altLang="zh-CN" dirty="0"/>
              <a:t>Tidal</a:t>
            </a:r>
            <a:r>
              <a:rPr lang="zh-CN" altLang="en-US" dirty="0"/>
              <a:t> </a:t>
            </a:r>
            <a:r>
              <a:rPr lang="en-US" altLang="zh-CN" dirty="0"/>
              <a:t>interaction (galaxy-galaxy, galaxy-cluster, harassment)</a:t>
            </a:r>
          </a:p>
          <a:p>
            <a:r>
              <a:rPr lang="en-US" altLang="zh-CN" dirty="0">
                <a:solidFill>
                  <a:srgbClr val="FF0000"/>
                </a:solidFill>
              </a:rPr>
              <a:t>Hydrodynamic</a:t>
            </a:r>
            <a:r>
              <a:rPr lang="zh-CN" altLang="en-US" dirty="0">
                <a:solidFill>
                  <a:srgbClr val="FF0000"/>
                </a:solidFill>
              </a:rPr>
              <a:t> </a:t>
            </a:r>
            <a:r>
              <a:rPr lang="en-US" altLang="zh-CN" dirty="0">
                <a:solidFill>
                  <a:srgbClr val="FF0000"/>
                </a:solidFill>
              </a:rPr>
              <a:t>interaction</a:t>
            </a:r>
            <a:r>
              <a:rPr lang="en-US" altLang="zh-CN" dirty="0"/>
              <a:t> (galaxy’s ISM and hot intergalactic medium)</a:t>
            </a:r>
          </a:p>
          <a:p>
            <a:r>
              <a:rPr lang="en-US" altLang="zh-CN" dirty="0"/>
              <a:t>Ram</a:t>
            </a:r>
            <a:r>
              <a:rPr lang="zh-CN" altLang="en-US" dirty="0"/>
              <a:t> </a:t>
            </a:r>
            <a:r>
              <a:rPr lang="en-US" altLang="zh-CN" dirty="0"/>
              <a:t>pressure,</a:t>
            </a:r>
            <a:r>
              <a:rPr lang="zh-CN" altLang="en-US" dirty="0"/>
              <a:t> </a:t>
            </a:r>
            <a:r>
              <a:rPr lang="en-US" altLang="zh-CN" dirty="0"/>
              <a:t>viscous</a:t>
            </a:r>
            <a:r>
              <a:rPr lang="zh-CN" altLang="en-US" dirty="0"/>
              <a:t> </a:t>
            </a:r>
            <a:r>
              <a:rPr lang="en-US" altLang="zh-CN" dirty="0"/>
              <a:t>stripping,</a:t>
            </a:r>
            <a:r>
              <a:rPr lang="zh-CN" altLang="en-US" dirty="0"/>
              <a:t> </a:t>
            </a:r>
            <a:r>
              <a:rPr lang="en-US" altLang="zh-CN" dirty="0"/>
              <a:t>thermal</a:t>
            </a:r>
            <a:r>
              <a:rPr lang="zh-CN" altLang="en-US" dirty="0"/>
              <a:t> </a:t>
            </a:r>
            <a:r>
              <a:rPr lang="en-US" altLang="zh-CN" dirty="0"/>
              <a:t>evaporation</a:t>
            </a:r>
          </a:p>
          <a:p>
            <a:r>
              <a:rPr lang="en-US" altLang="zh-CN" dirty="0">
                <a:solidFill>
                  <a:srgbClr val="FF0000"/>
                </a:solidFill>
              </a:rPr>
              <a:t>Hybrid process</a:t>
            </a:r>
            <a:r>
              <a:rPr lang="en-US" altLang="zh-CN" dirty="0"/>
              <a:t>:</a:t>
            </a:r>
          </a:p>
          <a:p>
            <a:r>
              <a:rPr lang="en-US" dirty="0"/>
              <a:t>Starvation (removal of the gas feeding the star formation)</a:t>
            </a:r>
          </a:p>
          <a:p>
            <a:r>
              <a:rPr lang="en-US" dirty="0"/>
              <a:t>preprocessing (taking place in groups of galaxies falling into clusters) </a:t>
            </a:r>
          </a:p>
          <a:p>
            <a:endParaRPr lang="en-US" dirty="0"/>
          </a:p>
          <a:p>
            <a:endParaRPr lang="en-US" altLang="zh-CN" dirty="0"/>
          </a:p>
          <a:p>
            <a:endParaRPr lang="en-US" dirty="0"/>
          </a:p>
        </p:txBody>
      </p:sp>
    </p:spTree>
    <p:extLst>
      <p:ext uri="{BB962C8B-B14F-4D97-AF65-F5344CB8AC3E}">
        <p14:creationId xmlns:p14="http://schemas.microsoft.com/office/powerpoint/2010/main" val="2032610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Ram Pressure stripping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ISM could be removed from galaxies moving at ∼1000 </a:t>
                </a:r>
                <a14:m>
                  <m:oMath xmlns:m="http://schemas.openxmlformats.org/officeDocument/2006/math">
                    <m:r>
                      <a:rPr lang="en-US" i="1">
                        <a:latin typeface="Cambria Math" charset="0"/>
                      </a:rPr>
                      <m:t>𝑘𝑚</m:t>
                    </m:r>
                    <m:sSup>
                      <m:sSupPr>
                        <m:ctrlPr>
                          <a:rPr lang="en-US" i="1">
                            <a:latin typeface="Cambria Math" charset="0"/>
                          </a:rPr>
                        </m:ctrlPr>
                      </m:sSupPr>
                      <m:e>
                        <m:r>
                          <a:rPr lang="en-US" i="1">
                            <a:latin typeface="Cambria Math" charset="0"/>
                          </a:rPr>
                          <m:t>𝑠</m:t>
                        </m:r>
                      </m:e>
                      <m:sup>
                        <m:r>
                          <a:rPr lang="en-US" i="1">
                            <a:latin typeface="Cambria Math" charset="0"/>
                          </a:rPr>
                          <m:t>−1</m:t>
                        </m:r>
                      </m:sup>
                    </m:sSup>
                  </m:oMath>
                </a14:m>
                <a:r>
                  <a:rPr lang="en-US" dirty="0"/>
                  <a:t> through the hot (</a:t>
                </a:r>
                <a14:m>
                  <m:oMath xmlns:m="http://schemas.openxmlformats.org/officeDocument/2006/math">
                    <m:r>
                      <a:rPr lang="en-US" i="1">
                        <a:latin typeface="Cambria Math" charset="0"/>
                      </a:rPr>
                      <m:t>∼</m:t>
                    </m:r>
                    <m:sSup>
                      <m:sSupPr>
                        <m:ctrlPr>
                          <a:rPr lang="en-US" i="1">
                            <a:latin typeface="Cambria Math" charset="0"/>
                          </a:rPr>
                        </m:ctrlPr>
                      </m:sSupPr>
                      <m:e>
                        <m:r>
                          <a:rPr lang="en-US" i="1">
                            <a:latin typeface="Cambria Math" charset="0"/>
                          </a:rPr>
                          <m:t>10</m:t>
                        </m:r>
                      </m:e>
                      <m:sup>
                        <m:r>
                          <a:rPr lang="en-US" i="1">
                            <a:latin typeface="Cambria Math" charset="0"/>
                          </a:rPr>
                          <m:t>7</m:t>
                        </m:r>
                      </m:sup>
                    </m:sSup>
                    <m:r>
                      <a:rPr lang="en-US" i="1">
                        <a:latin typeface="Cambria Math" charset="0"/>
                      </a:rPr>
                      <m:t>−</m:t>
                    </m:r>
                    <m:sSup>
                      <m:sSupPr>
                        <m:ctrlPr>
                          <a:rPr lang="en-US" i="1">
                            <a:latin typeface="Cambria Math" charset="0"/>
                          </a:rPr>
                        </m:ctrlPr>
                      </m:sSupPr>
                      <m:e>
                        <m:r>
                          <a:rPr lang="en-US" i="1">
                            <a:latin typeface="Cambria Math" charset="0"/>
                          </a:rPr>
                          <m:t>10</m:t>
                        </m:r>
                      </m:e>
                      <m:sup>
                        <m:r>
                          <a:rPr lang="en-US" i="1">
                            <a:latin typeface="Cambria Math" charset="0"/>
                          </a:rPr>
                          <m:t>8</m:t>
                        </m:r>
                      </m:sup>
                    </m:sSup>
                  </m:oMath>
                </a14:m>
                <a:r>
                  <a:rPr lang="en-US" dirty="0"/>
                  <a:t> K) and dense (</a:t>
                </a:r>
                <a14:m>
                  <m:oMath xmlns:m="http://schemas.openxmlformats.org/officeDocument/2006/math">
                    <m:r>
                      <a:rPr lang="en-US" i="1">
                        <a:latin typeface="Cambria Math" charset="0"/>
                      </a:rPr>
                      <m:t>∼</m:t>
                    </m:r>
                    <m:sSup>
                      <m:sSupPr>
                        <m:ctrlPr>
                          <a:rPr lang="en-US" i="1">
                            <a:latin typeface="Cambria Math" charset="0"/>
                          </a:rPr>
                        </m:ctrlPr>
                      </m:sSupPr>
                      <m:e>
                        <m:r>
                          <a:rPr lang="en-US" i="1">
                            <a:latin typeface="Cambria Math" charset="0"/>
                          </a:rPr>
                          <m:t>10</m:t>
                        </m:r>
                      </m:e>
                      <m:sup>
                        <m:r>
                          <a:rPr lang="en-US" i="1">
                            <a:latin typeface="Cambria Math" charset="0"/>
                          </a:rPr>
                          <m:t>−3</m:t>
                        </m:r>
                      </m:sup>
                    </m:sSup>
                    <m:r>
                      <a:rPr lang="en-US" i="1">
                        <a:latin typeface="Cambria Math" charset="0"/>
                      </a:rPr>
                      <m:t>−</m:t>
                    </m:r>
                    <m:sSup>
                      <m:sSupPr>
                        <m:ctrlPr>
                          <a:rPr lang="en-US" i="1">
                            <a:latin typeface="Cambria Math" charset="0"/>
                          </a:rPr>
                        </m:ctrlPr>
                      </m:sSupPr>
                      <m:e>
                        <m:r>
                          <a:rPr lang="en-US" i="1">
                            <a:latin typeface="Cambria Math" charset="0"/>
                          </a:rPr>
                          <m:t>10</m:t>
                        </m:r>
                      </m:e>
                      <m:sup>
                        <m:r>
                          <a:rPr lang="en-US" i="1">
                            <a:latin typeface="Cambria Math" charset="0"/>
                          </a:rPr>
                          <m:t>−4</m:t>
                        </m:r>
                      </m:sup>
                    </m:sSup>
                    <m:r>
                      <a:rPr lang="en-US" i="1">
                        <a:latin typeface="Cambria Math" charset="0"/>
                      </a:rPr>
                      <m:t> </m:t>
                    </m:r>
                  </m:oMath>
                </a14:m>
                <a:r>
                  <a:rPr lang="en-US" dirty="0"/>
                  <a:t>atoms </a:t>
                </a:r>
                <a14:m>
                  <m:oMath xmlns:m="http://schemas.openxmlformats.org/officeDocument/2006/math">
                    <m:r>
                      <a:rPr lang="en-US" i="1">
                        <a:latin typeface="Cambria Math" charset="0"/>
                      </a:rPr>
                      <m:t>𝑐</m:t>
                    </m:r>
                    <m:sSup>
                      <m:sSupPr>
                        <m:ctrlPr>
                          <a:rPr lang="en-US" i="1">
                            <a:latin typeface="Cambria Math" charset="0"/>
                          </a:rPr>
                        </m:ctrlPr>
                      </m:sSupPr>
                      <m:e>
                        <m:r>
                          <a:rPr lang="en-US" i="1">
                            <a:latin typeface="Cambria Math" charset="0"/>
                          </a:rPr>
                          <m:t>𝑚</m:t>
                        </m:r>
                      </m:e>
                      <m:sup>
                        <m:r>
                          <a:rPr lang="en-US" i="1">
                            <a:latin typeface="Cambria Math" charset="0"/>
                          </a:rPr>
                          <m:t>−3</m:t>
                        </m:r>
                      </m:sup>
                    </m:sSup>
                    <m:r>
                      <a:rPr lang="en-US" i="1">
                        <a:latin typeface="Cambria Math" charset="0"/>
                      </a:rPr>
                      <m:t> </m:t>
                    </m:r>
                  </m:oMath>
                </a14:m>
                <a:r>
                  <a:rPr lang="en-US" dirty="0"/>
                  <a:t>) intergalactic medium by means of a ram pressure mechanism </a:t>
                </a:r>
                <a:endParaRPr lang="en-US" altLang="zh-CN" i="1" dirty="0">
                  <a:latin typeface="Cambria Math" charset="0"/>
                </a:endParaRPr>
              </a:p>
              <a:p>
                <a:r>
                  <a:rPr lang="en-US" dirty="0"/>
                  <a:t>Ram pressure can effectively remove the ISM if it overcomes the gravitational pressure </a:t>
                </a:r>
                <a:r>
                  <a:rPr lang="en-US" dirty="0" smtClean="0"/>
                  <a:t>anchoring </a:t>
                </a:r>
                <a:r>
                  <a:rPr lang="en-US" dirty="0"/>
                  <a:t>the gas to the disk: </a:t>
                </a:r>
                <a:r>
                  <a:rPr lang="en-US" dirty="0" smtClean="0"/>
                  <a:t> </a:t>
                </a:r>
                <a:endParaRPr lang="en-US" altLang="zh-CN" i="1" dirty="0">
                  <a:latin typeface="Cambria Math" charset="0"/>
                </a:endParaRPr>
              </a:p>
              <a:p>
                <a14:m>
                  <m:oMath xmlns:m="http://schemas.openxmlformats.org/officeDocument/2006/math">
                    <m:sSub>
                      <m:sSubPr>
                        <m:ctrlPr>
                          <a:rPr lang="en-US" altLang="zh-CN" i="1">
                            <a:latin typeface="Cambria Math" charset="0"/>
                          </a:rPr>
                        </m:ctrlPr>
                      </m:sSubPr>
                      <m:e>
                        <m:r>
                          <a:rPr lang="en-US" altLang="zh-CN" i="1">
                            <a:latin typeface="Cambria Math" charset="0"/>
                          </a:rPr>
                          <m:t>𝜌</m:t>
                        </m:r>
                      </m:e>
                      <m:sub>
                        <m:r>
                          <a:rPr lang="en-US" altLang="zh-CN" i="1">
                            <a:latin typeface="Cambria Math" charset="0"/>
                          </a:rPr>
                          <m:t>𝐼𝐺𝑀</m:t>
                        </m:r>
                      </m:sub>
                    </m:sSub>
                    <m:sSubSup>
                      <m:sSubSupPr>
                        <m:ctrlPr>
                          <a:rPr lang="en-US" altLang="zh-CN" i="1">
                            <a:latin typeface="Cambria Math" charset="0"/>
                          </a:rPr>
                        </m:ctrlPr>
                      </m:sSubSupPr>
                      <m:e>
                        <m:r>
                          <a:rPr lang="en-US" altLang="zh-CN" i="1">
                            <a:latin typeface="Cambria Math" charset="0"/>
                          </a:rPr>
                          <m:t>𝑉</m:t>
                        </m:r>
                      </m:e>
                      <m:sub>
                        <m:r>
                          <a:rPr lang="en-US" altLang="zh-CN" i="1">
                            <a:latin typeface="Cambria Math" charset="0"/>
                          </a:rPr>
                          <m:t>𝑔𝑎𝑙</m:t>
                        </m:r>
                      </m:sub>
                      <m:sup>
                        <m:r>
                          <a:rPr lang="en-US" altLang="zh-CN" i="1">
                            <a:latin typeface="Cambria Math" charset="0"/>
                          </a:rPr>
                          <m:t>2</m:t>
                        </m:r>
                      </m:sup>
                    </m:sSubSup>
                    <m:r>
                      <a:rPr lang="en-US" altLang="zh-CN" i="1">
                        <a:latin typeface="Cambria Math" charset="0"/>
                      </a:rPr>
                      <m:t>≥2</m:t>
                    </m:r>
                    <m:r>
                      <a:rPr lang="en-US" altLang="zh-CN" i="1">
                        <a:latin typeface="Cambria Math" charset="0"/>
                      </a:rPr>
                      <m:t>𝜋</m:t>
                    </m:r>
                    <m:r>
                      <a:rPr lang="en-US" altLang="zh-CN" i="1">
                        <a:latin typeface="Cambria Math" charset="0"/>
                      </a:rPr>
                      <m:t>𝐺</m:t>
                    </m:r>
                    <m:sSub>
                      <m:sSubPr>
                        <m:ctrlPr>
                          <a:rPr lang="en-US" altLang="zh-CN" i="1">
                            <a:latin typeface="Cambria Math" charset="0"/>
                          </a:rPr>
                        </m:ctrlPr>
                      </m:sSubPr>
                      <m:e>
                        <m:r>
                          <m:rPr>
                            <m:sty m:val="p"/>
                          </m:rPr>
                          <a:rPr lang="en-US" altLang="zh-CN">
                            <a:latin typeface="Cambria Math" charset="0"/>
                          </a:rPr>
                          <m:t>Σ</m:t>
                        </m:r>
                      </m:e>
                      <m:sub>
                        <m:r>
                          <a:rPr lang="en-US" altLang="zh-CN" i="1">
                            <a:latin typeface="Cambria Math" charset="0"/>
                          </a:rPr>
                          <m:t>𝑠𝑡𝑎𝑟</m:t>
                        </m:r>
                      </m:sub>
                    </m:sSub>
                    <m:sSub>
                      <m:sSubPr>
                        <m:ctrlPr>
                          <a:rPr lang="en-US" altLang="zh-CN" i="1">
                            <a:latin typeface="Cambria Math" charset="0"/>
                          </a:rPr>
                        </m:ctrlPr>
                      </m:sSubPr>
                      <m:e>
                        <m:r>
                          <m:rPr>
                            <m:sty m:val="p"/>
                          </m:rPr>
                          <a:rPr lang="en-US" altLang="zh-CN">
                            <a:latin typeface="Cambria Math" charset="0"/>
                          </a:rPr>
                          <m:t>Σ</m:t>
                        </m:r>
                      </m:e>
                      <m:sub>
                        <m:r>
                          <a:rPr lang="en-US" altLang="zh-CN" i="1">
                            <a:latin typeface="Cambria Math" charset="0"/>
                          </a:rPr>
                          <m:t>𝑔𝑎𝑠</m:t>
                        </m:r>
                      </m:sub>
                    </m:sSub>
                  </m:oMath>
                </a14:m>
                <a:endParaRPr lang="en-US" altLang="zh-CN" dirty="0" smtClean="0"/>
              </a:p>
              <a:p>
                <a:r>
                  <a:rPr lang="en-US" dirty="0"/>
                  <a:t>where </a:t>
                </a:r>
                <a14:m>
                  <m:oMath xmlns:m="http://schemas.openxmlformats.org/officeDocument/2006/math">
                    <m:sSub>
                      <m:sSubPr>
                        <m:ctrlPr>
                          <a:rPr lang="en-US" b="0" i="1" smtClean="0">
                            <a:latin typeface="Cambria Math" charset="0"/>
                          </a:rPr>
                        </m:ctrlPr>
                      </m:sSubPr>
                      <m:e>
                        <m:r>
                          <a:rPr lang="en-US" b="0" i="1" smtClean="0">
                            <a:latin typeface="Cambria Math" charset="0"/>
                          </a:rPr>
                          <m:t>𝜌</m:t>
                        </m:r>
                      </m:e>
                      <m:sub>
                        <m:r>
                          <a:rPr lang="en-US" b="0" i="1" smtClean="0">
                            <a:latin typeface="Cambria Math" charset="0"/>
                          </a:rPr>
                          <m:t>𝐼𝐺𝑀</m:t>
                        </m:r>
                      </m:sub>
                    </m:sSub>
                  </m:oMath>
                </a14:m>
                <a:r>
                  <a:rPr lang="en-US" dirty="0" smtClean="0"/>
                  <a:t> </a:t>
                </a:r>
                <a:r>
                  <a:rPr lang="en-US" dirty="0"/>
                  <a:t>is the density of the IGM, </a:t>
                </a:r>
                <a14:m>
                  <m:oMath xmlns:m="http://schemas.openxmlformats.org/officeDocument/2006/math">
                    <m:sSub>
                      <m:sSubPr>
                        <m:ctrlPr>
                          <a:rPr lang="en-US" b="0" i="1" smtClean="0">
                            <a:latin typeface="Cambria Math" charset="0"/>
                          </a:rPr>
                        </m:ctrlPr>
                      </m:sSubPr>
                      <m:e>
                        <m:r>
                          <a:rPr lang="en-US" b="0" i="1" smtClean="0">
                            <a:latin typeface="Cambria Math" charset="0"/>
                          </a:rPr>
                          <m:t>𝑉</m:t>
                        </m:r>
                      </m:e>
                      <m:sub>
                        <m:r>
                          <a:rPr lang="en-US" b="0" i="1" smtClean="0">
                            <a:latin typeface="Cambria Math" charset="0"/>
                          </a:rPr>
                          <m:t>𝑔𝑎𝑙</m:t>
                        </m:r>
                      </m:sub>
                    </m:sSub>
                  </m:oMath>
                </a14:m>
                <a:r>
                  <a:rPr lang="en-US" i="1" dirty="0" smtClean="0"/>
                  <a:t> </a:t>
                </a:r>
                <a:r>
                  <a:rPr lang="en-US" dirty="0"/>
                  <a:t>is the galaxy velocity </a:t>
                </a:r>
                <a:r>
                  <a:rPr lang="en-US" dirty="0" smtClean="0"/>
                  <a:t>inside </a:t>
                </a:r>
                <a:r>
                  <a:rPr lang="en-US" dirty="0"/>
                  <a:t>the cluster, </a:t>
                </a:r>
                <a14:m>
                  <m:oMath xmlns:m="http://schemas.openxmlformats.org/officeDocument/2006/math">
                    <m:sSub>
                      <m:sSubPr>
                        <m:ctrlPr>
                          <a:rPr lang="en-US" b="0" i="1" dirty="0" smtClean="0">
                            <a:latin typeface="Cambria Math" charset="0"/>
                          </a:rPr>
                        </m:ctrlPr>
                      </m:sSubPr>
                      <m:e>
                        <m:r>
                          <m:rPr>
                            <m:sty m:val="p"/>
                          </m:rPr>
                          <a:rPr lang="en-US" b="0" i="0" dirty="0" smtClean="0">
                            <a:latin typeface="Cambria Math" charset="0"/>
                          </a:rPr>
                          <m:t>Σ</m:t>
                        </m:r>
                      </m:e>
                      <m:sub>
                        <m:r>
                          <a:rPr lang="en-US" b="0" i="1" dirty="0" smtClean="0">
                            <a:latin typeface="Cambria Math" charset="0"/>
                          </a:rPr>
                          <m:t>𝑠𝑡𝑎𝑟</m:t>
                        </m:r>
                      </m:sub>
                    </m:sSub>
                  </m:oMath>
                </a14:m>
                <a:r>
                  <a:rPr lang="en-US" dirty="0"/>
                  <a:t>is the star surface density, and </a:t>
                </a:r>
                <a14:m>
                  <m:oMath xmlns:m="http://schemas.openxmlformats.org/officeDocument/2006/math">
                    <m:sSub>
                      <m:sSubPr>
                        <m:ctrlPr>
                          <a:rPr lang="en-US" b="0" i="1" smtClean="0">
                            <a:latin typeface="Cambria Math" charset="0"/>
                          </a:rPr>
                        </m:ctrlPr>
                      </m:sSubPr>
                      <m:e>
                        <m:r>
                          <m:rPr>
                            <m:sty m:val="p"/>
                          </m:rPr>
                          <a:rPr lang="en-US" b="0" i="0" smtClean="0">
                            <a:latin typeface="Cambria Math" charset="0"/>
                          </a:rPr>
                          <m:t>Σ</m:t>
                        </m:r>
                      </m:e>
                      <m:sub>
                        <m:r>
                          <a:rPr lang="en-US" b="0" i="1" smtClean="0">
                            <a:latin typeface="Cambria Math" charset="0"/>
                          </a:rPr>
                          <m:t>𝑔𝑎𝑠</m:t>
                        </m:r>
                      </m:sub>
                    </m:sSub>
                  </m:oMath>
                </a14:m>
                <a:r>
                  <a:rPr lang="en-US" dirty="0" smtClean="0"/>
                  <a:t>is </a:t>
                </a:r>
                <a:r>
                  <a:rPr lang="en-US" dirty="0"/>
                  <a:t>the gas surface density. </a:t>
                </a:r>
              </a:p>
              <a:p>
                <a:endParaRPr lang="en-US" altLang="zh-CN"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92" t="-1058"/>
                </a:stretch>
              </a:blipFill>
            </p:spPr>
            <p:txBody>
              <a:bodyPr/>
              <a:lstStyle/>
              <a:p>
                <a:r>
                  <a:rPr lang="en-US">
                    <a:noFill/>
                  </a:rPr>
                  <a:t> </a:t>
                </a:r>
              </a:p>
            </p:txBody>
          </p:sp>
        </mc:Fallback>
      </mc:AlternateContent>
    </p:spTree>
    <p:extLst>
      <p:ext uri="{BB962C8B-B14F-4D97-AF65-F5344CB8AC3E}">
        <p14:creationId xmlns:p14="http://schemas.microsoft.com/office/powerpoint/2010/main" val="2063813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Starvation</a:t>
            </a:r>
          </a:p>
        </p:txBody>
      </p:sp>
      <p:sp>
        <p:nvSpPr>
          <p:cNvPr id="3" name="Content Placeholder 2"/>
          <p:cNvSpPr>
            <a:spLocks noGrp="1"/>
          </p:cNvSpPr>
          <p:nvPr>
            <p:ph idx="1"/>
          </p:nvPr>
        </p:nvSpPr>
        <p:spPr/>
        <p:txBody>
          <a:bodyPr/>
          <a:lstStyle/>
          <a:p>
            <a:endParaRPr lang="en-US" dirty="0"/>
          </a:p>
          <a:p>
            <a:r>
              <a:rPr lang="en-US" dirty="0"/>
              <a:t>In normal galaxies the gas that feeds the star formation (on timescales as long as a Hubble time) comes from </a:t>
            </a:r>
            <a:r>
              <a:rPr lang="en-US" dirty="0" err="1"/>
              <a:t>infall</a:t>
            </a:r>
            <a:r>
              <a:rPr lang="en-US" dirty="0"/>
              <a:t> of an extended gas reservoir, the effect of removing the outer galaxy halo would be to prevent further </a:t>
            </a:r>
            <a:r>
              <a:rPr lang="en-US" dirty="0" err="1"/>
              <a:t>infall</a:t>
            </a:r>
            <a:r>
              <a:rPr lang="en-US" dirty="0"/>
              <a:t> of gas into the disk. On timescales of a few </a:t>
            </a:r>
            <a:r>
              <a:rPr lang="en-US" dirty="0" err="1"/>
              <a:t>Gyr</a:t>
            </a:r>
            <a:r>
              <a:rPr lang="en-US" dirty="0"/>
              <a:t>, the star formation would thus exhaust the available gas, quenching further star formation activity.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09675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Preprocessing </a:t>
            </a:r>
            <a:endParaRPr lang="en-US" dirty="0"/>
          </a:p>
        </p:txBody>
      </p:sp>
      <p:sp>
        <p:nvSpPr>
          <p:cNvPr id="3" name="Content Placeholder 2"/>
          <p:cNvSpPr>
            <a:spLocks noGrp="1"/>
          </p:cNvSpPr>
          <p:nvPr>
            <p:ph idx="1"/>
          </p:nvPr>
        </p:nvSpPr>
        <p:spPr/>
        <p:txBody>
          <a:bodyPr/>
          <a:lstStyle/>
          <a:p>
            <a:r>
              <a:rPr lang="en-US" dirty="0"/>
              <a:t>According to the hierarchical scenario for the formation of large-scale structures, groups of galaxies falling into clusters of galaxies represent the building blocks of today’s rich clusters of galaxies. </a:t>
            </a:r>
            <a:endParaRPr lang="en-US" dirty="0" smtClean="0"/>
          </a:p>
          <a:p>
            <a:r>
              <a:rPr lang="en-US" dirty="0" smtClean="0"/>
              <a:t>Galaxy </a:t>
            </a:r>
            <a:r>
              <a:rPr lang="en-US" dirty="0"/>
              <a:t>groups may represent natural sites for a </a:t>
            </a:r>
            <a:r>
              <a:rPr lang="en-US" i="1" dirty="0"/>
              <a:t>preprocessing </a:t>
            </a:r>
            <a:r>
              <a:rPr lang="en-US" dirty="0"/>
              <a:t>stage in the evolution of cluster galaxies </a:t>
            </a:r>
            <a:r>
              <a:rPr lang="en-US" altLang="zh-CN" dirty="0"/>
              <a:t>through tidal interactions, meanwhile ram pressure, starvation, and evaporation might already be effective in these groups at z~0.5.</a:t>
            </a:r>
          </a:p>
          <a:p>
            <a:endParaRPr lang="en-US" dirty="0"/>
          </a:p>
        </p:txBody>
      </p:sp>
    </p:spTree>
    <p:extLst>
      <p:ext uri="{BB962C8B-B14F-4D97-AF65-F5344CB8AC3E}">
        <p14:creationId xmlns:p14="http://schemas.microsoft.com/office/powerpoint/2010/main" val="406310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Discussion:</a:t>
            </a:r>
            <a:br>
              <a:rPr lang="en-US" sz="2400" dirty="0" smtClean="0"/>
            </a:br>
            <a:r>
              <a:rPr lang="en-US" sz="2400" dirty="0" smtClean="0"/>
              <a:t>Massive </a:t>
            </a:r>
            <a:r>
              <a:rPr lang="en-US" sz="2400" dirty="0"/>
              <a:t>galaxies </a:t>
            </a:r>
            <a:br>
              <a:rPr lang="en-US" sz="2400" dirty="0"/>
            </a:br>
            <a:endParaRPr lang="en-US" sz="2400" dirty="0"/>
          </a:p>
        </p:txBody>
      </p:sp>
      <p:sp>
        <p:nvSpPr>
          <p:cNvPr id="3" name="Content Placeholder 2"/>
          <p:cNvSpPr>
            <a:spLocks noGrp="1"/>
          </p:cNvSpPr>
          <p:nvPr>
            <p:ph idx="1"/>
          </p:nvPr>
        </p:nvSpPr>
        <p:spPr>
          <a:xfrm>
            <a:off x="609599" y="1430216"/>
            <a:ext cx="3813314" cy="4611148"/>
          </a:xfrm>
        </p:spPr>
        <p:txBody>
          <a:bodyPr/>
          <a:lstStyle/>
          <a:p>
            <a:r>
              <a:rPr lang="en-US" dirty="0"/>
              <a:t>gas-rich, massive galaxies are not present in the high-density </a:t>
            </a:r>
            <a:r>
              <a:rPr lang="en-US" dirty="0" smtClean="0"/>
              <a:t>regions</a:t>
            </a:r>
          </a:p>
          <a:p>
            <a:r>
              <a:rPr lang="en-US" dirty="0"/>
              <a:t>R</a:t>
            </a:r>
            <a:r>
              <a:rPr lang="en-US" dirty="0" smtClean="0"/>
              <a:t>am-pressure stripping</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488" y="0"/>
            <a:ext cx="4452512" cy="6858000"/>
          </a:xfrm>
          <a:prstGeom prst="rect">
            <a:avLst/>
          </a:prstGeom>
        </p:spPr>
      </p:pic>
    </p:spTree>
    <p:extLst>
      <p:ext uri="{BB962C8B-B14F-4D97-AF65-F5344CB8AC3E}">
        <p14:creationId xmlns:p14="http://schemas.microsoft.com/office/powerpoint/2010/main" val="1107390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7547" y="1081825"/>
            <a:ext cx="4210498" cy="3934496"/>
          </a:xfrm>
          <a:prstGeom prst="rect">
            <a:avLst/>
          </a:prstGeom>
        </p:spPr>
      </p:pic>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599" y="1430216"/>
                <a:ext cx="4928316" cy="4611148"/>
              </a:xfrm>
            </p:spPr>
            <p:txBody>
              <a:bodyPr>
                <a:noAutofit/>
              </a:bodyPr>
              <a:lstStyle/>
              <a:p>
                <a:r>
                  <a:rPr lang="en-US" sz="1400" dirty="0" smtClean="0"/>
                  <a:t>ram pressure gas stripping due to a single crossing of the cluster is not sufficient to fully stop the activity of star formation of </a:t>
                </a:r>
                <a:r>
                  <a:rPr lang="en-US" sz="1400" dirty="0" err="1"/>
                  <a:t>infalling</a:t>
                </a:r>
                <a:r>
                  <a:rPr lang="en-US" sz="1400" dirty="0"/>
                  <a:t> massive late-type galaxies</a:t>
                </a:r>
              </a:p>
              <a:p>
                <a:pPr marL="342900" lvl="1" indent="-342900"/>
                <a:r>
                  <a:rPr lang="en-US" sz="1400" dirty="0" smtClean="0"/>
                  <a:t>Total gal removal via ram pressure stripping: 1.5Gyr +</a:t>
                </a:r>
                <a:br>
                  <a:rPr lang="en-US" sz="1400" dirty="0" smtClean="0"/>
                </a:br>
                <a:r>
                  <a:rPr lang="en-US" sz="1400" dirty="0" smtClean="0"/>
                  <a:t>delay in the quenching 0.8Gyr -&gt; 2.3Gry, </a:t>
                </a:r>
                <a:r>
                  <a:rPr lang="en-US" sz="1400" dirty="0"/>
                  <a:t>gas-poor, freshly </a:t>
                </a:r>
                <a:r>
                  <a:rPr lang="en-US" sz="1400" dirty="0" err="1"/>
                  <a:t>infalling</a:t>
                </a:r>
                <a:r>
                  <a:rPr lang="en-US" sz="1400" dirty="0"/>
                  <a:t> star-forming massive galaxies are located all over the cluster</a:t>
                </a:r>
                <a:r>
                  <a:rPr lang="en-US" sz="1400" dirty="0" smtClean="0"/>
                  <a:t>,</a:t>
                </a:r>
              </a:p>
              <a:p>
                <a:r>
                  <a:rPr lang="en-US" sz="1400" dirty="0" smtClean="0"/>
                  <a:t>galaxy starvation </a:t>
                </a:r>
                <a:r>
                  <a:rPr lang="en-US" sz="1400" dirty="0"/>
                  <a:t>is not able to create the red sequence just by quenching the star-formation activity through gas consumption once the </a:t>
                </a:r>
                <a:r>
                  <a:rPr lang="en-US" sz="1400" dirty="0" err="1"/>
                  <a:t>infall</a:t>
                </a:r>
                <a:r>
                  <a:rPr lang="en-US" sz="1400" dirty="0"/>
                  <a:t> of pristine gas is stopped</a:t>
                </a:r>
                <a:r>
                  <a:rPr lang="en-US" sz="1400" dirty="0" smtClean="0"/>
                  <a:t>.</a:t>
                </a:r>
              </a:p>
              <a:p>
                <a:r>
                  <a:rPr lang="en-US" sz="1400" dirty="0"/>
                  <a:t>In galaxies recently stripped of their gas, the timescale for gas </a:t>
                </a:r>
                <a:r>
                  <a:rPr lang="en-US" sz="1400" dirty="0" smtClean="0"/>
                  <a:t>consumption</a:t>
                </a:r>
                <a:r>
                  <a:rPr lang="en-US" sz="1400" dirty="0"/>
                  <a:t>, which is determined considering the atomic and molecular gas phase plus the recycled phase produced by stars during their evolution </a:t>
                </a:r>
                <a:r>
                  <a:rPr lang="en-US" sz="1400" dirty="0" smtClean="0"/>
                  <a:t>(</a:t>
                </a:r>
                <a14:m>
                  <m:oMath xmlns:m="http://schemas.openxmlformats.org/officeDocument/2006/math">
                    <m:sSub>
                      <m:sSubPr>
                        <m:ctrlPr>
                          <a:rPr lang="en-US" sz="1400" b="0" i="1" smtClean="0">
                            <a:latin typeface="Cambria Math" charset="0"/>
                          </a:rPr>
                        </m:ctrlPr>
                      </m:sSubPr>
                      <m:e>
                        <m:r>
                          <a:rPr lang="en-US" sz="1400" b="0" i="1" smtClean="0">
                            <a:latin typeface="Cambria Math" charset="0"/>
                          </a:rPr>
                          <m:t>𝜏</m:t>
                        </m:r>
                      </m:e>
                      <m:sub>
                        <m:r>
                          <a:rPr lang="en-US" sz="1400" b="0" i="1" smtClean="0">
                            <a:latin typeface="Cambria Math" charset="0"/>
                          </a:rPr>
                          <m:t>𝑔𝑎𝑠</m:t>
                        </m:r>
                        <m:r>
                          <a:rPr lang="en-US" sz="1400" b="0" i="1" smtClean="0">
                            <a:latin typeface="Cambria Math" charset="0"/>
                          </a:rPr>
                          <m:t>,</m:t>
                        </m:r>
                        <m:r>
                          <a:rPr lang="en-US" sz="1400" b="0" i="1" smtClean="0">
                            <a:latin typeface="Cambria Math" charset="0"/>
                          </a:rPr>
                          <m:t>𝑅</m:t>
                        </m:r>
                      </m:sub>
                    </m:sSub>
                  </m:oMath>
                </a14:m>
                <a:r>
                  <a:rPr lang="en-US" sz="1400" dirty="0" smtClean="0"/>
                  <a:t>≃ </a:t>
                </a:r>
                <a:r>
                  <a:rPr lang="en-US" sz="1400" dirty="0"/>
                  <a:t>3.0−3.3 </a:t>
                </a:r>
                <a:r>
                  <a:rPr lang="en-US" sz="1400" dirty="0" err="1"/>
                  <a:t>Gyr</a:t>
                </a:r>
                <a:r>
                  <a:rPr lang="en-US" sz="1400" dirty="0"/>
                  <a:t>), is also significantly longer than the timescale for complete gas stripping via ram pressure, </a:t>
                </a:r>
                <a:r>
                  <a:rPr lang="en-US" sz="1400" dirty="0" smtClean="0"/>
                  <a:t>making </a:t>
                </a:r>
                <a:r>
                  <a:rPr lang="en-US" sz="1400" dirty="0"/>
                  <a:t>starvation an improbable mechanism for quenching the </a:t>
                </a:r>
                <a:r>
                  <a:rPr lang="en-US" sz="1400" dirty="0" smtClean="0"/>
                  <a:t>activity </a:t>
                </a:r>
                <a:r>
                  <a:rPr lang="en-US" sz="1400" dirty="0"/>
                  <a:t>of star formation in massive galaxies in </a:t>
                </a:r>
                <a:r>
                  <a:rPr lang="en-US" sz="1400" dirty="0" smtClean="0"/>
                  <a:t>clusters.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599" y="1430216"/>
                <a:ext cx="4928316" cy="4611148"/>
              </a:xfrm>
              <a:blipFill rotWithShape="0">
                <a:blip r:embed="rId3"/>
                <a:stretch>
                  <a:fillRect t="-397" r="-990" b="-4497"/>
                </a:stretch>
              </a:blipFill>
            </p:spPr>
            <p:txBody>
              <a:bodyPr/>
              <a:lstStyle/>
              <a:p>
                <a:r>
                  <a:rPr lang="en-US">
                    <a:noFill/>
                  </a:rPr>
                  <a:t> </a:t>
                </a:r>
              </a:p>
            </p:txBody>
          </p:sp>
        </mc:Fallback>
      </mc:AlternateContent>
    </p:spTree>
    <p:extLst>
      <p:ext uri="{BB962C8B-B14F-4D97-AF65-F5344CB8AC3E}">
        <p14:creationId xmlns:p14="http://schemas.microsoft.com/office/powerpoint/2010/main" val="646896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430216"/>
                <a:ext cx="4630616" cy="4611148"/>
              </a:xfrm>
            </p:spPr>
            <p:txBody>
              <a:bodyPr>
                <a:normAutofit fontScale="85000" lnSpcReduction="20000"/>
              </a:bodyPr>
              <a:lstStyle/>
              <a:p>
                <a:r>
                  <a:rPr lang="en-US" dirty="0" smtClean="0"/>
                  <a:t>the most massive red galaxies with </a:t>
                </a:r>
                <a14:m>
                  <m:oMath xmlns:m="http://schemas.openxmlformats.org/officeDocument/2006/math">
                    <m:sSub>
                      <m:sSubPr>
                        <m:ctrlPr>
                          <a:rPr lang="en-US" i="1">
                            <a:latin typeface="Cambria Math" charset="0"/>
                          </a:rPr>
                        </m:ctrlPr>
                      </m:sSubPr>
                      <m:e>
                        <m:r>
                          <a:rPr lang="en-US" i="1">
                            <a:latin typeface="Cambria Math" charset="0"/>
                          </a:rPr>
                          <m:t>𝑀</m:t>
                        </m:r>
                      </m:e>
                      <m:sub>
                        <m:r>
                          <a:rPr lang="en-US" i="1">
                            <a:latin typeface="Cambria Math" charset="0"/>
                          </a:rPr>
                          <m:t>𝑠𝑡𝑎𝑟</m:t>
                        </m:r>
                      </m:sub>
                    </m:sSub>
                    <m:r>
                      <a:rPr lang="en-US" i="1">
                        <a:latin typeface="Cambria Math" charset="0"/>
                      </a:rPr>
                      <m:t>≥</m:t>
                    </m:r>
                    <m:sSup>
                      <m:sSupPr>
                        <m:ctrlPr>
                          <a:rPr lang="en-US" i="1">
                            <a:latin typeface="Cambria Math" charset="0"/>
                          </a:rPr>
                        </m:ctrlPr>
                      </m:sSupPr>
                      <m:e>
                        <m:r>
                          <a:rPr lang="en-US" i="1">
                            <a:latin typeface="Cambria Math" charset="0"/>
                          </a:rPr>
                          <m:t>10</m:t>
                        </m:r>
                      </m:e>
                      <m:sup>
                        <m:r>
                          <a:rPr lang="en-US" i="1">
                            <a:latin typeface="Cambria Math" charset="0"/>
                          </a:rPr>
                          <m:t>10.7</m:t>
                        </m:r>
                      </m:sup>
                    </m:sSup>
                    <m:sSub>
                      <m:sSubPr>
                        <m:ctrlPr>
                          <a:rPr lang="en-US" i="1">
                            <a:latin typeface="Cambria Math" charset="0"/>
                          </a:rPr>
                        </m:ctrlPr>
                      </m:sSubPr>
                      <m:e>
                        <m:r>
                          <a:rPr lang="en-US" i="1">
                            <a:latin typeface="Cambria Math" charset="0"/>
                          </a:rPr>
                          <m:t>𝑀</m:t>
                        </m:r>
                      </m:e>
                      <m:sub>
                        <m:r>
                          <a:rPr lang="en-US" i="1">
                            <a:latin typeface="Cambria Math" charset="0"/>
                          </a:rPr>
                          <m:t>⊙</m:t>
                        </m:r>
                      </m:sub>
                    </m:sSub>
                  </m:oMath>
                </a14:m>
                <a:r>
                  <a:rPr lang="en-US" dirty="0"/>
                  <a:t> do not have similar counterparts in the blue cloud nor in the green valley. </a:t>
                </a:r>
                <a:endParaRPr lang="en-US" dirty="0" smtClean="0"/>
              </a:p>
              <a:p>
                <a:r>
                  <a:rPr lang="en-US" dirty="0" smtClean="0"/>
                  <a:t>Most </a:t>
                </a:r>
                <a:r>
                  <a:rPr lang="en-US" dirty="0"/>
                  <a:t>are slow rotators -&gt; major merge</a:t>
                </a:r>
                <a:r>
                  <a:rPr lang="en-US" dirty="0" smtClean="0"/>
                  <a:t>.</a:t>
                </a:r>
              </a:p>
              <a:p>
                <a:r>
                  <a:rPr lang="en-US" dirty="0"/>
                  <a:t>these </a:t>
                </a:r>
                <a:r>
                  <a:rPr lang="en-US" dirty="0" smtClean="0"/>
                  <a:t>slow-rotating </a:t>
                </a:r>
                <a:r>
                  <a:rPr lang="en-US" dirty="0"/>
                  <a:t>massive early-type galaxies are the most massive objects of each single substructure within the cluster</a:t>
                </a:r>
                <a:r>
                  <a:rPr lang="en-US" dirty="0" smtClean="0"/>
                  <a:t>.</a:t>
                </a:r>
              </a:p>
              <a:p>
                <a:r>
                  <a:rPr lang="en-US" dirty="0" smtClean="0"/>
                  <a:t>Slow </a:t>
                </a:r>
                <a:r>
                  <a:rPr lang="en-US" dirty="0"/>
                  <a:t>rotators of lower stellar mass </a:t>
                </a:r>
                <a:r>
                  <a:rPr lang="en-US" dirty="0" smtClean="0"/>
                  <a:t>(</a:t>
                </a:r>
                <a14:m>
                  <m:oMath xmlns:m="http://schemas.openxmlformats.org/officeDocument/2006/math">
                    <m:sSup>
                      <m:sSupPr>
                        <m:ctrlPr>
                          <a:rPr lang="en-US" b="0" i="1" smtClean="0">
                            <a:latin typeface="Cambria Math" charset="0"/>
                          </a:rPr>
                        </m:ctrlPr>
                      </m:sSupPr>
                      <m:e>
                        <m:r>
                          <a:rPr lang="en-US" b="0" i="1" smtClean="0">
                            <a:latin typeface="Cambria Math" charset="0"/>
                          </a:rPr>
                          <m:t>10</m:t>
                        </m:r>
                      </m:e>
                      <m:sup>
                        <m:r>
                          <a:rPr lang="en-US" b="0" i="1" smtClean="0">
                            <a:latin typeface="Cambria Math" charset="0"/>
                          </a:rPr>
                          <m:t>8.5</m:t>
                        </m:r>
                      </m:sup>
                    </m:sSup>
                    <m:r>
                      <a:rPr lang="en-US" b="0" i="1" smtClean="0">
                        <a:latin typeface="Cambria Math" charset="0"/>
                      </a:rPr>
                      <m:t>−</m:t>
                    </m:r>
                    <m:sSup>
                      <m:sSupPr>
                        <m:ctrlPr>
                          <a:rPr lang="en-US" b="0" i="1" smtClean="0">
                            <a:latin typeface="Cambria Math" charset="0"/>
                          </a:rPr>
                        </m:ctrlPr>
                      </m:sSupPr>
                      <m:e>
                        <m:r>
                          <a:rPr lang="en-US" b="0" i="1" smtClean="0">
                            <a:latin typeface="Cambria Math" charset="0"/>
                          </a:rPr>
                          <m:t>10</m:t>
                        </m:r>
                      </m:e>
                      <m:sup>
                        <m:r>
                          <a:rPr lang="en-US" b="0" i="1" smtClean="0">
                            <a:latin typeface="Cambria Math" charset="0"/>
                          </a:rPr>
                          <m:t>11</m:t>
                        </m:r>
                      </m:sup>
                    </m:sSup>
                  </m:oMath>
                </a14:m>
                <a:r>
                  <a:rPr lang="en-US" dirty="0" smtClean="0"/>
                  <a:t>) </a:t>
                </a:r>
              </a:p>
              <a:p>
                <a:r>
                  <a:rPr lang="en-US" dirty="0" smtClean="0"/>
                  <a:t>Slow rotators are mainly located inside the inner half virial radius and are preferentially </a:t>
                </a:r>
                <a:r>
                  <a:rPr lang="en-US" dirty="0" err="1" smtClean="0"/>
                  <a:t>virialised</a:t>
                </a:r>
                <a:r>
                  <a:rPr lang="en-US" dirty="0" smtClean="0"/>
                  <a:t> within the cluster potential. They have been formed by a merging event early in the past, when galaxies and groups were smaller than at the present epoch. </a:t>
                </a:r>
              </a:p>
              <a:p>
                <a:r>
                  <a:rPr lang="en-US" dirty="0" smtClean="0"/>
                  <a:t>gravitational </a:t>
                </a:r>
                <a:r>
                  <a:rPr lang="en-US" dirty="0"/>
                  <a:t>interactions, which are efficient at early epochs when galaxies were accreted in </a:t>
                </a:r>
                <a:r>
                  <a:rPr lang="en-US" dirty="0" err="1"/>
                  <a:t>infalling</a:t>
                </a:r>
                <a:r>
                  <a:rPr lang="en-US" dirty="0"/>
                  <a:t> groups (pre-processing), rather than a simple ram pressure stripping event, is at the origin of this population </a:t>
                </a:r>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430216"/>
                <a:ext cx="4630616" cy="4611148"/>
              </a:xfrm>
              <a:blipFill rotWithShape="0">
                <a:blip r:embed="rId2"/>
                <a:stretch>
                  <a:fillRect r="-658"/>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954" y="1098097"/>
            <a:ext cx="3775046" cy="5275385"/>
          </a:xfrm>
          <a:prstGeom prst="rect">
            <a:avLst/>
          </a:prstGeom>
        </p:spPr>
      </p:pic>
    </p:spTree>
    <p:extLst>
      <p:ext uri="{BB962C8B-B14F-4D97-AF65-F5344CB8AC3E}">
        <p14:creationId xmlns:p14="http://schemas.microsoft.com/office/powerpoint/2010/main" val="268516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a:t>
            </a:r>
            <a:endParaRPr lang="en-US" dirty="0"/>
          </a:p>
        </p:txBody>
      </p:sp>
      <p:sp>
        <p:nvSpPr>
          <p:cNvPr id="3" name="Content Placeholder 2"/>
          <p:cNvSpPr>
            <a:spLocks noGrp="1"/>
          </p:cNvSpPr>
          <p:nvPr>
            <p:ph idx="1"/>
          </p:nvPr>
        </p:nvSpPr>
        <p:spPr/>
        <p:txBody>
          <a:bodyPr/>
          <a:lstStyle/>
          <a:p>
            <a:r>
              <a:rPr lang="en-US" dirty="0"/>
              <a:t>Sample:</a:t>
            </a:r>
          </a:p>
          <a:p>
            <a:pPr lvl="1"/>
            <a:r>
              <a:rPr lang="en-US" dirty="0"/>
              <a:t>Extended Source </a:t>
            </a:r>
            <a:r>
              <a:rPr lang="en-US" dirty="0" smtClean="0"/>
              <a:t>Catalogue of Voyer+14</a:t>
            </a:r>
            <a:endParaRPr lang="en-US" dirty="0"/>
          </a:p>
          <a:p>
            <a:pPr lvl="1"/>
            <a:r>
              <a:rPr lang="en-US" dirty="0"/>
              <a:t>recessional </a:t>
            </a:r>
            <a:r>
              <a:rPr lang="en-US" dirty="0" smtClean="0"/>
              <a:t>velocity &lt; </a:t>
            </a:r>
            <a:r>
              <a:rPr lang="en-US" dirty="0" smtClean="0"/>
              <a:t>3500kms-1</a:t>
            </a:r>
            <a:r>
              <a:rPr lang="en-US" dirty="0" smtClean="0"/>
              <a:t>, Virgo cluster region</a:t>
            </a:r>
            <a:endParaRPr lang="en-US" dirty="0"/>
          </a:p>
          <a:p>
            <a:pPr lvl="1"/>
            <a:r>
              <a:rPr lang="en-US" dirty="0"/>
              <a:t>868 object, down to NUV 22 AB </a:t>
            </a:r>
            <a:r>
              <a:rPr lang="en-US" dirty="0" smtClean="0"/>
              <a:t>mag</a:t>
            </a:r>
          </a:p>
          <a:p>
            <a:pPr lvl="1"/>
            <a:r>
              <a:rPr lang="en-US" dirty="0"/>
              <a:t>the detection of faint star-forming galaxies down to stellar masses </a:t>
            </a:r>
            <a:r>
              <a:rPr lang="en-US" dirty="0" smtClean="0"/>
              <a:t>10^6.5, </a:t>
            </a:r>
            <a:r>
              <a:rPr lang="en-US" dirty="0"/>
              <a:t>Early-type galaxies </a:t>
            </a:r>
            <a:r>
              <a:rPr lang="en-US" dirty="0" smtClean="0"/>
              <a:t>to 10^7, </a:t>
            </a:r>
            <a:r>
              <a:rPr lang="en-US" dirty="0"/>
              <a:t>in the periphery of the </a:t>
            </a:r>
            <a:r>
              <a:rPr lang="en-US" dirty="0" smtClean="0"/>
              <a:t>cluster to 10^8-8.5</a:t>
            </a:r>
            <a:endParaRPr lang="en-US" dirty="0"/>
          </a:p>
          <a:p>
            <a:pPr lvl="1"/>
            <a:endParaRPr lang="en-US" dirty="0" smtClean="0"/>
          </a:p>
          <a:p>
            <a:r>
              <a:rPr lang="en-US" dirty="0" err="1" smtClean="0"/>
              <a:t>Multifrequency</a:t>
            </a:r>
            <a:r>
              <a:rPr lang="en-US" dirty="0" smtClean="0"/>
              <a:t> data</a:t>
            </a:r>
            <a:endParaRPr lang="en-US" dirty="0"/>
          </a:p>
          <a:p>
            <a:pPr lvl="1"/>
            <a:r>
              <a:rPr lang="en-US" dirty="0" smtClean="0"/>
              <a:t>HI: ALFALFA and </a:t>
            </a:r>
            <a:r>
              <a:rPr lang="en-US" dirty="0" err="1" smtClean="0"/>
              <a:t>GOLDMine</a:t>
            </a:r>
            <a:endParaRPr lang="en-US" dirty="0" smtClean="0"/>
          </a:p>
          <a:p>
            <a:pPr lvl="1"/>
            <a:r>
              <a:rPr lang="en-US" dirty="0" smtClean="0"/>
              <a:t>Kinematic: ATLAS 3D</a:t>
            </a:r>
            <a:endParaRPr lang="en-US" dirty="0"/>
          </a:p>
          <a:p>
            <a:pPr lvl="1"/>
            <a:r>
              <a:rPr lang="en-US" dirty="0" smtClean="0"/>
              <a:t>X-ray: ROSAT</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372" y="3735790"/>
            <a:ext cx="4902115" cy="2845761"/>
          </a:xfrm>
          <a:prstGeom prst="rect">
            <a:avLst/>
          </a:prstGeom>
        </p:spPr>
      </p:pic>
    </p:spTree>
    <p:extLst>
      <p:ext uri="{BB962C8B-B14F-4D97-AF65-F5344CB8AC3E}">
        <p14:creationId xmlns:p14="http://schemas.microsoft.com/office/powerpoint/2010/main" val="1968586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Dwarf galaxies</a:t>
            </a:r>
            <a:endParaRPr lang="en-US" dirty="0"/>
          </a:p>
        </p:txBody>
      </p:sp>
      <p:sp>
        <p:nvSpPr>
          <p:cNvPr id="3" name="Content Placeholder 2"/>
          <p:cNvSpPr>
            <a:spLocks noGrp="1"/>
          </p:cNvSpPr>
          <p:nvPr>
            <p:ph idx="1"/>
          </p:nvPr>
        </p:nvSpPr>
        <p:spPr>
          <a:xfrm>
            <a:off x="609599" y="1430216"/>
            <a:ext cx="6170342" cy="4611148"/>
          </a:xfrm>
        </p:spPr>
        <p:txBody>
          <a:bodyPr>
            <a:normAutofit/>
          </a:bodyPr>
          <a:lstStyle/>
          <a:p>
            <a:r>
              <a:rPr lang="en-US" dirty="0"/>
              <a:t>the </a:t>
            </a:r>
            <a:r>
              <a:rPr lang="en-US" dirty="0" err="1"/>
              <a:t>infalling</a:t>
            </a:r>
            <a:r>
              <a:rPr lang="en-US" dirty="0"/>
              <a:t> galaxies stop their activity of star formation, and become red systems in ≃1 </a:t>
            </a:r>
            <a:r>
              <a:rPr lang="en-US" dirty="0" err="1"/>
              <a:t>Gyr</a:t>
            </a:r>
            <a:r>
              <a:rPr lang="en-US" dirty="0"/>
              <a:t>. </a:t>
            </a:r>
          </a:p>
          <a:p>
            <a:r>
              <a:rPr lang="en-US" dirty="0" smtClean="0"/>
              <a:t>Ram-pressure stripping process </a:t>
            </a:r>
            <a:r>
              <a:rPr lang="en-US" dirty="0"/>
              <a:t>is so efficient to transform star- forming galaxies in quiescent systems as red as those populating the red sequence. </a:t>
            </a:r>
          </a:p>
          <a:p>
            <a:r>
              <a:rPr lang="en-US" dirty="0"/>
              <a:t>most of them are fully </a:t>
            </a:r>
            <a:r>
              <a:rPr lang="en-US" dirty="0" smtClean="0"/>
              <a:t>transformed </a:t>
            </a:r>
            <a:r>
              <a:rPr lang="en-US" dirty="0"/>
              <a:t>before they reach the cluster core </a:t>
            </a:r>
          </a:p>
          <a:p>
            <a:r>
              <a:rPr lang="en-US" dirty="0" smtClean="0"/>
              <a:t>Can explain the </a:t>
            </a:r>
            <a:r>
              <a:rPr lang="en-US" dirty="0"/>
              <a:t>observed variation of the red-to-blue fraction with the angular </a:t>
            </a:r>
            <a:r>
              <a:rPr lang="en-US" dirty="0" smtClean="0"/>
              <a:t>distance </a:t>
            </a:r>
            <a:r>
              <a:rPr lang="en-US" dirty="0"/>
              <a:t>or the trend with local </a:t>
            </a:r>
            <a:r>
              <a:rPr lang="en-US" dirty="0" smtClean="0"/>
              <a:t>density, and </a:t>
            </a:r>
            <a:r>
              <a:rPr lang="en-US" dirty="0"/>
              <a:t>t</a:t>
            </a:r>
            <a:r>
              <a:rPr lang="en-US" dirty="0" smtClean="0"/>
              <a:t>he </a:t>
            </a:r>
            <a:r>
              <a:rPr lang="en-US" dirty="0"/>
              <a:t>presence of red dwarf </a:t>
            </a:r>
            <a:r>
              <a:rPr lang="en-US" dirty="0" smtClean="0"/>
              <a:t>galaxies </a:t>
            </a:r>
            <a:r>
              <a:rPr lang="en-US" dirty="0"/>
              <a:t>within the inner region of cluster A but outside the caustic </a:t>
            </a:r>
          </a:p>
          <a:p>
            <a:endParaRPr lang="en-US" dirty="0" smtClean="0"/>
          </a:p>
          <a:p>
            <a:endParaRPr lang="en-US" dirty="0"/>
          </a:p>
          <a:p>
            <a:endParaRPr lang="en-US" dirty="0"/>
          </a:p>
        </p:txBody>
      </p:sp>
    </p:spTree>
    <p:extLst>
      <p:ext uri="{BB962C8B-B14F-4D97-AF65-F5344CB8AC3E}">
        <p14:creationId xmlns:p14="http://schemas.microsoft.com/office/powerpoint/2010/main" val="498428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a:t>Identify the different </a:t>
            </a:r>
            <a:r>
              <a:rPr lang="en-US" dirty="0">
                <a:solidFill>
                  <a:srgbClr val="FF0000"/>
                </a:solidFill>
              </a:rPr>
              <a:t>substructure</a:t>
            </a:r>
            <a:r>
              <a:rPr lang="en-US" dirty="0"/>
              <a:t> composing the cluster: Virgo cluster A,B and C, the W, W’, M and the LVC.</a:t>
            </a:r>
          </a:p>
          <a:p>
            <a:r>
              <a:rPr lang="en-US" dirty="0" smtClean="0"/>
              <a:t>Identify galaxies belonging to </a:t>
            </a:r>
            <a:r>
              <a:rPr lang="en-US" dirty="0" smtClean="0">
                <a:solidFill>
                  <a:srgbClr val="FF0000"/>
                </a:solidFill>
              </a:rPr>
              <a:t>red </a:t>
            </a:r>
            <a:r>
              <a:rPr lang="en-US" dirty="0">
                <a:solidFill>
                  <a:srgbClr val="FF0000"/>
                </a:solidFill>
              </a:rPr>
              <a:t>sequence, green valley, blue cloud </a:t>
            </a:r>
            <a:r>
              <a:rPr lang="en-US" dirty="0"/>
              <a:t>using dust attenuation corrected NUV-</a:t>
            </a:r>
            <a:r>
              <a:rPr lang="en-US" dirty="0" err="1"/>
              <a:t>i</a:t>
            </a:r>
            <a:r>
              <a:rPr lang="en-US" dirty="0"/>
              <a:t> </a:t>
            </a:r>
            <a:r>
              <a:rPr lang="en-US" dirty="0" smtClean="0"/>
              <a:t>color.</a:t>
            </a:r>
            <a:endParaRPr lang="en-US" dirty="0"/>
          </a:p>
          <a:p>
            <a:r>
              <a:rPr lang="en-US" dirty="0" smtClean="0"/>
              <a:t>Color-segregation </a:t>
            </a:r>
            <a:r>
              <a:rPr lang="en-US" dirty="0"/>
              <a:t>effect:</a:t>
            </a:r>
          </a:p>
          <a:p>
            <a:pPr lvl="1"/>
            <a:r>
              <a:rPr lang="en-US" dirty="0"/>
              <a:t>Red galaxies located principally in high density </a:t>
            </a:r>
            <a:r>
              <a:rPr lang="en-US" dirty="0" smtClean="0"/>
              <a:t>region.</a:t>
            </a:r>
          </a:p>
          <a:p>
            <a:pPr lvl="1"/>
            <a:r>
              <a:rPr lang="en-US" dirty="0" smtClean="0"/>
              <a:t>Blue SF systems </a:t>
            </a:r>
            <a:r>
              <a:rPr lang="en-US" dirty="0"/>
              <a:t>mainly in the periphery of the </a:t>
            </a:r>
            <a:r>
              <a:rPr lang="en-US" dirty="0" smtClean="0"/>
              <a:t>cluster</a:t>
            </a:r>
            <a:endParaRPr lang="en-US" dirty="0"/>
          </a:p>
          <a:p>
            <a:r>
              <a:rPr lang="en-US" dirty="0"/>
              <a:t>Most </a:t>
            </a:r>
            <a:r>
              <a:rPr lang="en-US" dirty="0">
                <a:solidFill>
                  <a:srgbClr val="FF0000"/>
                </a:solidFill>
              </a:rPr>
              <a:t>massive </a:t>
            </a:r>
            <a:r>
              <a:rPr lang="en-US" dirty="0" smtClean="0">
                <a:solidFill>
                  <a:srgbClr val="FF0000"/>
                </a:solidFill>
              </a:rPr>
              <a:t>galaxies </a:t>
            </a:r>
            <a:r>
              <a:rPr lang="en-US" dirty="0" smtClean="0"/>
              <a:t>are </a:t>
            </a:r>
            <a:r>
              <a:rPr lang="en-US" dirty="0"/>
              <a:t>all early-type </a:t>
            </a:r>
            <a:r>
              <a:rPr lang="en-US" dirty="0" smtClean="0"/>
              <a:t>galaxies </a:t>
            </a:r>
            <a:r>
              <a:rPr lang="en-US" dirty="0"/>
              <a:t>dominating the different </a:t>
            </a:r>
            <a:r>
              <a:rPr lang="en-US" dirty="0" smtClean="0"/>
              <a:t>substructures, </a:t>
            </a:r>
            <a:r>
              <a:rPr lang="en-US" dirty="0"/>
              <a:t>they are pressure supported systems (slow rotators), probably formed by </a:t>
            </a:r>
            <a:r>
              <a:rPr lang="en-US" dirty="0">
                <a:solidFill>
                  <a:srgbClr val="FF0000"/>
                </a:solidFill>
              </a:rPr>
              <a:t>a major </a:t>
            </a:r>
            <a:r>
              <a:rPr lang="en-US" dirty="0" smtClean="0">
                <a:solidFill>
                  <a:srgbClr val="FF0000"/>
                </a:solidFill>
              </a:rPr>
              <a:t>merging </a:t>
            </a:r>
            <a:r>
              <a:rPr lang="en-US" dirty="0" smtClean="0"/>
              <a:t>event at early epochs.</a:t>
            </a:r>
          </a:p>
          <a:p>
            <a:endParaRPr lang="en-US" dirty="0"/>
          </a:p>
          <a:p>
            <a:endParaRPr lang="en-US" dirty="0"/>
          </a:p>
        </p:txBody>
      </p:sp>
    </p:spTree>
    <p:extLst>
      <p:ext uri="{BB962C8B-B14F-4D97-AF65-F5344CB8AC3E}">
        <p14:creationId xmlns:p14="http://schemas.microsoft.com/office/powerpoint/2010/main" val="1391525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a:solidFill>
                  <a:srgbClr val="FF0000"/>
                </a:solidFill>
              </a:rPr>
              <a:t>Slow rotators of lower stellar mass </a:t>
            </a:r>
            <a:r>
              <a:rPr lang="en-US" dirty="0"/>
              <a:t>are also preferentially located within the different high-density substructures of the cluster. </a:t>
            </a:r>
            <a:r>
              <a:rPr lang="en-US" dirty="0" smtClean="0"/>
              <a:t>They are </a:t>
            </a:r>
            <a:r>
              <a:rPr lang="en-US" dirty="0" err="1" smtClean="0"/>
              <a:t>virialised</a:t>
            </a:r>
            <a:r>
              <a:rPr lang="en-US" dirty="0" smtClean="0"/>
              <a:t> </a:t>
            </a:r>
            <a:r>
              <a:rPr lang="en-US" dirty="0"/>
              <a:t>within the </a:t>
            </a:r>
            <a:r>
              <a:rPr lang="en-US" dirty="0" smtClean="0"/>
              <a:t>cluster, </a:t>
            </a:r>
            <a:r>
              <a:rPr lang="en-US" dirty="0"/>
              <a:t>are Virgo members since its formation. </a:t>
            </a:r>
            <a:r>
              <a:rPr lang="en-US" dirty="0" smtClean="0"/>
              <a:t>They have </a:t>
            </a:r>
            <a:r>
              <a:rPr lang="en-US" dirty="0"/>
              <a:t>been shaped by gravitational perturbations occurring within the </a:t>
            </a:r>
            <a:r>
              <a:rPr lang="en-US" dirty="0" err="1"/>
              <a:t>infalling</a:t>
            </a:r>
            <a:r>
              <a:rPr lang="en-US" dirty="0"/>
              <a:t> groups that later form the cluster (</a:t>
            </a:r>
            <a:r>
              <a:rPr lang="en-US" dirty="0">
                <a:solidFill>
                  <a:srgbClr val="FF0000"/>
                </a:solidFill>
              </a:rPr>
              <a:t>pre-processing</a:t>
            </a:r>
            <a:r>
              <a:rPr lang="en-US" dirty="0"/>
              <a:t>). </a:t>
            </a:r>
            <a:endParaRPr lang="en-US" dirty="0" smtClean="0"/>
          </a:p>
          <a:p>
            <a:r>
              <a:rPr lang="en-US" dirty="0"/>
              <a:t>low-mass </a:t>
            </a:r>
            <a:r>
              <a:rPr lang="en-US" dirty="0">
                <a:solidFill>
                  <a:srgbClr val="FF0000"/>
                </a:solidFill>
              </a:rPr>
              <a:t>star-forming systems </a:t>
            </a:r>
            <a:r>
              <a:rPr lang="en-US" dirty="0"/>
              <a:t>are extremely rare in the inner regions of the Virgo cluster </a:t>
            </a:r>
            <a:r>
              <a:rPr lang="en-US" dirty="0" smtClean="0"/>
              <a:t>A. They can </a:t>
            </a:r>
            <a:r>
              <a:rPr lang="en-US" dirty="0"/>
              <a:t>be rapidly deprived of their </a:t>
            </a:r>
            <a:r>
              <a:rPr lang="en-US" dirty="0" smtClean="0"/>
              <a:t>ISM during </a:t>
            </a:r>
            <a:r>
              <a:rPr lang="en-US" dirty="0"/>
              <a:t>their interaction with the </a:t>
            </a:r>
            <a:r>
              <a:rPr lang="en-US" dirty="0" smtClean="0"/>
              <a:t>IGM. </a:t>
            </a:r>
            <a:r>
              <a:rPr lang="en-US" dirty="0"/>
              <a:t>The lack of gas quenches their star-formation activity transforming them into quiescent dwarf </a:t>
            </a:r>
            <a:r>
              <a:rPr lang="en-US" dirty="0" err="1" smtClean="0"/>
              <a:t>ellipticals</a:t>
            </a:r>
            <a:r>
              <a:rPr lang="en-US" dirty="0"/>
              <a:t> </a:t>
            </a:r>
            <a:r>
              <a:rPr lang="en-US" dirty="0" smtClean="0"/>
              <a:t>(</a:t>
            </a:r>
            <a:r>
              <a:rPr lang="en-US" dirty="0" smtClean="0">
                <a:solidFill>
                  <a:srgbClr val="FF0000"/>
                </a:solidFill>
              </a:rPr>
              <a:t>ram-pressure stripping</a:t>
            </a:r>
            <a:r>
              <a:rPr lang="en-US" dirty="0" smtClean="0"/>
              <a:t>)</a:t>
            </a:r>
            <a:endParaRPr lang="en-US" dirty="0"/>
          </a:p>
          <a:p>
            <a:r>
              <a:rPr lang="en-US" dirty="0" smtClean="0">
                <a:solidFill>
                  <a:srgbClr val="FF0000"/>
                </a:solidFill>
              </a:rPr>
              <a:t>Starvation</a:t>
            </a:r>
            <a:r>
              <a:rPr lang="en-US" dirty="0" smtClean="0"/>
              <a:t> </a:t>
            </a:r>
            <a:r>
              <a:rPr lang="en-US" dirty="0"/>
              <a:t>has much </a:t>
            </a:r>
            <a:r>
              <a:rPr lang="en-US" dirty="0">
                <a:solidFill>
                  <a:srgbClr val="FF0000"/>
                </a:solidFill>
              </a:rPr>
              <a:t>smaller</a:t>
            </a:r>
            <a:r>
              <a:rPr lang="en-US" dirty="0"/>
              <a:t> effects even in the assumption that the process has started ∼ 10 </a:t>
            </a:r>
            <a:r>
              <a:rPr lang="en-US" dirty="0" err="1"/>
              <a:t>Gyr</a:t>
            </a:r>
            <a:r>
              <a:rPr lang="en-US" dirty="0"/>
              <a:t> ago.</a:t>
            </a:r>
          </a:p>
          <a:p>
            <a:endParaRPr lang="en-US" dirty="0"/>
          </a:p>
        </p:txBody>
      </p:sp>
    </p:spTree>
    <p:extLst>
      <p:ext uri="{BB962C8B-B14F-4D97-AF65-F5344CB8AC3E}">
        <p14:creationId xmlns:p14="http://schemas.microsoft.com/office/powerpoint/2010/main" val="609929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p:txBody>
          <a:bodyPr>
            <a:normAutofit lnSpcReduction="10000"/>
          </a:bodyPr>
          <a:lstStyle/>
          <a:p>
            <a:r>
              <a:rPr lang="en-US" dirty="0" smtClean="0"/>
              <a:t>1. massive galaxy: (M&gt;10^11):</a:t>
            </a:r>
          </a:p>
          <a:p>
            <a:pPr lvl="1"/>
            <a:r>
              <a:rPr lang="en-US" dirty="0" smtClean="0"/>
              <a:t>Slow rotators</a:t>
            </a:r>
          </a:p>
          <a:p>
            <a:pPr lvl="1"/>
            <a:r>
              <a:rPr lang="en-US" dirty="0" smtClean="0"/>
              <a:t>Dominant galaxy of different substructure</a:t>
            </a:r>
          </a:p>
          <a:p>
            <a:pPr lvl="1"/>
            <a:r>
              <a:rPr lang="en-US" dirty="0" smtClean="0"/>
              <a:t>Associated with a diffuse X-ray emission</a:t>
            </a:r>
          </a:p>
          <a:p>
            <a:pPr lvl="1"/>
            <a:r>
              <a:rPr lang="en-US" dirty="0" smtClean="0"/>
              <a:t>Major merging events occurred at early epochs</a:t>
            </a:r>
          </a:p>
          <a:p>
            <a:pPr lvl="1"/>
            <a:r>
              <a:rPr lang="en-US" dirty="0" smtClean="0"/>
              <a:t>Old stellar population</a:t>
            </a:r>
          </a:p>
          <a:p>
            <a:r>
              <a:rPr lang="en-US" dirty="0" smtClean="0"/>
              <a:t>2. lower stellar mass 10^8.5—10^11</a:t>
            </a:r>
          </a:p>
          <a:p>
            <a:pPr lvl="1"/>
            <a:r>
              <a:rPr lang="en-US" dirty="0"/>
              <a:t>located within the different high-density substructures of the cluster. </a:t>
            </a:r>
          </a:p>
          <a:p>
            <a:pPr lvl="1"/>
            <a:r>
              <a:rPr lang="en-US" dirty="0" err="1"/>
              <a:t>virialised</a:t>
            </a:r>
            <a:r>
              <a:rPr lang="en-US" dirty="0"/>
              <a:t> within the </a:t>
            </a:r>
            <a:r>
              <a:rPr lang="en-US" dirty="0" smtClean="0"/>
              <a:t>cluster,</a:t>
            </a:r>
            <a:r>
              <a:rPr lang="en-US" dirty="0"/>
              <a:t> they are Virgo members since its formation. </a:t>
            </a:r>
          </a:p>
          <a:p>
            <a:pPr lvl="1"/>
            <a:r>
              <a:rPr lang="en-US" dirty="0"/>
              <a:t>shaped by gravitational perturbations occurring within the </a:t>
            </a:r>
            <a:r>
              <a:rPr lang="en-US" dirty="0" err="1"/>
              <a:t>infalling</a:t>
            </a:r>
            <a:r>
              <a:rPr lang="en-US" dirty="0"/>
              <a:t> groups that later form the cluster (pre-processing) </a:t>
            </a:r>
          </a:p>
          <a:p>
            <a:pPr lvl="1"/>
            <a:endParaRPr lang="en-US" dirty="0"/>
          </a:p>
          <a:p>
            <a:pPr lvl="1"/>
            <a:endParaRPr lang="en-US" dirty="0"/>
          </a:p>
        </p:txBody>
      </p:sp>
    </p:spTree>
    <p:extLst>
      <p:ext uri="{BB962C8B-B14F-4D97-AF65-F5344CB8AC3E}">
        <p14:creationId xmlns:p14="http://schemas.microsoft.com/office/powerpoint/2010/main" val="1775217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low-mass star-forming systems </a:t>
            </a:r>
          </a:p>
          <a:p>
            <a:pPr lvl="1"/>
            <a:r>
              <a:rPr lang="en-US" dirty="0"/>
              <a:t>extremely rare in the inner regions of the Virgo cluster A </a:t>
            </a:r>
          </a:p>
          <a:p>
            <a:pPr lvl="1"/>
            <a:r>
              <a:rPr lang="en-US" dirty="0"/>
              <a:t>these star-forming systems can be rapidly deprived of their interstellar medium during their interaction with the intergalactic medium. </a:t>
            </a:r>
          </a:p>
          <a:p>
            <a:pPr lvl="1"/>
            <a:r>
              <a:rPr lang="en-US" dirty="0" smtClean="0"/>
              <a:t>the </a:t>
            </a:r>
            <a:r>
              <a:rPr lang="en-US" dirty="0"/>
              <a:t>lack of gas quenches their star-formation activity transforming them into quiescent dwarf </a:t>
            </a:r>
            <a:r>
              <a:rPr lang="en-US" dirty="0" err="1"/>
              <a:t>ellipticals</a:t>
            </a:r>
            <a:r>
              <a:rPr lang="en-US" dirty="0"/>
              <a:t>. </a:t>
            </a:r>
          </a:p>
          <a:p>
            <a:pPr lvl="1"/>
            <a:r>
              <a:rPr lang="en-US" dirty="0" smtClean="0"/>
              <a:t>this </a:t>
            </a:r>
            <a:r>
              <a:rPr lang="en-US" dirty="0"/>
              <a:t>mild transformation does not perturb the kinematic properties of these galaxies, which still have rotation curves typical of star-forming systems. </a:t>
            </a:r>
          </a:p>
          <a:p>
            <a:pPr lvl="1"/>
            <a:endParaRPr lang="en-US" dirty="0"/>
          </a:p>
        </p:txBody>
      </p:sp>
    </p:spTree>
    <p:extLst>
      <p:ext uri="{BB962C8B-B14F-4D97-AF65-F5344CB8AC3E}">
        <p14:creationId xmlns:p14="http://schemas.microsoft.com/office/powerpoint/2010/main" val="10896432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derived parameters </a:t>
            </a:r>
            <a:br>
              <a:rPr lang="en-US" dirty="0"/>
            </a:b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estimate </a:t>
                </a:r>
                <a:r>
                  <a:rPr lang="en-US" dirty="0"/>
                  <a:t>stellar </a:t>
                </a:r>
                <a:r>
                  <a:rPr lang="en-US" dirty="0" smtClean="0"/>
                  <a:t>masses: </a:t>
                </a:r>
                <a:r>
                  <a:rPr lang="en-US" i="1" dirty="0" err="1"/>
                  <a:t>i</a:t>
                </a:r>
                <a:r>
                  <a:rPr lang="en-US" dirty="0"/>
                  <a:t>-band luminosity combined with the g − </a:t>
                </a:r>
                <a:r>
                  <a:rPr lang="en-US" i="1" dirty="0" err="1"/>
                  <a:t>i</a:t>
                </a:r>
                <a:r>
                  <a:rPr lang="en-US" i="1" dirty="0"/>
                  <a:t> </a:t>
                </a:r>
                <a:r>
                  <a:rPr lang="en-US" dirty="0" err="1"/>
                  <a:t>colour</a:t>
                </a:r>
                <a:r>
                  <a:rPr lang="en-US" dirty="0"/>
                  <a:t> index </a:t>
                </a:r>
                <a:r>
                  <a:rPr lang="en-US" dirty="0" smtClean="0"/>
                  <a:t>(</a:t>
                </a:r>
                <a:r>
                  <a:rPr lang="en-US" dirty="0"/>
                  <a:t>Corrected for dust </a:t>
                </a:r>
                <a:r>
                  <a:rPr lang="en-US" dirty="0" smtClean="0"/>
                  <a:t>attenuation)</a:t>
                </a:r>
                <a:endParaRPr lang="en-US" dirty="0"/>
              </a:p>
              <a:p>
                <a:r>
                  <a:rPr lang="en-US" dirty="0" smtClean="0"/>
                  <a:t>HI-deficiency </a:t>
                </a:r>
                <a:r>
                  <a:rPr lang="en-US" dirty="0"/>
                  <a:t>parameter:  the difference between the expected and the observed HI gas mass of each single galaxy on logarithmic </a:t>
                </a:r>
                <a:r>
                  <a:rPr lang="en-US" dirty="0" smtClean="0"/>
                  <a:t>scale</a:t>
                </a:r>
              </a:p>
              <a:p>
                <a:r>
                  <a:rPr lang="en-US" dirty="0" smtClean="0"/>
                  <a:t>Late-type </a:t>
                </a:r>
                <a:r>
                  <a:rPr lang="en-US" dirty="0"/>
                  <a:t>galaxies with HI-</a:t>
                </a:r>
                <a:r>
                  <a:rPr lang="en-US" dirty="0" err="1"/>
                  <a:t>def</a:t>
                </a:r>
                <a:r>
                  <a:rPr lang="en-US" dirty="0"/>
                  <a:t>&lt;0.4 -&gt; unperturbed objects</a:t>
                </a:r>
              </a:p>
              <a:p>
                <a:r>
                  <a:rPr lang="en-US" dirty="0" smtClean="0"/>
                  <a:t>Kinematic data: differentiate </a:t>
                </a:r>
                <a:r>
                  <a:rPr lang="en-US" dirty="0" smtClean="0"/>
                  <a:t>rotationally-supported from pressure-supported system</a:t>
                </a:r>
                <a:br>
                  <a:rPr lang="en-US" dirty="0" smtClean="0"/>
                </a:br>
                <a:r>
                  <a:rPr lang="en-US" dirty="0" smtClean="0"/>
                  <a:t>Spin </a:t>
                </a:r>
                <a:r>
                  <a:rPr lang="en-US" dirty="0"/>
                  <a:t>parameter: </a:t>
                </a:r>
                <a14:m>
                  <m:oMath xmlns:m="http://schemas.openxmlformats.org/officeDocument/2006/math">
                    <m:sSub>
                      <m:sSubPr>
                        <m:ctrlPr>
                          <a:rPr lang="en-US" i="1">
                            <a:latin typeface="Cambria Math" charset="0"/>
                          </a:rPr>
                        </m:ctrlPr>
                      </m:sSubPr>
                      <m:e>
                        <m:r>
                          <a:rPr lang="en-US" i="1">
                            <a:latin typeface="Cambria Math" charset="0"/>
                          </a:rPr>
                          <m:t>𝜆</m:t>
                        </m:r>
                      </m:e>
                      <m:sub>
                        <m:r>
                          <a:rPr lang="en-US" i="1">
                            <a:latin typeface="Cambria Math" charset="0"/>
                          </a:rPr>
                          <m:t>𝑒</m:t>
                        </m:r>
                      </m:sub>
                    </m:sSub>
                    <m:r>
                      <a:rPr lang="en-US" i="1">
                        <a:latin typeface="Cambria Math" charset="0"/>
                      </a:rPr>
                      <m:t>&gt;0.31</m:t>
                    </m:r>
                    <m:rad>
                      <m:radPr>
                        <m:degHide m:val="on"/>
                        <m:ctrlPr>
                          <a:rPr lang="en-US" i="1">
                            <a:latin typeface="Cambria Math" charset="0"/>
                          </a:rPr>
                        </m:ctrlPr>
                      </m:radPr>
                      <m:deg/>
                      <m:e>
                        <m:r>
                          <a:rPr lang="en-US" i="1">
                            <a:latin typeface="Cambria Math" charset="0"/>
                          </a:rPr>
                          <m:t>𝜖</m:t>
                        </m:r>
                      </m:e>
                    </m:rad>
                  </m:oMath>
                </a14:m>
                <a:r>
                  <a:rPr lang="en-US" dirty="0"/>
                  <a:t> -&gt; fast rotators, </a:t>
                </a:r>
                <a14:m>
                  <m:oMath xmlns:m="http://schemas.openxmlformats.org/officeDocument/2006/math">
                    <m:r>
                      <a:rPr lang="en-US" i="1">
                        <a:latin typeface="Cambria Math" charset="0"/>
                      </a:rPr>
                      <m:t>𝜖</m:t>
                    </m:r>
                  </m:oMath>
                </a14:m>
                <a:r>
                  <a:rPr lang="en-US" dirty="0"/>
                  <a:t>: </a:t>
                </a:r>
                <a:r>
                  <a:rPr lang="en-US" dirty="0" err="1"/>
                  <a:t>ellipticity</a:t>
                </a:r>
                <a:r>
                  <a:rPr lang="en-US" dirty="0"/>
                  <a:t> </a:t>
                </a:r>
              </a:p>
              <a:p>
                <a:endParaRPr lang="en-US" dirty="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92" t="-926"/>
                </a:stretch>
              </a:blipFill>
            </p:spPr>
            <p:txBody>
              <a:bodyPr/>
              <a:lstStyle/>
              <a:p>
                <a:r>
                  <a:rPr lang="en-US">
                    <a:noFill/>
                  </a:rPr>
                  <a:t> </a:t>
                </a:r>
              </a:p>
            </p:txBody>
          </p:sp>
        </mc:Fallback>
      </mc:AlternateContent>
    </p:spTree>
    <p:extLst>
      <p:ext uri="{BB962C8B-B14F-4D97-AF65-F5344CB8AC3E}">
        <p14:creationId xmlns:p14="http://schemas.microsoft.com/office/powerpoint/2010/main" val="565064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
            </a:r>
            <a:r>
              <a:rPr lang="en-US" dirty="0" smtClean="0"/>
              <a:t>alaxy </a:t>
            </a:r>
            <a:r>
              <a:rPr lang="en-US" dirty="0"/>
              <a:t>evolution </a:t>
            </a:r>
            <a:r>
              <a:rPr lang="en-US" dirty="0" smtClean="0"/>
              <a:t>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M</a:t>
                </a:r>
                <a:r>
                  <a:rPr lang="en-US" dirty="0" err="1" smtClean="0"/>
                  <a:t>ultizone</a:t>
                </a:r>
                <a:r>
                  <a:rPr lang="en-US" dirty="0" smtClean="0"/>
                  <a:t> </a:t>
                </a:r>
                <a:r>
                  <a:rPr lang="en-US" dirty="0"/>
                  <a:t>chemical and spectrophotometric models of starvation and ram pressure stripping models:</a:t>
                </a:r>
              </a:p>
              <a:p>
                <a:pPr lvl="1"/>
                <a:r>
                  <a:rPr lang="it-IT" dirty="0"/>
                  <a:t> spin </a:t>
                </a:r>
                <a:r>
                  <a:rPr lang="it-IT" dirty="0" err="1"/>
                  <a:t>parameter</a:t>
                </a:r>
                <a:r>
                  <a:rPr lang="it-IT" dirty="0"/>
                  <a:t> </a:t>
                </a:r>
                <a:r>
                  <a:rPr lang="it-IT" dirty="0" err="1"/>
                  <a:t>λ</a:t>
                </a:r>
                <a:r>
                  <a:rPr lang="it-IT" dirty="0"/>
                  <a:t> =  </a:t>
                </a:r>
                <a:r>
                  <a:rPr lang="it-IT" dirty="0" smtClean="0"/>
                  <a:t>0.05 (</a:t>
                </a:r>
                <a:r>
                  <a:rPr lang="it-IT" dirty="0" err="1"/>
                  <a:t>normal</a:t>
                </a:r>
                <a:r>
                  <a:rPr lang="it-IT" dirty="0"/>
                  <a:t> late-</a:t>
                </a:r>
                <a:r>
                  <a:rPr lang="it-IT" dirty="0" err="1"/>
                  <a:t>type</a:t>
                </a:r>
                <a:r>
                  <a:rPr lang="it-IT" dirty="0"/>
                  <a:t> </a:t>
                </a:r>
                <a:r>
                  <a:rPr lang="it-IT" dirty="0" err="1" smtClean="0"/>
                  <a:t>galaxies</a:t>
                </a:r>
                <a:r>
                  <a:rPr lang="it-IT" dirty="0"/>
                  <a:t>)</a:t>
                </a:r>
              </a:p>
              <a:p>
                <a:pPr lvl="1"/>
                <a:r>
                  <a:rPr lang="en-US" dirty="0"/>
                  <a:t> rotational velocities of 40, 55, 70, 100, 130, and </a:t>
                </a:r>
                <a:r>
                  <a:rPr lang="en-US" dirty="0" smtClean="0"/>
                  <a:t>220 </a:t>
                </a:r>
                <a14:m>
                  <m:oMath xmlns:m="http://schemas.openxmlformats.org/officeDocument/2006/math">
                    <m:r>
                      <a:rPr lang="en-US" b="0" i="1" smtClean="0">
                        <a:latin typeface="Cambria Math" charset="0"/>
                      </a:rPr>
                      <m:t>𝑘𝑚</m:t>
                    </m:r>
                    <m:sSup>
                      <m:sSupPr>
                        <m:ctrlPr>
                          <a:rPr lang="en-US" b="0" i="1" smtClean="0">
                            <a:latin typeface="Cambria Math" charset="0"/>
                          </a:rPr>
                        </m:ctrlPr>
                      </m:sSupPr>
                      <m:e>
                        <m:r>
                          <a:rPr lang="en-US" b="0" i="1" smtClean="0">
                            <a:latin typeface="Cambria Math" charset="0"/>
                          </a:rPr>
                          <m:t>𝑠</m:t>
                        </m:r>
                      </m:e>
                      <m:sup>
                        <m:r>
                          <a:rPr lang="en-US" b="0" i="1" smtClean="0">
                            <a:latin typeface="Cambria Math" charset="0"/>
                          </a:rPr>
                          <m:t>−1</m:t>
                        </m:r>
                      </m:sup>
                    </m:sSup>
                  </m:oMath>
                </a14:m>
                <a:r>
                  <a:rPr lang="en-US" dirty="0" smtClean="0"/>
                  <a:t> to </a:t>
                </a:r>
                <a:r>
                  <a:rPr lang="en-US" dirty="0"/>
                  <a:t>reproduce galaxies spanning a wide range in total mass.</a:t>
                </a:r>
              </a:p>
              <a:p>
                <a:pPr lvl="1"/>
                <a:r>
                  <a:rPr lang="en-US" dirty="0"/>
                  <a:t> stripping efficiency </a:t>
                </a:r>
                <a14:m>
                  <m:oMath xmlns:m="http://schemas.openxmlformats.org/officeDocument/2006/math">
                    <m:sSub>
                      <m:sSubPr>
                        <m:ctrlPr>
                          <a:rPr lang="en-US" i="1">
                            <a:latin typeface="Cambria Math" charset="0"/>
                          </a:rPr>
                        </m:ctrlPr>
                      </m:sSubPr>
                      <m:e>
                        <m:r>
                          <a:rPr lang="en-US" i="1">
                            <a:latin typeface="Cambria Math" charset="0"/>
                          </a:rPr>
                          <m:t>𝜖</m:t>
                        </m:r>
                      </m:e>
                      <m:sub>
                        <m:r>
                          <a:rPr lang="en-US" i="1">
                            <a:latin typeface="Cambria Math" charset="0"/>
                          </a:rPr>
                          <m:t>0</m:t>
                        </m:r>
                      </m:sub>
                    </m:sSub>
                    <m:r>
                      <a:rPr lang="en-US" i="1">
                        <a:latin typeface="Cambria Math" charset="0"/>
                      </a:rPr>
                      <m:t>=1.2</m:t>
                    </m:r>
                    <m:sSub>
                      <m:sSubPr>
                        <m:ctrlPr>
                          <a:rPr lang="en-US" i="1">
                            <a:latin typeface="Cambria Math" charset="0"/>
                          </a:rPr>
                        </m:ctrlPr>
                      </m:sSubPr>
                      <m:e>
                        <m:r>
                          <a:rPr lang="en-US" i="1">
                            <a:latin typeface="Cambria Math" charset="0"/>
                          </a:rPr>
                          <m:t>𝑀</m:t>
                        </m:r>
                      </m:e>
                      <m:sub>
                        <m:r>
                          <a:rPr lang="en-US" i="1">
                            <a:latin typeface="Cambria Math" charset="0"/>
                          </a:rPr>
                          <m:t>⊙</m:t>
                        </m:r>
                      </m:sub>
                    </m:sSub>
                    <m:r>
                      <a:rPr lang="en-US" i="1">
                        <a:latin typeface="Cambria Math" charset="0"/>
                      </a:rPr>
                      <m:t> </m:t>
                    </m:r>
                    <m:r>
                      <a:rPr lang="en-US" i="1">
                        <a:latin typeface="Cambria Math" charset="0"/>
                      </a:rPr>
                      <m:t>𝑘𝑝</m:t>
                    </m:r>
                    <m:sSup>
                      <m:sSupPr>
                        <m:ctrlPr>
                          <a:rPr lang="en-US" i="1">
                            <a:latin typeface="Cambria Math" charset="0"/>
                          </a:rPr>
                        </m:ctrlPr>
                      </m:sSupPr>
                      <m:e>
                        <m:r>
                          <a:rPr lang="en-US" i="1">
                            <a:latin typeface="Cambria Math" charset="0"/>
                          </a:rPr>
                          <m:t>𝑐</m:t>
                        </m:r>
                      </m:e>
                      <m:sup>
                        <m:r>
                          <a:rPr lang="en-US" i="1">
                            <a:latin typeface="Cambria Math" charset="0"/>
                          </a:rPr>
                          <m:t>−2</m:t>
                        </m:r>
                      </m:sup>
                    </m:sSup>
                    <m:r>
                      <a:rPr lang="en-US" i="1">
                        <a:latin typeface="Cambria Math" charset="0"/>
                      </a:rPr>
                      <m:t>𝑦</m:t>
                    </m:r>
                    <m:sSup>
                      <m:sSupPr>
                        <m:ctrlPr>
                          <a:rPr lang="en-US" i="1">
                            <a:latin typeface="Cambria Math" charset="0"/>
                          </a:rPr>
                        </m:ctrlPr>
                      </m:sSupPr>
                      <m:e>
                        <m:r>
                          <a:rPr lang="en-US" i="1">
                            <a:latin typeface="Cambria Math" charset="0"/>
                          </a:rPr>
                          <m:t>𝑟</m:t>
                        </m:r>
                      </m:e>
                      <m:sup>
                        <m:r>
                          <a:rPr lang="en-US" i="1">
                            <a:latin typeface="Cambria Math" charset="0"/>
                          </a:rPr>
                          <m:t>−1</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92" t="-926"/>
                </a:stretch>
              </a:blipFill>
            </p:spPr>
            <p:txBody>
              <a:bodyPr/>
              <a:lstStyle/>
              <a:p>
                <a:r>
                  <a:rPr lang="en-US">
                    <a:noFill/>
                  </a:rPr>
                  <a:t> </a:t>
                </a:r>
              </a:p>
            </p:txBody>
          </p:sp>
        </mc:Fallback>
      </mc:AlternateContent>
    </p:spTree>
    <p:extLst>
      <p:ext uri="{BB962C8B-B14F-4D97-AF65-F5344CB8AC3E}">
        <p14:creationId xmlns:p14="http://schemas.microsoft.com/office/powerpoint/2010/main" val="186781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The </a:t>
            </a:r>
            <a:r>
              <a:rPr lang="en-US" sz="2400" b="1" dirty="0" smtClean="0"/>
              <a:t>color-stellar </a:t>
            </a:r>
            <a:r>
              <a:rPr lang="en-US" sz="2400" b="1" dirty="0"/>
              <a:t>mass relation </a:t>
            </a:r>
            <a:r>
              <a:rPr lang="en-US" sz="2400" dirty="0"/>
              <a:t/>
            </a:r>
            <a:br>
              <a:rPr lang="en-US" sz="2400" dirty="0"/>
            </a:br>
            <a:endParaRPr lang="en-US" sz="2400" dirty="0"/>
          </a:p>
        </p:txBody>
      </p:sp>
      <p:sp>
        <p:nvSpPr>
          <p:cNvPr id="3" name="Content Placeholder 2"/>
          <p:cNvSpPr>
            <a:spLocks noGrp="1"/>
          </p:cNvSpPr>
          <p:nvPr>
            <p:ph idx="1"/>
          </p:nvPr>
        </p:nvSpPr>
        <p:spPr>
          <a:xfrm>
            <a:off x="609599" y="4386262"/>
            <a:ext cx="6347714" cy="1655101"/>
          </a:xfrm>
        </p:spPr>
        <p:txBody>
          <a:bodyPr>
            <a:normAutofit fontScale="85000" lnSpcReduction="10000"/>
          </a:bodyPr>
          <a:lstStyle/>
          <a:p>
            <a:r>
              <a:rPr lang="en-US" dirty="0" smtClean="0"/>
              <a:t>NUV-</a:t>
            </a:r>
            <a:r>
              <a:rPr lang="en-US" dirty="0" err="1" smtClean="0"/>
              <a:t>i</a:t>
            </a:r>
            <a:r>
              <a:rPr lang="en-US" dirty="0" smtClean="0"/>
              <a:t> </a:t>
            </a:r>
            <a:r>
              <a:rPr lang="en-US" dirty="0"/>
              <a:t>color: sensitive to the relative weight of young stars emitting in the UV bands and the bulk of the stellar population dominated by evolved stars in the </a:t>
            </a:r>
            <a:r>
              <a:rPr lang="en-US" dirty="0" err="1"/>
              <a:t>i</a:t>
            </a:r>
            <a:r>
              <a:rPr lang="en-US" dirty="0"/>
              <a:t>-band. A direct tracer of the mean age</a:t>
            </a:r>
            <a:r>
              <a:rPr lang="en-US" dirty="0" smtClean="0"/>
              <a:t>.</a:t>
            </a:r>
          </a:p>
          <a:p>
            <a:r>
              <a:rPr lang="en-US" dirty="0"/>
              <a:t>gas-poor late-type </a:t>
            </a:r>
            <a:r>
              <a:rPr lang="en-US" dirty="0" smtClean="0"/>
              <a:t>galaxies </a:t>
            </a:r>
            <a:r>
              <a:rPr lang="en-US" dirty="0"/>
              <a:t>have redder </a:t>
            </a:r>
            <a:r>
              <a:rPr lang="en-US" i="1" dirty="0"/>
              <a:t>NUV </a:t>
            </a:r>
            <a:r>
              <a:rPr lang="en-US" dirty="0"/>
              <a:t>− </a:t>
            </a:r>
            <a:r>
              <a:rPr lang="en-US" i="1" dirty="0" err="1"/>
              <a:t>i</a:t>
            </a:r>
            <a:r>
              <a:rPr lang="en-US" i="1" dirty="0"/>
              <a:t> </a:t>
            </a:r>
            <a:r>
              <a:rPr lang="en-US" dirty="0" err="1"/>
              <a:t>colours</a:t>
            </a:r>
            <a:r>
              <a:rPr lang="en-US" dirty="0"/>
              <a:t> than unperturbed galaxies of similar stellar mass on average. </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 y="1072368"/>
            <a:ext cx="8430259" cy="2785145"/>
          </a:xfrm>
          <a:prstGeom prst="rect">
            <a:avLst/>
          </a:prstGeom>
        </p:spPr>
      </p:pic>
    </p:spTree>
    <p:extLst>
      <p:ext uri="{BB962C8B-B14F-4D97-AF65-F5344CB8AC3E}">
        <p14:creationId xmlns:p14="http://schemas.microsoft.com/office/powerpoint/2010/main" val="800627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t>The </a:t>
            </a:r>
            <a:r>
              <a:rPr lang="en-US" sz="2000" b="1" dirty="0"/>
              <a:t>galaxy distribution </a:t>
            </a:r>
            <a:r>
              <a:rPr lang="en-US" sz="2000" b="1" dirty="0" smtClean="0"/>
              <a:t>within the </a:t>
            </a:r>
            <a:r>
              <a:rPr lang="en-US" sz="2000" b="1" dirty="0"/>
              <a:t>cluster </a:t>
            </a:r>
            <a:endParaRPr lang="en-US" sz="2000" dirty="0"/>
          </a:p>
        </p:txBody>
      </p:sp>
      <p:sp>
        <p:nvSpPr>
          <p:cNvPr id="3" name="Content Placeholder 2"/>
          <p:cNvSpPr>
            <a:spLocks noGrp="1"/>
          </p:cNvSpPr>
          <p:nvPr>
            <p:ph idx="1"/>
          </p:nvPr>
        </p:nvSpPr>
        <p:spPr>
          <a:xfrm>
            <a:off x="609599" y="1430216"/>
            <a:ext cx="3715266" cy="4611148"/>
          </a:xfrm>
        </p:spPr>
        <p:txBody>
          <a:bodyPr>
            <a:normAutofit fontScale="92500" lnSpcReduction="20000"/>
          </a:bodyPr>
          <a:lstStyle/>
          <a:p>
            <a:r>
              <a:rPr lang="en-US" dirty="0"/>
              <a:t>Identification of the substructures on the plane of the sky </a:t>
            </a:r>
            <a:endParaRPr lang="en-US" dirty="0" smtClean="0"/>
          </a:p>
          <a:p>
            <a:r>
              <a:rPr lang="en-US" dirty="0" smtClean="0"/>
              <a:t>cut the Virgo cluster region in the velocity space to separate galaxies belonging to the different substructures </a:t>
            </a:r>
          </a:p>
          <a:p>
            <a:r>
              <a:rPr lang="en-US" dirty="0" smtClean="0"/>
              <a:t>counting the number of galaxies within a cylinder of radius 0.2 </a:t>
            </a:r>
            <a:r>
              <a:rPr lang="en-US" dirty="0" err="1" smtClean="0"/>
              <a:t>Mpc</a:t>
            </a:r>
            <a:r>
              <a:rPr lang="en-US" dirty="0" smtClean="0"/>
              <a:t> and with a depth corresponding to the velocity range </a:t>
            </a:r>
          </a:p>
          <a:p>
            <a:r>
              <a:rPr lang="en-US" dirty="0" err="1" smtClean="0"/>
              <a:t>Voronoi</a:t>
            </a:r>
            <a:r>
              <a:rPr lang="en-US" dirty="0" smtClean="0"/>
              <a:t> tessellation method: define the </a:t>
            </a:r>
            <a:r>
              <a:rPr lang="en-US" dirty="0" err="1" smtClean="0"/>
              <a:t>Voronoi</a:t>
            </a:r>
            <a:r>
              <a:rPr lang="en-US" dirty="0" smtClean="0"/>
              <a:t> cells as the polygonal cells </a:t>
            </a:r>
            <a:r>
              <a:rPr lang="en-US" dirty="0" err="1" smtClean="0"/>
              <a:t>centred</a:t>
            </a:r>
            <a:r>
              <a:rPr lang="en-US" dirty="0" smtClean="0"/>
              <a:t> on the galaxy and enclosing all the surrounding empty space closest to that point </a:t>
            </a:r>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865" y="949569"/>
            <a:ext cx="4851507" cy="59157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30" y="5620596"/>
            <a:ext cx="4043712" cy="1443364"/>
          </a:xfrm>
          <a:prstGeom prst="rect">
            <a:avLst/>
          </a:prstGeom>
        </p:spPr>
      </p:pic>
    </p:spTree>
    <p:extLst>
      <p:ext uri="{BB962C8B-B14F-4D97-AF65-F5344CB8AC3E}">
        <p14:creationId xmlns:p14="http://schemas.microsoft.com/office/powerpoint/2010/main" val="1983483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Voronoi</a:t>
            </a:r>
            <a:r>
              <a:rPr lang="en-US" sz="2400" dirty="0" smtClean="0"/>
              <a:t> density</a:t>
            </a:r>
            <a:endParaRPr lang="en-US" sz="2400" dirty="0"/>
          </a:p>
        </p:txBody>
      </p:sp>
      <p:sp>
        <p:nvSpPr>
          <p:cNvPr id="3" name="Content Placeholder 2"/>
          <p:cNvSpPr>
            <a:spLocks noGrp="1"/>
          </p:cNvSpPr>
          <p:nvPr>
            <p:ph idx="1"/>
          </p:nvPr>
        </p:nvSpPr>
        <p:spPr>
          <a:xfrm>
            <a:off x="609599" y="1430216"/>
            <a:ext cx="2273086" cy="4611148"/>
          </a:xfrm>
        </p:spPr>
        <p:txBody>
          <a:bodyPr/>
          <a:lstStyle/>
          <a:p>
            <a:r>
              <a:rPr lang="en-US" dirty="0" smtClean="0"/>
              <a:t>decided </a:t>
            </a:r>
            <a:r>
              <a:rPr lang="en-US" dirty="0"/>
              <a:t>to use the </a:t>
            </a:r>
            <a:r>
              <a:rPr lang="en-US" dirty="0" err="1"/>
              <a:t>Voronoi</a:t>
            </a:r>
            <a:r>
              <a:rPr lang="en-US" dirty="0"/>
              <a:t> density contrast in the following analysis to have the largest possible range in the parameter </a:t>
            </a:r>
            <a:r>
              <a:rPr lang="en-US" dirty="0" smtClean="0"/>
              <a:t>space.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3498" y="0"/>
            <a:ext cx="6170502" cy="6858000"/>
          </a:xfrm>
          <a:prstGeom prst="rect">
            <a:avLst/>
          </a:prstGeom>
        </p:spPr>
      </p:pic>
    </p:spTree>
    <p:extLst>
      <p:ext uri="{BB962C8B-B14F-4D97-AF65-F5344CB8AC3E}">
        <p14:creationId xmlns:p14="http://schemas.microsoft.com/office/powerpoint/2010/main" val="986871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The 2D distribution of galaxies within the </a:t>
            </a:r>
            <a:r>
              <a:rPr lang="en-US" sz="2400" dirty="0" smtClean="0"/>
              <a:t>cluster </a:t>
            </a:r>
            <a:endParaRPr lang="en-US" sz="2400" dirty="0"/>
          </a:p>
        </p:txBody>
      </p:sp>
      <p:sp>
        <p:nvSpPr>
          <p:cNvPr id="3" name="Content Placeholder 2"/>
          <p:cNvSpPr>
            <a:spLocks noGrp="1"/>
          </p:cNvSpPr>
          <p:nvPr>
            <p:ph idx="1"/>
          </p:nvPr>
        </p:nvSpPr>
        <p:spPr>
          <a:xfrm>
            <a:off x="609599" y="1430216"/>
            <a:ext cx="2536557" cy="4611148"/>
          </a:xfrm>
        </p:spPr>
        <p:txBody>
          <a:bodyPr/>
          <a:lstStyle/>
          <a:p>
            <a:r>
              <a:rPr lang="en-US" dirty="0"/>
              <a:t>galaxies belonging to the red sequence are preferentially located in the high density </a:t>
            </a:r>
            <a:r>
              <a:rPr lang="en-US" dirty="0" smtClean="0"/>
              <a:t>regions</a:t>
            </a:r>
            <a:r>
              <a:rPr lang="en-US" dirty="0"/>
              <a:t>. </a:t>
            </a:r>
          </a:p>
          <a:p>
            <a:endParaRPr lang="en-US" dirty="0" smtClean="0"/>
          </a:p>
          <a:p>
            <a:r>
              <a:rPr lang="en-US" dirty="0"/>
              <a:t>red sequence, green valley, and blue cloud objects are well </a:t>
            </a:r>
            <a:r>
              <a:rPr lang="en-US" dirty="0" smtClean="0"/>
              <a:t>mixed</a:t>
            </a:r>
            <a:r>
              <a:rPr lang="en-US" dirty="0"/>
              <a:t> </a:t>
            </a:r>
            <a:r>
              <a:rPr lang="en-US" dirty="0" smtClean="0"/>
              <a:t> for M and LVC</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865" y="949569"/>
            <a:ext cx="4851507" cy="5915709"/>
          </a:xfrm>
          <a:prstGeom prst="rect">
            <a:avLst/>
          </a:prstGeom>
        </p:spPr>
      </p:pic>
    </p:spTree>
    <p:extLst>
      <p:ext uri="{BB962C8B-B14F-4D97-AF65-F5344CB8AC3E}">
        <p14:creationId xmlns:p14="http://schemas.microsoft.com/office/powerpoint/2010/main" val="1105498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The </a:t>
            </a:r>
            <a:r>
              <a:rPr lang="en-US" sz="2400" dirty="0" smtClean="0"/>
              <a:t>color-stellar </a:t>
            </a:r>
            <a:r>
              <a:rPr lang="en-US" sz="2400" dirty="0"/>
              <a:t>mass relation within the substructures </a:t>
            </a:r>
          </a:p>
        </p:txBody>
      </p:sp>
      <p:sp>
        <p:nvSpPr>
          <p:cNvPr id="3" name="Content Placeholder 2"/>
          <p:cNvSpPr>
            <a:spLocks noGrp="1"/>
          </p:cNvSpPr>
          <p:nvPr>
            <p:ph idx="1"/>
          </p:nvPr>
        </p:nvSpPr>
        <p:spPr>
          <a:xfrm>
            <a:off x="609599" y="1430216"/>
            <a:ext cx="3423558" cy="4611148"/>
          </a:xfrm>
        </p:spPr>
        <p:txBody>
          <a:bodyPr>
            <a:normAutofit lnSpcReduction="10000"/>
          </a:bodyPr>
          <a:lstStyle/>
          <a:p>
            <a:r>
              <a:rPr lang="en-US" dirty="0"/>
              <a:t>Cluster A, B, C, W, and W’ are dominated by red galaxies.</a:t>
            </a:r>
          </a:p>
          <a:p>
            <a:r>
              <a:rPr lang="en-US" dirty="0"/>
              <a:t>Galaxies at the periphery of the cluster are mainly late-type system</a:t>
            </a:r>
            <a:r>
              <a:rPr lang="en-US" dirty="0" smtClean="0"/>
              <a:t>.</a:t>
            </a:r>
          </a:p>
          <a:p>
            <a:r>
              <a:rPr lang="en-US" dirty="0" smtClean="0"/>
              <a:t>Most massive galaxies are the dominant galaxies in all the substructures.</a:t>
            </a:r>
          </a:p>
          <a:p>
            <a:r>
              <a:rPr lang="en-US" dirty="0"/>
              <a:t>M</a:t>
            </a:r>
            <a:r>
              <a:rPr lang="en-US" dirty="0" smtClean="0"/>
              <a:t>assive </a:t>
            </a:r>
            <a:r>
              <a:rPr lang="en-US" dirty="0"/>
              <a:t>galaxies are </a:t>
            </a:r>
            <a:r>
              <a:rPr lang="en-US" dirty="0" smtClean="0"/>
              <a:t>are </a:t>
            </a:r>
            <a:r>
              <a:rPr lang="en-US" dirty="0"/>
              <a:t>lacking in the field. </a:t>
            </a:r>
          </a:p>
          <a:p>
            <a:r>
              <a:rPr lang="en-US" dirty="0" smtClean="0"/>
              <a:t>For &lt;10^8, </a:t>
            </a:r>
            <a:r>
              <a:rPr lang="en-US" dirty="0"/>
              <a:t>the core of the cluster is dominated by red quiescent dwarf </a:t>
            </a:r>
            <a:r>
              <a:rPr lang="en-US" dirty="0" err="1" smtClean="0"/>
              <a:t>ellipticals</a:t>
            </a:r>
            <a:r>
              <a:rPr lang="en-US" dirty="0"/>
              <a:t> these objects in the field are totally lacking </a:t>
            </a:r>
          </a:p>
          <a:p>
            <a:endParaRPr lang="en-US" dirty="0"/>
          </a:p>
          <a:p>
            <a:pPr marL="0" indent="0">
              <a:buNone/>
            </a:pPr>
            <a:endParaRPr lang="en-US"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157" y="1430216"/>
            <a:ext cx="5153040" cy="5056094"/>
          </a:xfrm>
          <a:prstGeom prst="rect">
            <a:avLst/>
          </a:prstGeom>
        </p:spPr>
      </p:pic>
    </p:spTree>
    <p:extLst>
      <p:ext uri="{BB962C8B-B14F-4D97-AF65-F5344CB8AC3E}">
        <p14:creationId xmlns:p14="http://schemas.microsoft.com/office/powerpoint/2010/main" val="914857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1683</TotalTime>
  <Words>1902</Words>
  <Application>Microsoft Macintosh PowerPoint</Application>
  <PresentationFormat>On-screen Show (4:3)</PresentationFormat>
  <Paragraphs>138</Paragraphs>
  <Slides>24</Slides>
  <Notes>3</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Cambria Math</vt:lpstr>
      <vt:lpstr>Trebuchet MS</vt:lpstr>
      <vt:lpstr>Wingdings 3</vt:lpstr>
      <vt:lpstr>华文新魏</vt:lpstr>
      <vt:lpstr>Arial</vt:lpstr>
      <vt:lpstr>Facet</vt:lpstr>
      <vt:lpstr>The GALEX Ultraviolet Virgo Cluster Survey (GUViCS) IV. The role of the cluster environment on galaxy evolution</vt:lpstr>
      <vt:lpstr>Sample</vt:lpstr>
      <vt:lpstr>The derived parameters  </vt:lpstr>
      <vt:lpstr>Galaxy evolution Model</vt:lpstr>
      <vt:lpstr>The color-stellar mass relation  </vt:lpstr>
      <vt:lpstr>The galaxy distribution within the cluster </vt:lpstr>
      <vt:lpstr>Voronoi density</vt:lpstr>
      <vt:lpstr>The 2D distribution of galaxies within the cluster </vt:lpstr>
      <vt:lpstr>The color-stellar mass relation within the substructures </vt:lpstr>
      <vt:lpstr>PowerPoint Presentation</vt:lpstr>
      <vt:lpstr>The color-stellar mass relation as a function of the density contrast  </vt:lpstr>
      <vt:lpstr>The color-stellar mass relation in the velocity space </vt:lpstr>
      <vt:lpstr>Environmental Effects  </vt:lpstr>
      <vt:lpstr>Ram Pressure stripping </vt:lpstr>
      <vt:lpstr>Starvation</vt:lpstr>
      <vt:lpstr>Preprocessing </vt:lpstr>
      <vt:lpstr>Discussion: Massive galaxies  </vt:lpstr>
      <vt:lpstr>PowerPoint Presentation</vt:lpstr>
      <vt:lpstr>PowerPoint Presentation</vt:lpstr>
      <vt:lpstr>Dwarf galaxies</vt:lpstr>
      <vt:lpstr>Conclusion</vt:lpstr>
      <vt:lpstr>Conclusion</vt:lpstr>
      <vt:lpstr>Result:</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34</cp:revision>
  <dcterms:created xsi:type="dcterms:W3CDTF">2019-06-18T07:58:54Z</dcterms:created>
  <dcterms:modified xsi:type="dcterms:W3CDTF">2019-06-19T12:02:35Z</dcterms:modified>
</cp:coreProperties>
</file>