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63" r:id="rId5"/>
    <p:sldId id="264" r:id="rId6"/>
    <p:sldId id="265" r:id="rId7"/>
    <p:sldId id="270" r:id="rId8"/>
    <p:sldId id="259" r:id="rId9"/>
    <p:sldId id="269" r:id="rId10"/>
    <p:sldId id="273" r:id="rId11"/>
    <p:sldId id="261" r:id="rId12"/>
    <p:sldId id="271" r:id="rId13"/>
    <p:sldId id="272" r:id="rId14"/>
    <p:sldId id="267" r:id="rId15"/>
    <p:sldId id="274" r:id="rId16"/>
    <p:sldId id="275" r:id="rId17"/>
    <p:sldId id="277" r:id="rId18"/>
    <p:sldId id="276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76" autoAdjust="0"/>
    <p:restoredTop sz="94645" autoAdjust="0"/>
  </p:normalViewPr>
  <p:slideViewPr>
    <p:cSldViewPr snapToGrid="0">
      <p:cViewPr varScale="1">
        <p:scale>
          <a:sx n="103" d="100"/>
          <a:sy n="103" d="100"/>
        </p:scale>
        <p:origin x="144" y="3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976CB3-3BED-4F22-BB34-277B2AF9F0B0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B6E55970-6D92-4067-B7A7-F15F00BB99DC}">
      <dgm:prSet phldrT="[文本]" custT="1"/>
      <dgm:spPr/>
      <dgm:t>
        <a:bodyPr/>
        <a:lstStyle/>
        <a:p>
          <a:r>
            <a:rPr lang="en-US" altLang="zh-CN" sz="1400" dirty="0">
              <a:latin typeface="Noto Sans CJK SC Regular" panose="020B0500000000000000" pitchFamily="34" charset="-122"/>
              <a:ea typeface="Noto Sans CJK SC Regular" panose="020B0500000000000000" pitchFamily="34" charset="-122"/>
            </a:rPr>
            <a:t>3D-HST GOODS-South </a:t>
          </a:r>
          <a:r>
            <a:rPr lang="zh-CN" altLang="en-US" sz="1400" dirty="0">
              <a:latin typeface="Noto Sans CJK SC Regular" panose="020B0500000000000000" pitchFamily="34" charset="-122"/>
              <a:ea typeface="Noto Sans CJK SC Regular" panose="020B0500000000000000" pitchFamily="34" charset="-122"/>
            </a:rPr>
            <a:t>目录</a:t>
          </a:r>
        </a:p>
      </dgm:t>
    </dgm:pt>
    <dgm:pt modelId="{98D62B1E-58EF-49D7-8623-D042692F8A78}" type="parTrans" cxnId="{0B42FA13-C994-4B3A-A3DB-BA5D7724FA68}">
      <dgm:prSet/>
      <dgm:spPr/>
      <dgm:t>
        <a:bodyPr/>
        <a:lstStyle/>
        <a:p>
          <a:endParaRPr lang="zh-CN" altLang="en-US"/>
        </a:p>
      </dgm:t>
    </dgm:pt>
    <dgm:pt modelId="{7F729281-09C4-4798-BEE3-691E94DA92FF}" type="sibTrans" cxnId="{0B42FA13-C994-4B3A-A3DB-BA5D7724FA68}">
      <dgm:prSet/>
      <dgm:spPr/>
      <dgm:t>
        <a:bodyPr/>
        <a:lstStyle/>
        <a:p>
          <a:endParaRPr lang="zh-CN" altLang="en-US"/>
        </a:p>
      </dgm:t>
    </dgm:pt>
    <dgm:pt modelId="{2DDEEDD8-45F6-4FA3-93FA-FB0610A728B9}">
      <dgm:prSet phldrT="[文本]" custT="1"/>
      <dgm:spPr/>
      <dgm:t>
        <a:bodyPr/>
        <a:lstStyle/>
        <a:p>
          <a:r>
            <a:rPr lang="zh-CN" altLang="en-US" sz="1400" dirty="0">
              <a:latin typeface="Noto Sans CJK SC Regular" panose="020B0500000000000000" pitchFamily="34" charset="-122"/>
              <a:ea typeface="Noto Sans CJK SC Regular" panose="020B0500000000000000" pitchFamily="34" charset="-122"/>
            </a:rPr>
            <a:t>有光谱红移</a:t>
          </a:r>
          <a:r>
            <a:rPr lang="en-US" altLang="zh-CN" sz="1400" dirty="0">
              <a:latin typeface="Noto Sans CJK SC Regular" panose="020B0500000000000000" pitchFamily="34" charset="-122"/>
              <a:ea typeface="Noto Sans CJK SC Regular" panose="020B0500000000000000" pitchFamily="34" charset="-122"/>
            </a:rPr>
            <a:t>1.1&lt;z&lt;1.55</a:t>
          </a:r>
          <a:r>
            <a:rPr lang="zh-CN" altLang="en-US" sz="1400" dirty="0">
              <a:latin typeface="Noto Sans CJK SC Regular" panose="020B0500000000000000" pitchFamily="34" charset="-122"/>
              <a:ea typeface="Noto Sans CJK SC Regular" panose="020B0500000000000000" pitchFamily="34" charset="-122"/>
            </a:rPr>
            <a:t>，</a:t>
          </a:r>
          <a:r>
            <a:rPr lang="en-US" altLang="zh-CN" sz="1400" dirty="0">
              <a:latin typeface="Noto Sans CJK SC Regular" panose="020B0500000000000000" pitchFamily="34" charset="-122"/>
              <a:ea typeface="Noto Sans CJK SC Regular" panose="020B0500000000000000" pitchFamily="34" charset="-122"/>
            </a:rPr>
            <a:t>Hα</a:t>
          </a:r>
          <a:r>
            <a:rPr lang="zh-CN" altLang="en-US" sz="1400" dirty="0">
              <a:latin typeface="Noto Sans CJK SC Regular" panose="020B0500000000000000" pitchFamily="34" charset="-122"/>
              <a:ea typeface="Noto Sans CJK SC Regular" panose="020B0500000000000000" pitchFamily="34" charset="-122"/>
            </a:rPr>
            <a:t>、</a:t>
          </a:r>
          <a:r>
            <a:rPr lang="en-US" altLang="zh-CN" sz="1400" dirty="0">
              <a:latin typeface="Noto Sans CJK SC Regular" panose="020B0500000000000000" pitchFamily="34" charset="-122"/>
              <a:ea typeface="Noto Sans CJK SC Regular" panose="020B0500000000000000" pitchFamily="34" charset="-122"/>
            </a:rPr>
            <a:t>[OIII]</a:t>
          </a:r>
          <a:r>
            <a:rPr lang="zh-CN" altLang="en-US" sz="1400" dirty="0">
              <a:latin typeface="Noto Sans CJK SC Regular" panose="020B0500000000000000" pitchFamily="34" charset="-122"/>
              <a:ea typeface="Noto Sans CJK SC Regular" panose="020B0500000000000000" pitchFamily="34" charset="-122"/>
            </a:rPr>
            <a:t>和</a:t>
          </a:r>
          <a:r>
            <a:rPr lang="en-US" altLang="zh-CN" sz="1400" dirty="0">
              <a:latin typeface="Noto Sans CJK SC Regular" panose="020B0500000000000000" pitchFamily="34" charset="-122"/>
              <a:ea typeface="Noto Sans CJK SC Regular" panose="020B0500000000000000" pitchFamily="34" charset="-122"/>
            </a:rPr>
            <a:t>Hβ</a:t>
          </a:r>
          <a:r>
            <a:rPr lang="zh-CN" altLang="en-US" sz="1400" dirty="0">
              <a:latin typeface="Noto Sans CJK SC Regular" panose="020B0500000000000000" pitchFamily="34" charset="-122"/>
              <a:ea typeface="Noto Sans CJK SC Regular" panose="020B0500000000000000" pitchFamily="34" charset="-122"/>
            </a:rPr>
            <a:t>流量</a:t>
          </a:r>
          <a:r>
            <a:rPr lang="en-US" altLang="zh-CN" sz="1400" dirty="0">
              <a:latin typeface="Noto Sans CJK SC Regular" panose="020B0500000000000000" pitchFamily="34" charset="-122"/>
              <a:ea typeface="Noto Sans CJK SC Regular" panose="020B0500000000000000" pitchFamily="34" charset="-122"/>
            </a:rPr>
            <a:t>&gt;0</a:t>
          </a:r>
          <a:endParaRPr lang="zh-CN" altLang="en-US" sz="1400" dirty="0">
            <a:latin typeface="Noto Sans CJK SC Regular" panose="020B0500000000000000" pitchFamily="34" charset="-122"/>
            <a:ea typeface="Noto Sans CJK SC Regular" panose="020B0500000000000000" pitchFamily="34" charset="-122"/>
          </a:endParaRPr>
        </a:p>
      </dgm:t>
    </dgm:pt>
    <dgm:pt modelId="{2651266A-E79E-45BA-9D55-115473E151DA}" type="parTrans" cxnId="{0848C2E3-6E5C-488B-9B80-10AE0AD397D4}">
      <dgm:prSet/>
      <dgm:spPr/>
      <dgm:t>
        <a:bodyPr/>
        <a:lstStyle/>
        <a:p>
          <a:endParaRPr lang="zh-CN" altLang="en-US"/>
        </a:p>
      </dgm:t>
    </dgm:pt>
    <dgm:pt modelId="{34E3D300-B0A8-49D8-AE50-8DDCC854F1BB}" type="sibTrans" cxnId="{0848C2E3-6E5C-488B-9B80-10AE0AD397D4}">
      <dgm:prSet/>
      <dgm:spPr/>
      <dgm:t>
        <a:bodyPr/>
        <a:lstStyle/>
        <a:p>
          <a:endParaRPr lang="zh-CN" altLang="en-US"/>
        </a:p>
      </dgm:t>
    </dgm:pt>
    <dgm:pt modelId="{8A04C567-0163-4EE0-B720-7C0881E1EE44}">
      <dgm:prSet phldrT="[文本]" custT="1"/>
      <dgm:spPr/>
      <dgm:t>
        <a:bodyPr/>
        <a:lstStyle/>
        <a:p>
          <a:r>
            <a:rPr lang="zh-CN" altLang="en-US" sz="1400" dirty="0">
              <a:latin typeface="Noto Sans CJK SC Regular" panose="020B0500000000000000" pitchFamily="34" charset="-122"/>
              <a:ea typeface="Noto Sans CJK SC Regular" panose="020B0500000000000000" pitchFamily="34" charset="-122"/>
            </a:rPr>
            <a:t>位于哈勃极深场</a:t>
          </a:r>
          <a:r>
            <a:rPr lang="en-US" altLang="zh-CN" sz="1400" dirty="0">
              <a:latin typeface="Noto Sans CJK SC Regular" panose="020B0500000000000000" pitchFamily="34" charset="-122"/>
              <a:ea typeface="Noto Sans CJK SC Regular" panose="020B0500000000000000" pitchFamily="34" charset="-122"/>
            </a:rPr>
            <a:t>(XDF)</a:t>
          </a:r>
          <a:r>
            <a:rPr lang="zh-CN" altLang="en-US" sz="1400" dirty="0">
              <a:latin typeface="Noto Sans CJK SC Regular" panose="020B0500000000000000" pitchFamily="34" charset="-122"/>
              <a:ea typeface="Noto Sans CJK SC Regular" panose="020B0500000000000000" pitchFamily="34" charset="-122"/>
            </a:rPr>
            <a:t>中</a:t>
          </a:r>
        </a:p>
      </dgm:t>
    </dgm:pt>
    <dgm:pt modelId="{5A52C88B-84D1-4903-BAE2-C977A0D4F9D5}" type="parTrans" cxnId="{980228EB-7C27-4E18-B588-326196B1A591}">
      <dgm:prSet/>
      <dgm:spPr/>
      <dgm:t>
        <a:bodyPr/>
        <a:lstStyle/>
        <a:p>
          <a:endParaRPr lang="zh-CN" altLang="en-US"/>
        </a:p>
      </dgm:t>
    </dgm:pt>
    <dgm:pt modelId="{87B9FBD9-15F3-42D9-8F66-32F7B62FF140}" type="sibTrans" cxnId="{980228EB-7C27-4E18-B588-326196B1A591}">
      <dgm:prSet/>
      <dgm:spPr/>
      <dgm:t>
        <a:bodyPr/>
        <a:lstStyle/>
        <a:p>
          <a:endParaRPr lang="zh-CN" altLang="en-US"/>
        </a:p>
      </dgm:t>
    </dgm:pt>
    <dgm:pt modelId="{9D9A7D59-947B-4C6A-A7A4-41481943269D}">
      <dgm:prSet phldrT="[文本]"/>
      <dgm:spPr/>
      <dgm:t>
        <a:bodyPr/>
        <a:lstStyle/>
        <a:p>
          <a:r>
            <a:rPr lang="en-US" altLang="zh-CN" dirty="0">
              <a:latin typeface="Noto Sans CJK SC Regular" panose="020B0500000000000000" pitchFamily="34" charset="-122"/>
              <a:ea typeface="Noto Sans CJK SC Regular" panose="020B0500000000000000" pitchFamily="34" charset="-122"/>
            </a:rPr>
            <a:t>1517</a:t>
          </a:r>
          <a:r>
            <a:rPr lang="zh-CN" altLang="en-US" dirty="0">
              <a:latin typeface="Noto Sans CJK SC Regular" panose="020B0500000000000000" pitchFamily="34" charset="-122"/>
              <a:ea typeface="Noto Sans CJK SC Regular" panose="020B0500000000000000" pitchFamily="34" charset="-122"/>
            </a:rPr>
            <a:t>个</a:t>
          </a:r>
        </a:p>
      </dgm:t>
    </dgm:pt>
    <dgm:pt modelId="{C4C48EA7-4A78-44A9-B051-8150D8442800}" type="parTrans" cxnId="{49A4E7D6-54EC-42AB-8F3F-FB73B9AB7019}">
      <dgm:prSet/>
      <dgm:spPr/>
      <dgm:t>
        <a:bodyPr/>
        <a:lstStyle/>
        <a:p>
          <a:endParaRPr lang="zh-CN" altLang="en-US"/>
        </a:p>
      </dgm:t>
    </dgm:pt>
    <dgm:pt modelId="{F7E2B751-C9D3-4D8D-AB7F-A370748E017E}" type="sibTrans" cxnId="{49A4E7D6-54EC-42AB-8F3F-FB73B9AB7019}">
      <dgm:prSet/>
      <dgm:spPr/>
      <dgm:t>
        <a:bodyPr/>
        <a:lstStyle/>
        <a:p>
          <a:endParaRPr lang="zh-CN" altLang="en-US"/>
        </a:p>
      </dgm:t>
    </dgm:pt>
    <dgm:pt modelId="{1B4C7BF6-9B7F-4B66-8E01-5D84736A4E66}">
      <dgm:prSet phldrT="[文本]"/>
      <dgm:spPr/>
      <dgm:t>
        <a:bodyPr/>
        <a:lstStyle/>
        <a:p>
          <a:r>
            <a:rPr lang="en-US" altLang="zh-CN" dirty="0">
              <a:latin typeface="Noto Sans CJK SC Regular" panose="020B0500000000000000" pitchFamily="34" charset="-122"/>
              <a:ea typeface="Noto Sans CJK SC Regular" panose="020B0500000000000000" pitchFamily="34" charset="-122"/>
            </a:rPr>
            <a:t>948</a:t>
          </a:r>
          <a:r>
            <a:rPr lang="zh-CN" altLang="en-US" dirty="0">
              <a:latin typeface="Noto Sans CJK SC Regular" panose="020B0500000000000000" pitchFamily="34" charset="-122"/>
              <a:ea typeface="Noto Sans CJK SC Regular" panose="020B0500000000000000" pitchFamily="34" charset="-122"/>
            </a:rPr>
            <a:t>个</a:t>
          </a:r>
        </a:p>
      </dgm:t>
    </dgm:pt>
    <dgm:pt modelId="{76B02BAF-E513-4239-8686-F06D332A0F88}" type="parTrans" cxnId="{30023020-0E0C-49B3-8520-E33A2E195C54}">
      <dgm:prSet/>
      <dgm:spPr/>
      <dgm:t>
        <a:bodyPr/>
        <a:lstStyle/>
        <a:p>
          <a:endParaRPr lang="zh-CN" altLang="en-US"/>
        </a:p>
      </dgm:t>
    </dgm:pt>
    <dgm:pt modelId="{95540378-E244-4244-BD6D-E2E5C27C6F20}" type="sibTrans" cxnId="{30023020-0E0C-49B3-8520-E33A2E195C54}">
      <dgm:prSet/>
      <dgm:spPr/>
      <dgm:t>
        <a:bodyPr/>
        <a:lstStyle/>
        <a:p>
          <a:endParaRPr lang="zh-CN" altLang="en-US"/>
        </a:p>
      </dgm:t>
    </dgm:pt>
    <dgm:pt modelId="{5CE33A71-467E-438C-867A-BAE1EFD355C7}">
      <dgm:prSet phldrT="[文本]"/>
      <dgm:spPr/>
      <dgm:t>
        <a:bodyPr/>
        <a:lstStyle/>
        <a:p>
          <a:r>
            <a:rPr lang="en-US" altLang="zh-CN" dirty="0">
              <a:latin typeface="Noto Sans CJK SC Regular" panose="020B0500000000000000" pitchFamily="34" charset="-122"/>
              <a:ea typeface="Noto Sans CJK SC Regular" panose="020B0500000000000000" pitchFamily="34" charset="-122"/>
            </a:rPr>
            <a:t>38</a:t>
          </a:r>
          <a:r>
            <a:rPr lang="zh-CN" altLang="en-US" dirty="0">
              <a:latin typeface="Noto Sans CJK SC Regular" panose="020B0500000000000000" pitchFamily="34" charset="-122"/>
              <a:ea typeface="Noto Sans CJK SC Regular" panose="020B0500000000000000" pitchFamily="34" charset="-122"/>
            </a:rPr>
            <a:t>个</a:t>
          </a:r>
        </a:p>
      </dgm:t>
    </dgm:pt>
    <dgm:pt modelId="{6D142D0E-22CB-4D86-A01F-65E6CF0ABDAC}" type="parTrans" cxnId="{7F7A13A6-13F8-4EB8-9C66-C27D4CBEBFAE}">
      <dgm:prSet/>
      <dgm:spPr/>
      <dgm:t>
        <a:bodyPr/>
        <a:lstStyle/>
        <a:p>
          <a:endParaRPr lang="zh-CN" altLang="en-US"/>
        </a:p>
      </dgm:t>
    </dgm:pt>
    <dgm:pt modelId="{8F8A9917-2AB5-4DEC-8928-E362555A55A0}" type="sibTrans" cxnId="{7F7A13A6-13F8-4EB8-9C66-C27D4CBEBFAE}">
      <dgm:prSet/>
      <dgm:spPr/>
      <dgm:t>
        <a:bodyPr/>
        <a:lstStyle/>
        <a:p>
          <a:endParaRPr lang="zh-CN" altLang="en-US"/>
        </a:p>
      </dgm:t>
    </dgm:pt>
    <dgm:pt modelId="{A3111A28-7850-4758-8535-59C82B41571D}">
      <dgm:prSet phldrT="[文本]" custT="1"/>
      <dgm:spPr/>
      <dgm:t>
        <a:bodyPr/>
        <a:lstStyle/>
        <a:p>
          <a:r>
            <a:rPr lang="en-US" altLang="zh-CN" sz="1400" dirty="0">
              <a:latin typeface="Noto Sans CJK SC Regular" panose="020B0500000000000000" pitchFamily="34" charset="-122"/>
              <a:ea typeface="Noto Sans CJK SC Regular" panose="020B0500000000000000" pitchFamily="34" charset="-122"/>
            </a:rPr>
            <a:t>[OIII]</a:t>
          </a:r>
          <a:r>
            <a:rPr lang="zh-CN" altLang="en-US" sz="1400" dirty="0">
              <a:latin typeface="Noto Sans CJK SC Regular" panose="020B0500000000000000" pitchFamily="34" charset="-122"/>
              <a:ea typeface="Noto Sans CJK SC Regular" panose="020B0500000000000000" pitchFamily="34" charset="-122"/>
            </a:rPr>
            <a:t>和</a:t>
          </a:r>
          <a:r>
            <a:rPr lang="en-US" altLang="zh-CN" sz="1400" dirty="0">
              <a:latin typeface="Noto Sans CJK SC Regular" panose="020B0500000000000000" pitchFamily="34" charset="-122"/>
              <a:ea typeface="Noto Sans CJK SC Regular" panose="020B0500000000000000" pitchFamily="34" charset="-122"/>
            </a:rPr>
            <a:t>Hα</a:t>
          </a:r>
          <a:r>
            <a:rPr lang="zh-CN" altLang="en-US" sz="1400" dirty="0">
              <a:latin typeface="Noto Sans CJK SC Regular" panose="020B0500000000000000" pitchFamily="34" charset="-122"/>
              <a:ea typeface="Noto Sans CJK SC Regular" panose="020B0500000000000000" pitchFamily="34" charset="-122"/>
            </a:rPr>
            <a:t>流量最大，</a:t>
          </a:r>
          <a:r>
            <a:rPr lang="en-US" sz="1400" b="0" i="0" dirty="0">
              <a:latin typeface="Noto Sans CJK SC Regular" panose="020B0500000000000000" pitchFamily="34" charset="-122"/>
              <a:ea typeface="Noto Sans CJK SC Regular" panose="020B0500000000000000" pitchFamily="34" charset="-122"/>
            </a:rPr>
            <a:t>~10</a:t>
          </a:r>
          <a:r>
            <a:rPr lang="en-US" sz="1400" b="0" i="0" baseline="30000" dirty="0">
              <a:latin typeface="Noto Sans CJK SC Regular" panose="020B0500000000000000" pitchFamily="34" charset="-122"/>
              <a:ea typeface="Noto Sans CJK SC Regular" panose="020B0500000000000000" pitchFamily="34" charset="-122"/>
            </a:rPr>
            <a:t>9</a:t>
          </a:r>
          <a:r>
            <a:rPr lang="en-US" sz="1400" b="0" i="0" dirty="0">
              <a:latin typeface="Noto Sans CJK SC Regular" panose="020B0500000000000000" pitchFamily="34" charset="-122"/>
              <a:ea typeface="Noto Sans CJK SC Regular" panose="020B0500000000000000" pitchFamily="34" charset="-122"/>
            </a:rPr>
            <a:t>M</a:t>
          </a:r>
          <a:r>
            <a:rPr lang="en-US" sz="1400" b="0" i="0" baseline="-25000" dirty="0">
              <a:latin typeface="Noto Sans CJK SC Regular" panose="020B0500000000000000" pitchFamily="34" charset="-122"/>
              <a:ea typeface="Noto Sans CJK SC Regular" panose="020B0500000000000000" pitchFamily="34" charset="-122"/>
            </a:rPr>
            <a:t>⊙</a:t>
          </a:r>
          <a:r>
            <a:rPr lang="zh-CN" altLang="en-US" sz="1400" b="0" i="0" baseline="0" dirty="0">
              <a:latin typeface="Noto Sans CJK SC Regular" panose="020B0500000000000000" pitchFamily="34" charset="-122"/>
              <a:ea typeface="Noto Sans CJK SC Regular" panose="020B0500000000000000" pitchFamily="34" charset="-122"/>
            </a:rPr>
            <a:t>，非</a:t>
          </a:r>
          <a:r>
            <a:rPr lang="en-US" altLang="zh-CN" sz="1400" b="0" i="0" baseline="0" dirty="0">
              <a:latin typeface="Noto Sans CJK SC Regular" panose="020B0500000000000000" pitchFamily="34" charset="-122"/>
              <a:ea typeface="Noto Sans CJK SC Regular" panose="020B0500000000000000" pitchFamily="34" charset="-122"/>
            </a:rPr>
            <a:t>AGN</a:t>
          </a:r>
          <a:endParaRPr lang="zh-CN" altLang="en-US" sz="1400" baseline="0" dirty="0">
            <a:latin typeface="Noto Sans CJK SC Regular" panose="020B0500000000000000" pitchFamily="34" charset="-122"/>
            <a:ea typeface="Noto Sans CJK SC Regular" panose="020B0500000000000000" pitchFamily="34" charset="-122"/>
          </a:endParaRPr>
        </a:p>
      </dgm:t>
    </dgm:pt>
    <dgm:pt modelId="{BB14CFE6-CFD9-42B3-92E0-11077251AC2B}" type="parTrans" cxnId="{9285799D-E4AF-4414-81A1-4A9368A599BE}">
      <dgm:prSet/>
      <dgm:spPr/>
      <dgm:t>
        <a:bodyPr/>
        <a:lstStyle/>
        <a:p>
          <a:endParaRPr lang="zh-CN" altLang="en-US"/>
        </a:p>
      </dgm:t>
    </dgm:pt>
    <dgm:pt modelId="{CDF31366-86B7-4456-B480-7CEF471B50F5}" type="sibTrans" cxnId="{9285799D-E4AF-4414-81A1-4A9368A599BE}">
      <dgm:prSet/>
      <dgm:spPr/>
      <dgm:t>
        <a:bodyPr/>
        <a:lstStyle/>
        <a:p>
          <a:endParaRPr lang="zh-CN" altLang="en-US"/>
        </a:p>
      </dgm:t>
    </dgm:pt>
    <dgm:pt modelId="{90DDEFF6-60B6-444E-A37B-AD62BB68F8A0}">
      <dgm:prSet phldrT="[文本]"/>
      <dgm:spPr/>
      <dgm:t>
        <a:bodyPr/>
        <a:lstStyle/>
        <a:p>
          <a:r>
            <a:rPr lang="en-US" b="0" i="0" dirty="0">
              <a:latin typeface="Noto Sans CJK SC Regular" panose="020B0500000000000000" pitchFamily="34" charset="-122"/>
              <a:ea typeface="Noto Sans CJK SC Regular" panose="020B0500000000000000" pitchFamily="34" charset="-122"/>
            </a:rPr>
            <a:t>AUDFs01 (</a:t>
          </a:r>
          <a:r>
            <a:rPr lang="en-US" altLang="zh-CN" b="0" i="0" dirty="0">
              <a:latin typeface="Noto Sans CJK SC Regular" panose="020B0500000000000000" pitchFamily="34" charset="-122"/>
              <a:ea typeface="Noto Sans CJK SC Regular" panose="020B0500000000000000" pitchFamily="34" charset="-122"/>
            </a:rPr>
            <a:t>RA </a:t>
          </a:r>
          <a:r>
            <a:rPr lang="en-US" b="0" i="0" dirty="0">
              <a:latin typeface="Noto Sans CJK SC Regular" panose="020B0500000000000000" pitchFamily="34" charset="-122"/>
              <a:ea typeface="Noto Sans CJK SC Regular" panose="020B0500000000000000" pitchFamily="34" charset="-122"/>
            </a:rPr>
            <a:t>53.1444; </a:t>
          </a:r>
          <a:r>
            <a:rPr lang="en-US" altLang="zh-CN" b="0" i="0" dirty="0">
              <a:latin typeface="Noto Sans CJK SC Regular" panose="020B0500000000000000" pitchFamily="34" charset="-122"/>
              <a:ea typeface="Noto Sans CJK SC Regular" panose="020B0500000000000000" pitchFamily="34" charset="-122"/>
            </a:rPr>
            <a:t>DEC</a:t>
          </a:r>
          <a:r>
            <a:rPr lang="en-US" b="0" i="0" dirty="0">
              <a:latin typeface="Noto Sans CJK SC Regular" panose="020B0500000000000000" pitchFamily="34" charset="-122"/>
              <a:ea typeface="Noto Sans CJK SC Regular" panose="020B0500000000000000" pitchFamily="34" charset="-122"/>
            </a:rPr>
            <a:t> </a:t>
          </a:r>
          <a:r>
            <a:rPr lang="en-US" altLang="zh-CN" b="0" i="0" dirty="0">
              <a:latin typeface="Noto Sans CJK SC Regular" panose="020B0500000000000000" pitchFamily="34" charset="-122"/>
              <a:ea typeface="Noto Sans CJK SC Regular" panose="020B0500000000000000" pitchFamily="34" charset="-122"/>
            </a:rPr>
            <a:t>-</a:t>
          </a:r>
          <a:r>
            <a:rPr lang="en-US" b="0" i="0" dirty="0">
              <a:latin typeface="Noto Sans CJK SC Regular" panose="020B0500000000000000" pitchFamily="34" charset="-122"/>
              <a:ea typeface="Noto Sans CJK SC Regular" panose="020B0500000000000000" pitchFamily="34" charset="-122"/>
            </a:rPr>
            <a:t>27.7911)</a:t>
          </a:r>
          <a:endParaRPr lang="zh-CN" altLang="en-US" dirty="0">
            <a:latin typeface="Noto Sans CJK SC Regular" panose="020B0500000000000000" pitchFamily="34" charset="-122"/>
            <a:ea typeface="Noto Sans CJK SC Regular" panose="020B0500000000000000" pitchFamily="34" charset="-122"/>
          </a:endParaRPr>
        </a:p>
      </dgm:t>
    </dgm:pt>
    <dgm:pt modelId="{7865391C-7E2D-48FF-BB61-6C1AB0867C26}" type="parTrans" cxnId="{3D83002E-7859-48BC-B438-ED2C6BFC10B5}">
      <dgm:prSet/>
      <dgm:spPr/>
      <dgm:t>
        <a:bodyPr/>
        <a:lstStyle/>
        <a:p>
          <a:endParaRPr lang="zh-CN" altLang="en-US"/>
        </a:p>
      </dgm:t>
    </dgm:pt>
    <dgm:pt modelId="{27EE9FAD-2636-4130-BAE8-D025E77D1832}" type="sibTrans" cxnId="{3D83002E-7859-48BC-B438-ED2C6BFC10B5}">
      <dgm:prSet/>
      <dgm:spPr/>
      <dgm:t>
        <a:bodyPr/>
        <a:lstStyle/>
        <a:p>
          <a:endParaRPr lang="zh-CN" altLang="en-US"/>
        </a:p>
      </dgm:t>
    </dgm:pt>
    <dgm:pt modelId="{8B31F699-4AE6-4DD7-8AD6-A7E9F287323D}" type="pres">
      <dgm:prSet presAssocID="{CD976CB3-3BED-4F22-BB34-277B2AF9F0B0}" presName="Name0" presStyleCnt="0">
        <dgm:presLayoutVars>
          <dgm:dir/>
          <dgm:animLvl val="lvl"/>
          <dgm:resizeHandles val="exact"/>
        </dgm:presLayoutVars>
      </dgm:prSet>
      <dgm:spPr/>
    </dgm:pt>
    <dgm:pt modelId="{1B3D423C-BA55-43B0-A050-A194E3F03ED1}" type="pres">
      <dgm:prSet presAssocID="{A3111A28-7850-4758-8535-59C82B41571D}" presName="boxAndChildren" presStyleCnt="0"/>
      <dgm:spPr/>
    </dgm:pt>
    <dgm:pt modelId="{FAA8ED94-596E-4347-80C9-9441AFBF845A}" type="pres">
      <dgm:prSet presAssocID="{A3111A28-7850-4758-8535-59C82B41571D}" presName="parentTextBox" presStyleLbl="node1" presStyleIdx="0" presStyleCnt="4"/>
      <dgm:spPr/>
    </dgm:pt>
    <dgm:pt modelId="{D3408C66-55D1-405B-8F6C-1E589D103C72}" type="pres">
      <dgm:prSet presAssocID="{A3111A28-7850-4758-8535-59C82B41571D}" presName="entireBox" presStyleLbl="node1" presStyleIdx="0" presStyleCnt="4"/>
      <dgm:spPr/>
    </dgm:pt>
    <dgm:pt modelId="{A260A461-DC70-40B7-A2E7-268F36155D38}" type="pres">
      <dgm:prSet presAssocID="{A3111A28-7850-4758-8535-59C82B41571D}" presName="descendantBox" presStyleCnt="0"/>
      <dgm:spPr/>
    </dgm:pt>
    <dgm:pt modelId="{631BF09B-85C7-4437-8202-364E6D8499D2}" type="pres">
      <dgm:prSet presAssocID="{90DDEFF6-60B6-444E-A37B-AD62BB68F8A0}" presName="childTextBox" presStyleLbl="fgAccFollowNode1" presStyleIdx="0" presStyleCnt="4">
        <dgm:presLayoutVars>
          <dgm:bulletEnabled val="1"/>
        </dgm:presLayoutVars>
      </dgm:prSet>
      <dgm:spPr/>
    </dgm:pt>
    <dgm:pt modelId="{74B6CF01-DE73-41C0-8011-C1F5F0A1F599}" type="pres">
      <dgm:prSet presAssocID="{87B9FBD9-15F3-42D9-8F66-32F7B62FF140}" presName="sp" presStyleCnt="0"/>
      <dgm:spPr/>
    </dgm:pt>
    <dgm:pt modelId="{F413BC0C-B9D6-444D-B59E-993C4A2ACEFC}" type="pres">
      <dgm:prSet presAssocID="{8A04C567-0163-4EE0-B720-7C0881E1EE44}" presName="arrowAndChildren" presStyleCnt="0"/>
      <dgm:spPr/>
    </dgm:pt>
    <dgm:pt modelId="{33B12B09-D803-4D79-B5C8-7AB4C8A6535C}" type="pres">
      <dgm:prSet presAssocID="{8A04C567-0163-4EE0-B720-7C0881E1EE44}" presName="parentTextArrow" presStyleLbl="node1" presStyleIdx="0" presStyleCnt="4"/>
      <dgm:spPr/>
    </dgm:pt>
    <dgm:pt modelId="{5488B129-E23B-4FA6-8A84-6AA9CD00E700}" type="pres">
      <dgm:prSet presAssocID="{8A04C567-0163-4EE0-B720-7C0881E1EE44}" presName="arrow" presStyleLbl="node1" presStyleIdx="1" presStyleCnt="4"/>
      <dgm:spPr/>
    </dgm:pt>
    <dgm:pt modelId="{CC64E8CC-8FAB-4290-8DA7-8337CF1419E6}" type="pres">
      <dgm:prSet presAssocID="{8A04C567-0163-4EE0-B720-7C0881E1EE44}" presName="descendantArrow" presStyleCnt="0"/>
      <dgm:spPr/>
    </dgm:pt>
    <dgm:pt modelId="{4E77F04A-F101-4649-B531-F93D5C377248}" type="pres">
      <dgm:prSet presAssocID="{5CE33A71-467E-438C-867A-BAE1EFD355C7}" presName="childTextArrow" presStyleLbl="fgAccFollowNode1" presStyleIdx="1" presStyleCnt="4">
        <dgm:presLayoutVars>
          <dgm:bulletEnabled val="1"/>
        </dgm:presLayoutVars>
      </dgm:prSet>
      <dgm:spPr/>
    </dgm:pt>
    <dgm:pt modelId="{FABE7FFD-02BF-474E-A488-151528AAA1C5}" type="pres">
      <dgm:prSet presAssocID="{34E3D300-B0A8-49D8-AE50-8DDCC854F1BB}" presName="sp" presStyleCnt="0"/>
      <dgm:spPr/>
    </dgm:pt>
    <dgm:pt modelId="{674990C8-68BF-4D87-9C09-703E71D43CDA}" type="pres">
      <dgm:prSet presAssocID="{2DDEEDD8-45F6-4FA3-93FA-FB0610A728B9}" presName="arrowAndChildren" presStyleCnt="0"/>
      <dgm:spPr/>
    </dgm:pt>
    <dgm:pt modelId="{B62BE6D0-A882-4F1D-87FD-A6F2404EEBB4}" type="pres">
      <dgm:prSet presAssocID="{2DDEEDD8-45F6-4FA3-93FA-FB0610A728B9}" presName="parentTextArrow" presStyleLbl="node1" presStyleIdx="1" presStyleCnt="4"/>
      <dgm:spPr/>
    </dgm:pt>
    <dgm:pt modelId="{D111988D-D531-4213-AA09-E440200DD190}" type="pres">
      <dgm:prSet presAssocID="{2DDEEDD8-45F6-4FA3-93FA-FB0610A728B9}" presName="arrow" presStyleLbl="node1" presStyleIdx="2" presStyleCnt="4"/>
      <dgm:spPr/>
    </dgm:pt>
    <dgm:pt modelId="{2F5F9B36-1C1B-4CDF-A9C5-3D04FBBE5A8A}" type="pres">
      <dgm:prSet presAssocID="{2DDEEDD8-45F6-4FA3-93FA-FB0610A728B9}" presName="descendantArrow" presStyleCnt="0"/>
      <dgm:spPr/>
    </dgm:pt>
    <dgm:pt modelId="{18B0795D-2A3B-4EEC-AC47-8A39EA7B12E2}" type="pres">
      <dgm:prSet presAssocID="{1B4C7BF6-9B7F-4B66-8E01-5D84736A4E66}" presName="childTextArrow" presStyleLbl="fgAccFollowNode1" presStyleIdx="2" presStyleCnt="4">
        <dgm:presLayoutVars>
          <dgm:bulletEnabled val="1"/>
        </dgm:presLayoutVars>
      </dgm:prSet>
      <dgm:spPr/>
    </dgm:pt>
    <dgm:pt modelId="{3C6438C5-1808-40DB-99B4-66B39086E8A9}" type="pres">
      <dgm:prSet presAssocID="{7F729281-09C4-4798-BEE3-691E94DA92FF}" presName="sp" presStyleCnt="0"/>
      <dgm:spPr/>
    </dgm:pt>
    <dgm:pt modelId="{F159F54A-087D-413E-8506-C53C5638ECF7}" type="pres">
      <dgm:prSet presAssocID="{B6E55970-6D92-4067-B7A7-F15F00BB99DC}" presName="arrowAndChildren" presStyleCnt="0"/>
      <dgm:spPr/>
    </dgm:pt>
    <dgm:pt modelId="{314C62F7-87F3-4924-B0C2-D85F0D3587A2}" type="pres">
      <dgm:prSet presAssocID="{B6E55970-6D92-4067-B7A7-F15F00BB99DC}" presName="parentTextArrow" presStyleLbl="node1" presStyleIdx="2" presStyleCnt="4"/>
      <dgm:spPr/>
    </dgm:pt>
    <dgm:pt modelId="{1409F783-54D1-483A-BF6E-DABEF50162A8}" type="pres">
      <dgm:prSet presAssocID="{B6E55970-6D92-4067-B7A7-F15F00BB99DC}" presName="arrow" presStyleLbl="node1" presStyleIdx="3" presStyleCnt="4" custLinFactNeighborX="-20270" custLinFactNeighborY="-16865"/>
      <dgm:spPr/>
    </dgm:pt>
    <dgm:pt modelId="{EFF9314D-CD50-4C4C-A95D-0D38503B2F20}" type="pres">
      <dgm:prSet presAssocID="{B6E55970-6D92-4067-B7A7-F15F00BB99DC}" presName="descendantArrow" presStyleCnt="0"/>
      <dgm:spPr/>
    </dgm:pt>
    <dgm:pt modelId="{2C710B4C-63FF-410D-93D0-F81521FC883F}" type="pres">
      <dgm:prSet presAssocID="{9D9A7D59-947B-4C6A-A7A4-41481943269D}" presName="childTextArrow" presStyleLbl="fgAccFollowNode1" presStyleIdx="3" presStyleCnt="4">
        <dgm:presLayoutVars>
          <dgm:bulletEnabled val="1"/>
        </dgm:presLayoutVars>
      </dgm:prSet>
      <dgm:spPr/>
    </dgm:pt>
  </dgm:ptLst>
  <dgm:cxnLst>
    <dgm:cxn modelId="{0B42FA13-C994-4B3A-A3DB-BA5D7724FA68}" srcId="{CD976CB3-3BED-4F22-BB34-277B2AF9F0B0}" destId="{B6E55970-6D92-4067-B7A7-F15F00BB99DC}" srcOrd="0" destOrd="0" parTransId="{98D62B1E-58EF-49D7-8623-D042692F8A78}" sibTransId="{7F729281-09C4-4798-BEE3-691E94DA92FF}"/>
    <dgm:cxn modelId="{30023020-0E0C-49B3-8520-E33A2E195C54}" srcId="{2DDEEDD8-45F6-4FA3-93FA-FB0610A728B9}" destId="{1B4C7BF6-9B7F-4B66-8E01-5D84736A4E66}" srcOrd="0" destOrd="0" parTransId="{76B02BAF-E513-4239-8686-F06D332A0F88}" sibTransId="{95540378-E244-4244-BD6D-E2E5C27C6F20}"/>
    <dgm:cxn modelId="{8CC23521-FA01-45DA-A15F-61D3BF4E1A1C}" type="presOf" srcId="{8A04C567-0163-4EE0-B720-7C0881E1EE44}" destId="{5488B129-E23B-4FA6-8A84-6AA9CD00E700}" srcOrd="1" destOrd="0" presId="urn:microsoft.com/office/officeart/2005/8/layout/process4"/>
    <dgm:cxn modelId="{3D83002E-7859-48BC-B438-ED2C6BFC10B5}" srcId="{A3111A28-7850-4758-8535-59C82B41571D}" destId="{90DDEFF6-60B6-444E-A37B-AD62BB68F8A0}" srcOrd="0" destOrd="0" parTransId="{7865391C-7E2D-48FF-BB61-6C1AB0867C26}" sibTransId="{27EE9FAD-2636-4130-BAE8-D025E77D1832}"/>
    <dgm:cxn modelId="{4125005D-8B9E-42C4-ABA9-872E43E38161}" type="presOf" srcId="{9D9A7D59-947B-4C6A-A7A4-41481943269D}" destId="{2C710B4C-63FF-410D-93D0-F81521FC883F}" srcOrd="0" destOrd="0" presId="urn:microsoft.com/office/officeart/2005/8/layout/process4"/>
    <dgm:cxn modelId="{A36BB26A-C528-495D-B086-6624526D9321}" type="presOf" srcId="{A3111A28-7850-4758-8535-59C82B41571D}" destId="{FAA8ED94-596E-4347-80C9-9441AFBF845A}" srcOrd="0" destOrd="0" presId="urn:microsoft.com/office/officeart/2005/8/layout/process4"/>
    <dgm:cxn modelId="{96071C4E-76D6-4BD5-8AD0-DCD5EB69709C}" type="presOf" srcId="{B6E55970-6D92-4067-B7A7-F15F00BB99DC}" destId="{314C62F7-87F3-4924-B0C2-D85F0D3587A2}" srcOrd="0" destOrd="0" presId="urn:microsoft.com/office/officeart/2005/8/layout/process4"/>
    <dgm:cxn modelId="{8F4D5D9C-9949-45C0-A104-504E58E39E79}" type="presOf" srcId="{5CE33A71-467E-438C-867A-BAE1EFD355C7}" destId="{4E77F04A-F101-4649-B531-F93D5C377248}" srcOrd="0" destOrd="0" presId="urn:microsoft.com/office/officeart/2005/8/layout/process4"/>
    <dgm:cxn modelId="{9285799D-E4AF-4414-81A1-4A9368A599BE}" srcId="{CD976CB3-3BED-4F22-BB34-277B2AF9F0B0}" destId="{A3111A28-7850-4758-8535-59C82B41571D}" srcOrd="3" destOrd="0" parTransId="{BB14CFE6-CFD9-42B3-92E0-11077251AC2B}" sibTransId="{CDF31366-86B7-4456-B480-7CEF471B50F5}"/>
    <dgm:cxn modelId="{3D8284A2-650A-4322-8B2E-E858829E9A0A}" type="presOf" srcId="{2DDEEDD8-45F6-4FA3-93FA-FB0610A728B9}" destId="{D111988D-D531-4213-AA09-E440200DD190}" srcOrd="1" destOrd="0" presId="urn:microsoft.com/office/officeart/2005/8/layout/process4"/>
    <dgm:cxn modelId="{219123A5-EF20-44D7-B831-76E12EF5523A}" type="presOf" srcId="{1B4C7BF6-9B7F-4B66-8E01-5D84736A4E66}" destId="{18B0795D-2A3B-4EEC-AC47-8A39EA7B12E2}" srcOrd="0" destOrd="0" presId="urn:microsoft.com/office/officeart/2005/8/layout/process4"/>
    <dgm:cxn modelId="{7F7A13A6-13F8-4EB8-9C66-C27D4CBEBFAE}" srcId="{8A04C567-0163-4EE0-B720-7C0881E1EE44}" destId="{5CE33A71-467E-438C-867A-BAE1EFD355C7}" srcOrd="0" destOrd="0" parTransId="{6D142D0E-22CB-4D86-A01F-65E6CF0ABDAC}" sibTransId="{8F8A9917-2AB5-4DEC-8928-E362555A55A0}"/>
    <dgm:cxn modelId="{FE9317AB-FFF7-453D-9121-9EFA9B8967F5}" type="presOf" srcId="{B6E55970-6D92-4067-B7A7-F15F00BB99DC}" destId="{1409F783-54D1-483A-BF6E-DABEF50162A8}" srcOrd="1" destOrd="0" presId="urn:microsoft.com/office/officeart/2005/8/layout/process4"/>
    <dgm:cxn modelId="{7F1E60AC-447B-4A7E-9813-6ECA936A5795}" type="presOf" srcId="{90DDEFF6-60B6-444E-A37B-AD62BB68F8A0}" destId="{631BF09B-85C7-4437-8202-364E6D8499D2}" srcOrd="0" destOrd="0" presId="urn:microsoft.com/office/officeart/2005/8/layout/process4"/>
    <dgm:cxn modelId="{5AB81DCF-EE5E-44DE-98CA-C455A8939411}" type="presOf" srcId="{8A04C567-0163-4EE0-B720-7C0881E1EE44}" destId="{33B12B09-D803-4D79-B5C8-7AB4C8A6535C}" srcOrd="0" destOrd="0" presId="urn:microsoft.com/office/officeart/2005/8/layout/process4"/>
    <dgm:cxn modelId="{B88E07D2-FD7A-4BB7-B227-EBED5A216F48}" type="presOf" srcId="{CD976CB3-3BED-4F22-BB34-277B2AF9F0B0}" destId="{8B31F699-4AE6-4DD7-8AD6-A7E9F287323D}" srcOrd="0" destOrd="0" presId="urn:microsoft.com/office/officeart/2005/8/layout/process4"/>
    <dgm:cxn modelId="{FF449BD6-4DA1-4339-8EC3-70DEE992A831}" type="presOf" srcId="{A3111A28-7850-4758-8535-59C82B41571D}" destId="{D3408C66-55D1-405B-8F6C-1E589D103C72}" srcOrd="1" destOrd="0" presId="urn:microsoft.com/office/officeart/2005/8/layout/process4"/>
    <dgm:cxn modelId="{49A4E7D6-54EC-42AB-8F3F-FB73B9AB7019}" srcId="{B6E55970-6D92-4067-B7A7-F15F00BB99DC}" destId="{9D9A7D59-947B-4C6A-A7A4-41481943269D}" srcOrd="0" destOrd="0" parTransId="{C4C48EA7-4A78-44A9-B051-8150D8442800}" sibTransId="{F7E2B751-C9D3-4D8D-AB7F-A370748E017E}"/>
    <dgm:cxn modelId="{0848C2E3-6E5C-488B-9B80-10AE0AD397D4}" srcId="{CD976CB3-3BED-4F22-BB34-277B2AF9F0B0}" destId="{2DDEEDD8-45F6-4FA3-93FA-FB0610A728B9}" srcOrd="1" destOrd="0" parTransId="{2651266A-E79E-45BA-9D55-115473E151DA}" sibTransId="{34E3D300-B0A8-49D8-AE50-8DDCC854F1BB}"/>
    <dgm:cxn modelId="{980228EB-7C27-4E18-B588-326196B1A591}" srcId="{CD976CB3-3BED-4F22-BB34-277B2AF9F0B0}" destId="{8A04C567-0163-4EE0-B720-7C0881E1EE44}" srcOrd="2" destOrd="0" parTransId="{5A52C88B-84D1-4903-BAE2-C977A0D4F9D5}" sibTransId="{87B9FBD9-15F3-42D9-8F66-32F7B62FF140}"/>
    <dgm:cxn modelId="{6DD5F8F1-151F-4B31-AE48-97F40A8111A8}" type="presOf" srcId="{2DDEEDD8-45F6-4FA3-93FA-FB0610A728B9}" destId="{B62BE6D0-A882-4F1D-87FD-A6F2404EEBB4}" srcOrd="0" destOrd="0" presId="urn:microsoft.com/office/officeart/2005/8/layout/process4"/>
    <dgm:cxn modelId="{3FE7020D-6503-4000-84C8-C4D7DAEFBE25}" type="presParOf" srcId="{8B31F699-4AE6-4DD7-8AD6-A7E9F287323D}" destId="{1B3D423C-BA55-43B0-A050-A194E3F03ED1}" srcOrd="0" destOrd="0" presId="urn:microsoft.com/office/officeart/2005/8/layout/process4"/>
    <dgm:cxn modelId="{E64F037D-5876-4F09-A41A-776242923F77}" type="presParOf" srcId="{1B3D423C-BA55-43B0-A050-A194E3F03ED1}" destId="{FAA8ED94-596E-4347-80C9-9441AFBF845A}" srcOrd="0" destOrd="0" presId="urn:microsoft.com/office/officeart/2005/8/layout/process4"/>
    <dgm:cxn modelId="{A6369FA9-8D5E-4916-8354-B017872947FB}" type="presParOf" srcId="{1B3D423C-BA55-43B0-A050-A194E3F03ED1}" destId="{D3408C66-55D1-405B-8F6C-1E589D103C72}" srcOrd="1" destOrd="0" presId="urn:microsoft.com/office/officeart/2005/8/layout/process4"/>
    <dgm:cxn modelId="{74967903-3666-4338-BB2F-13C1CF6E6325}" type="presParOf" srcId="{1B3D423C-BA55-43B0-A050-A194E3F03ED1}" destId="{A260A461-DC70-40B7-A2E7-268F36155D38}" srcOrd="2" destOrd="0" presId="urn:microsoft.com/office/officeart/2005/8/layout/process4"/>
    <dgm:cxn modelId="{6314BA01-C07E-4D46-8920-BD19E239818E}" type="presParOf" srcId="{A260A461-DC70-40B7-A2E7-268F36155D38}" destId="{631BF09B-85C7-4437-8202-364E6D8499D2}" srcOrd="0" destOrd="0" presId="urn:microsoft.com/office/officeart/2005/8/layout/process4"/>
    <dgm:cxn modelId="{776D3812-7F63-4F7C-B400-43C38BA1C01C}" type="presParOf" srcId="{8B31F699-4AE6-4DD7-8AD6-A7E9F287323D}" destId="{74B6CF01-DE73-41C0-8011-C1F5F0A1F599}" srcOrd="1" destOrd="0" presId="urn:microsoft.com/office/officeart/2005/8/layout/process4"/>
    <dgm:cxn modelId="{AD7DE023-865A-41C9-9C31-8C8061F01CF2}" type="presParOf" srcId="{8B31F699-4AE6-4DD7-8AD6-A7E9F287323D}" destId="{F413BC0C-B9D6-444D-B59E-993C4A2ACEFC}" srcOrd="2" destOrd="0" presId="urn:microsoft.com/office/officeart/2005/8/layout/process4"/>
    <dgm:cxn modelId="{B267D2C5-B35D-41CF-9B9E-0D3FF28B762C}" type="presParOf" srcId="{F413BC0C-B9D6-444D-B59E-993C4A2ACEFC}" destId="{33B12B09-D803-4D79-B5C8-7AB4C8A6535C}" srcOrd="0" destOrd="0" presId="urn:microsoft.com/office/officeart/2005/8/layout/process4"/>
    <dgm:cxn modelId="{0F2E4605-79AD-4643-AAF7-77559CF6A9D2}" type="presParOf" srcId="{F413BC0C-B9D6-444D-B59E-993C4A2ACEFC}" destId="{5488B129-E23B-4FA6-8A84-6AA9CD00E700}" srcOrd="1" destOrd="0" presId="urn:microsoft.com/office/officeart/2005/8/layout/process4"/>
    <dgm:cxn modelId="{8B615833-BE34-41A8-8371-3ED49B4A6A25}" type="presParOf" srcId="{F413BC0C-B9D6-444D-B59E-993C4A2ACEFC}" destId="{CC64E8CC-8FAB-4290-8DA7-8337CF1419E6}" srcOrd="2" destOrd="0" presId="urn:microsoft.com/office/officeart/2005/8/layout/process4"/>
    <dgm:cxn modelId="{B705E682-B2B1-4DC0-BA9B-3401FA5903D8}" type="presParOf" srcId="{CC64E8CC-8FAB-4290-8DA7-8337CF1419E6}" destId="{4E77F04A-F101-4649-B531-F93D5C377248}" srcOrd="0" destOrd="0" presId="urn:microsoft.com/office/officeart/2005/8/layout/process4"/>
    <dgm:cxn modelId="{92BBAEED-6B31-44F9-835D-4096694C41B0}" type="presParOf" srcId="{8B31F699-4AE6-4DD7-8AD6-A7E9F287323D}" destId="{FABE7FFD-02BF-474E-A488-151528AAA1C5}" srcOrd="3" destOrd="0" presId="urn:microsoft.com/office/officeart/2005/8/layout/process4"/>
    <dgm:cxn modelId="{8BBBA435-8FBA-4470-BF62-9A5E4F76B815}" type="presParOf" srcId="{8B31F699-4AE6-4DD7-8AD6-A7E9F287323D}" destId="{674990C8-68BF-4D87-9C09-703E71D43CDA}" srcOrd="4" destOrd="0" presId="urn:microsoft.com/office/officeart/2005/8/layout/process4"/>
    <dgm:cxn modelId="{E5A7DE77-17E6-402F-A281-879F90AC3120}" type="presParOf" srcId="{674990C8-68BF-4D87-9C09-703E71D43CDA}" destId="{B62BE6D0-A882-4F1D-87FD-A6F2404EEBB4}" srcOrd="0" destOrd="0" presId="urn:microsoft.com/office/officeart/2005/8/layout/process4"/>
    <dgm:cxn modelId="{79FE3623-637B-4E3D-83C3-0EC2BC157D2D}" type="presParOf" srcId="{674990C8-68BF-4D87-9C09-703E71D43CDA}" destId="{D111988D-D531-4213-AA09-E440200DD190}" srcOrd="1" destOrd="0" presId="urn:microsoft.com/office/officeart/2005/8/layout/process4"/>
    <dgm:cxn modelId="{E56FEB3F-71BE-411F-9C7D-291E2C3646BF}" type="presParOf" srcId="{674990C8-68BF-4D87-9C09-703E71D43CDA}" destId="{2F5F9B36-1C1B-4CDF-A9C5-3D04FBBE5A8A}" srcOrd="2" destOrd="0" presId="urn:microsoft.com/office/officeart/2005/8/layout/process4"/>
    <dgm:cxn modelId="{D93EA113-6BE6-4969-8E40-F0D301185AA7}" type="presParOf" srcId="{2F5F9B36-1C1B-4CDF-A9C5-3D04FBBE5A8A}" destId="{18B0795D-2A3B-4EEC-AC47-8A39EA7B12E2}" srcOrd="0" destOrd="0" presId="urn:microsoft.com/office/officeart/2005/8/layout/process4"/>
    <dgm:cxn modelId="{C0722415-58BC-4E3C-BF42-664A4B6B0E7E}" type="presParOf" srcId="{8B31F699-4AE6-4DD7-8AD6-A7E9F287323D}" destId="{3C6438C5-1808-40DB-99B4-66B39086E8A9}" srcOrd="5" destOrd="0" presId="urn:microsoft.com/office/officeart/2005/8/layout/process4"/>
    <dgm:cxn modelId="{750298FA-A980-43B5-B7B3-F12E67523793}" type="presParOf" srcId="{8B31F699-4AE6-4DD7-8AD6-A7E9F287323D}" destId="{F159F54A-087D-413E-8506-C53C5638ECF7}" srcOrd="6" destOrd="0" presId="urn:microsoft.com/office/officeart/2005/8/layout/process4"/>
    <dgm:cxn modelId="{F6930C69-6947-4EE8-BF4E-1C58C4646ADA}" type="presParOf" srcId="{F159F54A-087D-413E-8506-C53C5638ECF7}" destId="{314C62F7-87F3-4924-B0C2-D85F0D3587A2}" srcOrd="0" destOrd="0" presId="urn:microsoft.com/office/officeart/2005/8/layout/process4"/>
    <dgm:cxn modelId="{7B0657D8-3D71-4E95-971D-A57F7F73D034}" type="presParOf" srcId="{F159F54A-087D-413E-8506-C53C5638ECF7}" destId="{1409F783-54D1-483A-BF6E-DABEF50162A8}" srcOrd="1" destOrd="0" presId="urn:microsoft.com/office/officeart/2005/8/layout/process4"/>
    <dgm:cxn modelId="{A45AB8E7-5A55-47E9-BF9C-E9760CA9823E}" type="presParOf" srcId="{F159F54A-087D-413E-8506-C53C5638ECF7}" destId="{EFF9314D-CD50-4C4C-A95D-0D38503B2F20}" srcOrd="2" destOrd="0" presId="urn:microsoft.com/office/officeart/2005/8/layout/process4"/>
    <dgm:cxn modelId="{C4C8B950-213D-4339-8651-3249401735C5}" type="presParOf" srcId="{EFF9314D-CD50-4C4C-A95D-0D38503B2F20}" destId="{2C710B4C-63FF-410D-93D0-F81521FC883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408C66-55D1-405B-8F6C-1E589D103C72}">
      <dsp:nvSpPr>
        <dsp:cNvPr id="0" name=""/>
        <dsp:cNvSpPr/>
      </dsp:nvSpPr>
      <dsp:spPr>
        <a:xfrm>
          <a:off x="0" y="4290575"/>
          <a:ext cx="4055761" cy="9386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400" kern="1200" dirty="0">
              <a:latin typeface="Noto Sans CJK SC Regular" panose="020B0500000000000000" pitchFamily="34" charset="-122"/>
              <a:ea typeface="Noto Sans CJK SC Regular" panose="020B0500000000000000" pitchFamily="34" charset="-122"/>
            </a:rPr>
            <a:t>[OIII]</a:t>
          </a:r>
          <a:r>
            <a:rPr lang="zh-CN" altLang="en-US" sz="1400" kern="1200" dirty="0">
              <a:latin typeface="Noto Sans CJK SC Regular" panose="020B0500000000000000" pitchFamily="34" charset="-122"/>
              <a:ea typeface="Noto Sans CJK SC Regular" panose="020B0500000000000000" pitchFamily="34" charset="-122"/>
            </a:rPr>
            <a:t>和</a:t>
          </a:r>
          <a:r>
            <a:rPr lang="en-US" altLang="zh-CN" sz="1400" kern="1200" dirty="0">
              <a:latin typeface="Noto Sans CJK SC Regular" panose="020B0500000000000000" pitchFamily="34" charset="-122"/>
              <a:ea typeface="Noto Sans CJK SC Regular" panose="020B0500000000000000" pitchFamily="34" charset="-122"/>
            </a:rPr>
            <a:t>Hα</a:t>
          </a:r>
          <a:r>
            <a:rPr lang="zh-CN" altLang="en-US" sz="1400" kern="1200" dirty="0">
              <a:latin typeface="Noto Sans CJK SC Regular" panose="020B0500000000000000" pitchFamily="34" charset="-122"/>
              <a:ea typeface="Noto Sans CJK SC Regular" panose="020B0500000000000000" pitchFamily="34" charset="-122"/>
            </a:rPr>
            <a:t>流量最大，</a:t>
          </a:r>
          <a:r>
            <a:rPr lang="en-US" sz="1400" b="0" i="0" kern="1200" dirty="0">
              <a:latin typeface="Noto Sans CJK SC Regular" panose="020B0500000000000000" pitchFamily="34" charset="-122"/>
              <a:ea typeface="Noto Sans CJK SC Regular" panose="020B0500000000000000" pitchFamily="34" charset="-122"/>
            </a:rPr>
            <a:t>~10</a:t>
          </a:r>
          <a:r>
            <a:rPr lang="en-US" sz="1400" b="0" i="0" kern="1200" baseline="30000" dirty="0">
              <a:latin typeface="Noto Sans CJK SC Regular" panose="020B0500000000000000" pitchFamily="34" charset="-122"/>
              <a:ea typeface="Noto Sans CJK SC Regular" panose="020B0500000000000000" pitchFamily="34" charset="-122"/>
            </a:rPr>
            <a:t>9</a:t>
          </a:r>
          <a:r>
            <a:rPr lang="en-US" sz="1400" b="0" i="0" kern="1200" dirty="0">
              <a:latin typeface="Noto Sans CJK SC Regular" panose="020B0500000000000000" pitchFamily="34" charset="-122"/>
              <a:ea typeface="Noto Sans CJK SC Regular" panose="020B0500000000000000" pitchFamily="34" charset="-122"/>
            </a:rPr>
            <a:t>M</a:t>
          </a:r>
          <a:r>
            <a:rPr lang="en-US" sz="1400" b="0" i="0" kern="1200" baseline="-25000" dirty="0">
              <a:latin typeface="Noto Sans CJK SC Regular" panose="020B0500000000000000" pitchFamily="34" charset="-122"/>
              <a:ea typeface="Noto Sans CJK SC Regular" panose="020B0500000000000000" pitchFamily="34" charset="-122"/>
            </a:rPr>
            <a:t>⊙</a:t>
          </a:r>
          <a:r>
            <a:rPr lang="zh-CN" altLang="en-US" sz="1400" b="0" i="0" kern="1200" baseline="0" dirty="0">
              <a:latin typeface="Noto Sans CJK SC Regular" panose="020B0500000000000000" pitchFamily="34" charset="-122"/>
              <a:ea typeface="Noto Sans CJK SC Regular" panose="020B0500000000000000" pitchFamily="34" charset="-122"/>
            </a:rPr>
            <a:t>，非</a:t>
          </a:r>
          <a:r>
            <a:rPr lang="en-US" altLang="zh-CN" sz="1400" b="0" i="0" kern="1200" baseline="0" dirty="0">
              <a:latin typeface="Noto Sans CJK SC Regular" panose="020B0500000000000000" pitchFamily="34" charset="-122"/>
              <a:ea typeface="Noto Sans CJK SC Regular" panose="020B0500000000000000" pitchFamily="34" charset="-122"/>
            </a:rPr>
            <a:t>AGN</a:t>
          </a:r>
          <a:endParaRPr lang="zh-CN" altLang="en-US" sz="1400" kern="1200" baseline="0" dirty="0">
            <a:latin typeface="Noto Sans CJK SC Regular" panose="020B0500000000000000" pitchFamily="34" charset="-122"/>
            <a:ea typeface="Noto Sans CJK SC Regular" panose="020B0500000000000000" pitchFamily="34" charset="-122"/>
          </a:endParaRPr>
        </a:p>
      </dsp:txBody>
      <dsp:txXfrm>
        <a:off x="0" y="4290575"/>
        <a:ext cx="4055761" cy="506883"/>
      </dsp:txXfrm>
    </dsp:sp>
    <dsp:sp modelId="{631BF09B-85C7-4437-8202-364E6D8499D2}">
      <dsp:nvSpPr>
        <dsp:cNvPr id="0" name=""/>
        <dsp:cNvSpPr/>
      </dsp:nvSpPr>
      <dsp:spPr>
        <a:xfrm>
          <a:off x="0" y="4778685"/>
          <a:ext cx="4055761" cy="43178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dirty="0">
              <a:latin typeface="Noto Sans CJK SC Regular" panose="020B0500000000000000" pitchFamily="34" charset="-122"/>
              <a:ea typeface="Noto Sans CJK SC Regular" panose="020B0500000000000000" pitchFamily="34" charset="-122"/>
            </a:rPr>
            <a:t>AUDFs01 (</a:t>
          </a:r>
          <a:r>
            <a:rPr lang="en-US" altLang="zh-CN" sz="1700" b="0" i="0" kern="1200" dirty="0">
              <a:latin typeface="Noto Sans CJK SC Regular" panose="020B0500000000000000" pitchFamily="34" charset="-122"/>
              <a:ea typeface="Noto Sans CJK SC Regular" panose="020B0500000000000000" pitchFamily="34" charset="-122"/>
            </a:rPr>
            <a:t>RA </a:t>
          </a:r>
          <a:r>
            <a:rPr lang="en-US" sz="1700" b="0" i="0" kern="1200" dirty="0">
              <a:latin typeface="Noto Sans CJK SC Regular" panose="020B0500000000000000" pitchFamily="34" charset="-122"/>
              <a:ea typeface="Noto Sans CJK SC Regular" panose="020B0500000000000000" pitchFamily="34" charset="-122"/>
            </a:rPr>
            <a:t>53.1444; </a:t>
          </a:r>
          <a:r>
            <a:rPr lang="en-US" altLang="zh-CN" sz="1700" b="0" i="0" kern="1200" dirty="0">
              <a:latin typeface="Noto Sans CJK SC Regular" panose="020B0500000000000000" pitchFamily="34" charset="-122"/>
              <a:ea typeface="Noto Sans CJK SC Regular" panose="020B0500000000000000" pitchFamily="34" charset="-122"/>
            </a:rPr>
            <a:t>DEC</a:t>
          </a:r>
          <a:r>
            <a:rPr lang="en-US" sz="1700" b="0" i="0" kern="1200" dirty="0">
              <a:latin typeface="Noto Sans CJK SC Regular" panose="020B0500000000000000" pitchFamily="34" charset="-122"/>
              <a:ea typeface="Noto Sans CJK SC Regular" panose="020B0500000000000000" pitchFamily="34" charset="-122"/>
            </a:rPr>
            <a:t> </a:t>
          </a:r>
          <a:r>
            <a:rPr lang="en-US" altLang="zh-CN" sz="1700" b="0" i="0" kern="1200" dirty="0">
              <a:latin typeface="Noto Sans CJK SC Regular" panose="020B0500000000000000" pitchFamily="34" charset="-122"/>
              <a:ea typeface="Noto Sans CJK SC Regular" panose="020B0500000000000000" pitchFamily="34" charset="-122"/>
            </a:rPr>
            <a:t>-</a:t>
          </a:r>
          <a:r>
            <a:rPr lang="en-US" sz="1700" b="0" i="0" kern="1200" dirty="0">
              <a:latin typeface="Noto Sans CJK SC Regular" panose="020B0500000000000000" pitchFamily="34" charset="-122"/>
              <a:ea typeface="Noto Sans CJK SC Regular" panose="020B0500000000000000" pitchFamily="34" charset="-122"/>
            </a:rPr>
            <a:t>27.7911)</a:t>
          </a:r>
          <a:endParaRPr lang="zh-CN" altLang="en-US" sz="1700" kern="1200" dirty="0">
            <a:latin typeface="Noto Sans CJK SC Regular" panose="020B0500000000000000" pitchFamily="34" charset="-122"/>
            <a:ea typeface="Noto Sans CJK SC Regular" panose="020B0500000000000000" pitchFamily="34" charset="-122"/>
          </a:endParaRPr>
        </a:p>
      </dsp:txBody>
      <dsp:txXfrm>
        <a:off x="0" y="4778685"/>
        <a:ext cx="4055761" cy="431789"/>
      </dsp:txXfrm>
    </dsp:sp>
    <dsp:sp modelId="{5488B129-E23B-4FA6-8A84-6AA9CD00E700}">
      <dsp:nvSpPr>
        <dsp:cNvPr id="0" name=""/>
        <dsp:cNvSpPr/>
      </dsp:nvSpPr>
      <dsp:spPr>
        <a:xfrm rot="10800000">
          <a:off x="0" y="2860976"/>
          <a:ext cx="4055761" cy="144367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>
              <a:latin typeface="Noto Sans CJK SC Regular" panose="020B0500000000000000" pitchFamily="34" charset="-122"/>
              <a:ea typeface="Noto Sans CJK SC Regular" panose="020B0500000000000000" pitchFamily="34" charset="-122"/>
            </a:rPr>
            <a:t>位于哈勃极深场</a:t>
          </a:r>
          <a:r>
            <a:rPr lang="en-US" altLang="zh-CN" sz="1400" kern="1200" dirty="0">
              <a:latin typeface="Noto Sans CJK SC Regular" panose="020B0500000000000000" pitchFamily="34" charset="-122"/>
              <a:ea typeface="Noto Sans CJK SC Regular" panose="020B0500000000000000" pitchFamily="34" charset="-122"/>
            </a:rPr>
            <a:t>(XDF)</a:t>
          </a:r>
          <a:r>
            <a:rPr lang="zh-CN" altLang="en-US" sz="1400" kern="1200" dirty="0">
              <a:latin typeface="Noto Sans CJK SC Regular" panose="020B0500000000000000" pitchFamily="34" charset="-122"/>
              <a:ea typeface="Noto Sans CJK SC Regular" panose="020B0500000000000000" pitchFamily="34" charset="-122"/>
            </a:rPr>
            <a:t>中</a:t>
          </a:r>
        </a:p>
      </dsp:txBody>
      <dsp:txXfrm rot="-10800000">
        <a:off x="0" y="2860976"/>
        <a:ext cx="4055761" cy="506731"/>
      </dsp:txXfrm>
    </dsp:sp>
    <dsp:sp modelId="{4E77F04A-F101-4649-B531-F93D5C377248}">
      <dsp:nvSpPr>
        <dsp:cNvPr id="0" name=""/>
        <dsp:cNvSpPr/>
      </dsp:nvSpPr>
      <dsp:spPr>
        <a:xfrm>
          <a:off x="0" y="3367707"/>
          <a:ext cx="4055761" cy="4316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>
              <a:latin typeface="Noto Sans CJK SC Regular" panose="020B0500000000000000" pitchFamily="34" charset="-122"/>
              <a:ea typeface="Noto Sans CJK SC Regular" panose="020B0500000000000000" pitchFamily="34" charset="-122"/>
            </a:rPr>
            <a:t>38</a:t>
          </a:r>
          <a:r>
            <a:rPr lang="zh-CN" altLang="en-US" sz="1700" kern="1200" dirty="0">
              <a:latin typeface="Noto Sans CJK SC Regular" panose="020B0500000000000000" pitchFamily="34" charset="-122"/>
              <a:ea typeface="Noto Sans CJK SC Regular" panose="020B0500000000000000" pitchFamily="34" charset="-122"/>
            </a:rPr>
            <a:t>个</a:t>
          </a:r>
        </a:p>
      </dsp:txBody>
      <dsp:txXfrm>
        <a:off x="0" y="3367707"/>
        <a:ext cx="4055761" cy="431660"/>
      </dsp:txXfrm>
    </dsp:sp>
    <dsp:sp modelId="{D111988D-D531-4213-AA09-E440200DD190}">
      <dsp:nvSpPr>
        <dsp:cNvPr id="0" name=""/>
        <dsp:cNvSpPr/>
      </dsp:nvSpPr>
      <dsp:spPr>
        <a:xfrm rot="10800000">
          <a:off x="0" y="1431377"/>
          <a:ext cx="4055761" cy="144367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>
              <a:latin typeface="Noto Sans CJK SC Regular" panose="020B0500000000000000" pitchFamily="34" charset="-122"/>
              <a:ea typeface="Noto Sans CJK SC Regular" panose="020B0500000000000000" pitchFamily="34" charset="-122"/>
            </a:rPr>
            <a:t>有光谱红移</a:t>
          </a:r>
          <a:r>
            <a:rPr lang="en-US" altLang="zh-CN" sz="1400" kern="1200" dirty="0">
              <a:latin typeface="Noto Sans CJK SC Regular" panose="020B0500000000000000" pitchFamily="34" charset="-122"/>
              <a:ea typeface="Noto Sans CJK SC Regular" panose="020B0500000000000000" pitchFamily="34" charset="-122"/>
            </a:rPr>
            <a:t>1.1&lt;z&lt;1.55</a:t>
          </a:r>
          <a:r>
            <a:rPr lang="zh-CN" altLang="en-US" sz="1400" kern="1200" dirty="0">
              <a:latin typeface="Noto Sans CJK SC Regular" panose="020B0500000000000000" pitchFamily="34" charset="-122"/>
              <a:ea typeface="Noto Sans CJK SC Regular" panose="020B0500000000000000" pitchFamily="34" charset="-122"/>
            </a:rPr>
            <a:t>，</a:t>
          </a:r>
          <a:r>
            <a:rPr lang="en-US" altLang="zh-CN" sz="1400" kern="1200" dirty="0">
              <a:latin typeface="Noto Sans CJK SC Regular" panose="020B0500000000000000" pitchFamily="34" charset="-122"/>
              <a:ea typeface="Noto Sans CJK SC Regular" panose="020B0500000000000000" pitchFamily="34" charset="-122"/>
            </a:rPr>
            <a:t>Hα</a:t>
          </a:r>
          <a:r>
            <a:rPr lang="zh-CN" altLang="en-US" sz="1400" kern="1200" dirty="0">
              <a:latin typeface="Noto Sans CJK SC Regular" panose="020B0500000000000000" pitchFamily="34" charset="-122"/>
              <a:ea typeface="Noto Sans CJK SC Regular" panose="020B0500000000000000" pitchFamily="34" charset="-122"/>
            </a:rPr>
            <a:t>、</a:t>
          </a:r>
          <a:r>
            <a:rPr lang="en-US" altLang="zh-CN" sz="1400" kern="1200" dirty="0">
              <a:latin typeface="Noto Sans CJK SC Regular" panose="020B0500000000000000" pitchFamily="34" charset="-122"/>
              <a:ea typeface="Noto Sans CJK SC Regular" panose="020B0500000000000000" pitchFamily="34" charset="-122"/>
            </a:rPr>
            <a:t>[OIII]</a:t>
          </a:r>
          <a:r>
            <a:rPr lang="zh-CN" altLang="en-US" sz="1400" kern="1200" dirty="0">
              <a:latin typeface="Noto Sans CJK SC Regular" panose="020B0500000000000000" pitchFamily="34" charset="-122"/>
              <a:ea typeface="Noto Sans CJK SC Regular" panose="020B0500000000000000" pitchFamily="34" charset="-122"/>
            </a:rPr>
            <a:t>和</a:t>
          </a:r>
          <a:r>
            <a:rPr lang="en-US" altLang="zh-CN" sz="1400" kern="1200" dirty="0">
              <a:latin typeface="Noto Sans CJK SC Regular" panose="020B0500000000000000" pitchFamily="34" charset="-122"/>
              <a:ea typeface="Noto Sans CJK SC Regular" panose="020B0500000000000000" pitchFamily="34" charset="-122"/>
            </a:rPr>
            <a:t>Hβ</a:t>
          </a:r>
          <a:r>
            <a:rPr lang="zh-CN" altLang="en-US" sz="1400" kern="1200" dirty="0">
              <a:latin typeface="Noto Sans CJK SC Regular" panose="020B0500000000000000" pitchFamily="34" charset="-122"/>
              <a:ea typeface="Noto Sans CJK SC Regular" panose="020B0500000000000000" pitchFamily="34" charset="-122"/>
            </a:rPr>
            <a:t>流量</a:t>
          </a:r>
          <a:r>
            <a:rPr lang="en-US" altLang="zh-CN" sz="1400" kern="1200" dirty="0">
              <a:latin typeface="Noto Sans CJK SC Regular" panose="020B0500000000000000" pitchFamily="34" charset="-122"/>
              <a:ea typeface="Noto Sans CJK SC Regular" panose="020B0500000000000000" pitchFamily="34" charset="-122"/>
            </a:rPr>
            <a:t>&gt;0</a:t>
          </a:r>
          <a:endParaRPr lang="zh-CN" altLang="en-US" sz="1400" kern="1200" dirty="0">
            <a:latin typeface="Noto Sans CJK SC Regular" panose="020B0500000000000000" pitchFamily="34" charset="-122"/>
            <a:ea typeface="Noto Sans CJK SC Regular" panose="020B0500000000000000" pitchFamily="34" charset="-122"/>
          </a:endParaRPr>
        </a:p>
      </dsp:txBody>
      <dsp:txXfrm rot="-10800000">
        <a:off x="0" y="1431377"/>
        <a:ext cx="4055761" cy="506731"/>
      </dsp:txXfrm>
    </dsp:sp>
    <dsp:sp modelId="{18B0795D-2A3B-4EEC-AC47-8A39EA7B12E2}">
      <dsp:nvSpPr>
        <dsp:cNvPr id="0" name=""/>
        <dsp:cNvSpPr/>
      </dsp:nvSpPr>
      <dsp:spPr>
        <a:xfrm>
          <a:off x="0" y="1938108"/>
          <a:ext cx="4055761" cy="4316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>
              <a:latin typeface="Noto Sans CJK SC Regular" panose="020B0500000000000000" pitchFamily="34" charset="-122"/>
              <a:ea typeface="Noto Sans CJK SC Regular" panose="020B0500000000000000" pitchFamily="34" charset="-122"/>
            </a:rPr>
            <a:t>948</a:t>
          </a:r>
          <a:r>
            <a:rPr lang="zh-CN" altLang="en-US" sz="1700" kern="1200" dirty="0">
              <a:latin typeface="Noto Sans CJK SC Regular" panose="020B0500000000000000" pitchFamily="34" charset="-122"/>
              <a:ea typeface="Noto Sans CJK SC Regular" panose="020B0500000000000000" pitchFamily="34" charset="-122"/>
            </a:rPr>
            <a:t>个</a:t>
          </a:r>
        </a:p>
      </dsp:txBody>
      <dsp:txXfrm>
        <a:off x="0" y="1938108"/>
        <a:ext cx="4055761" cy="431660"/>
      </dsp:txXfrm>
    </dsp:sp>
    <dsp:sp modelId="{1409F783-54D1-483A-BF6E-DABEF50162A8}">
      <dsp:nvSpPr>
        <dsp:cNvPr id="0" name=""/>
        <dsp:cNvSpPr/>
      </dsp:nvSpPr>
      <dsp:spPr>
        <a:xfrm rot="10800000">
          <a:off x="0" y="0"/>
          <a:ext cx="4055761" cy="144367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400" kern="1200" dirty="0">
              <a:latin typeface="Noto Sans CJK SC Regular" panose="020B0500000000000000" pitchFamily="34" charset="-122"/>
              <a:ea typeface="Noto Sans CJK SC Regular" panose="020B0500000000000000" pitchFamily="34" charset="-122"/>
            </a:rPr>
            <a:t>3D-HST GOODS-South </a:t>
          </a:r>
          <a:r>
            <a:rPr lang="zh-CN" altLang="en-US" sz="1400" kern="1200" dirty="0">
              <a:latin typeface="Noto Sans CJK SC Regular" panose="020B0500000000000000" pitchFamily="34" charset="-122"/>
              <a:ea typeface="Noto Sans CJK SC Regular" panose="020B0500000000000000" pitchFamily="34" charset="-122"/>
            </a:rPr>
            <a:t>目录</a:t>
          </a:r>
        </a:p>
      </dsp:txBody>
      <dsp:txXfrm rot="-10800000">
        <a:off x="0" y="0"/>
        <a:ext cx="4055761" cy="506731"/>
      </dsp:txXfrm>
    </dsp:sp>
    <dsp:sp modelId="{2C710B4C-63FF-410D-93D0-F81521FC883F}">
      <dsp:nvSpPr>
        <dsp:cNvPr id="0" name=""/>
        <dsp:cNvSpPr/>
      </dsp:nvSpPr>
      <dsp:spPr>
        <a:xfrm>
          <a:off x="0" y="508509"/>
          <a:ext cx="4055761" cy="4316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>
              <a:latin typeface="Noto Sans CJK SC Regular" panose="020B0500000000000000" pitchFamily="34" charset="-122"/>
              <a:ea typeface="Noto Sans CJK SC Regular" panose="020B0500000000000000" pitchFamily="34" charset="-122"/>
            </a:rPr>
            <a:t>1517</a:t>
          </a:r>
          <a:r>
            <a:rPr lang="zh-CN" altLang="en-US" sz="1700" kern="1200" dirty="0">
              <a:latin typeface="Noto Sans CJK SC Regular" panose="020B0500000000000000" pitchFamily="34" charset="-122"/>
              <a:ea typeface="Noto Sans CJK SC Regular" panose="020B0500000000000000" pitchFamily="34" charset="-122"/>
            </a:rPr>
            <a:t>个</a:t>
          </a:r>
        </a:p>
      </dsp:txBody>
      <dsp:txXfrm>
        <a:off x="0" y="508509"/>
        <a:ext cx="4055761" cy="4316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5E6FE1-EC3D-41E0-9BE4-4FB3490478F6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22CF07-89AB-48EA-89AE-FCC41EF876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7316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22CF07-89AB-48EA-89AE-FCC41EF8762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5483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22CF07-89AB-48EA-89AE-FCC41EF8762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0917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904415"/>
            <a:ext cx="9144000" cy="2823995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5142077"/>
            <a:ext cx="9144000" cy="107824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4964E-8654-4C56-9F6D-7C89BDCAE103}" type="datetimeFigureOut">
              <a:rPr lang="zh-CN" altLang="en-US" smtClean="0"/>
              <a:t>2021/12/11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4F05-AD3F-422F-A93F-4D11B519FB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4837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4964E-8654-4C56-9F6D-7C89BDCAE103}" type="datetimeFigureOut">
              <a:rPr lang="zh-CN" altLang="en-US" smtClean="0"/>
              <a:t>2021/12/11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4F05-AD3F-422F-A93F-4D11B519FB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2082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122946" y="1161825"/>
            <a:ext cx="1818041" cy="501513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161825"/>
            <a:ext cx="9091108" cy="50151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4964E-8654-4C56-9F6D-7C89BDCAE103}" type="datetimeFigureOut">
              <a:rPr lang="zh-CN" altLang="en-US" smtClean="0"/>
              <a:t>2021/12/11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4F05-AD3F-422F-A93F-4D11B519FB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9162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4964E-8654-4C56-9F6D-7C89BDCAE103}" type="datetimeFigureOut">
              <a:rPr lang="zh-CN" altLang="en-US" smtClean="0"/>
              <a:t>2021/12/11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4F05-AD3F-422F-A93F-4D11B519FB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362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4964E-8654-4C56-9F6D-7C89BDCAE103}" type="datetimeFigureOut">
              <a:rPr lang="zh-CN" altLang="en-US" smtClean="0"/>
              <a:t>2021/12/11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4F05-AD3F-422F-A93F-4D11B519FB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5670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4964E-8654-4C56-9F6D-7C89BDCAE103}" type="datetimeFigureOut">
              <a:rPr lang="zh-CN" altLang="en-US" smtClean="0"/>
              <a:t>2021/12/11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4F05-AD3F-422F-A93F-4D11B519FB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765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4964E-8654-4C56-9F6D-7C89BDCAE103}" type="datetimeFigureOut">
              <a:rPr lang="zh-CN" altLang="en-US" smtClean="0"/>
              <a:t>2021/12/11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4F05-AD3F-422F-A93F-4D11B519FB8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id="{5B2B7A2C-D037-46E7-88B4-ECF815148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4674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35825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4964E-8654-4C56-9F6D-7C89BDCAE103}" type="datetimeFigureOut">
              <a:rPr lang="zh-CN" altLang="en-US" smtClean="0"/>
              <a:t>2021/12/11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4F05-AD3F-422F-A93F-4D11B519FB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2509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4964E-8654-4C56-9F6D-7C89BDCAE103}" type="datetimeFigureOut">
              <a:rPr lang="zh-CN" altLang="en-US" smtClean="0"/>
              <a:t>2021/12/11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4F05-AD3F-422F-A93F-4D11B519FB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581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4964E-8654-4C56-9F6D-7C89BDCAE103}" type="datetimeFigureOut">
              <a:rPr lang="zh-CN" altLang="en-US" smtClean="0"/>
              <a:t>2021/12/11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4F05-AD3F-422F-A93F-4D11B519FB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5240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4964E-8654-4C56-9F6D-7C89BDCAE103}" type="datetimeFigureOut">
              <a:rPr lang="zh-CN" altLang="en-US" smtClean="0"/>
              <a:t>2021/12/11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4F05-AD3F-422F-A93F-4D11B519FB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8001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46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39254"/>
            <a:ext cx="10515600" cy="4937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4964E-8654-4C56-9F6D-7C89BDCAE103}" type="datetimeFigureOut">
              <a:rPr lang="zh-CN" altLang="en-US" smtClean="0"/>
              <a:t>2021/12/11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04F05-AD3F-422F-A93F-4D11B519FB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5450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Noto Sans CJK SC Regular" panose="020B0500000000000000" pitchFamily="34" charset="-122"/>
          <a:ea typeface="Noto Sans CJK SC Regular" panose="020B0500000000000000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Noto Sans CJK SC Regular" panose="020B0500000000000000" pitchFamily="34" charset="-122"/>
          <a:ea typeface="Noto Sans CJK SC Regular" panose="020B0500000000000000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Noto Sans CJK SC Regular" panose="020B0500000000000000" pitchFamily="34" charset="-122"/>
          <a:ea typeface="Noto Sans CJK SC Regular" panose="020B0500000000000000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Noto Sans CJK SC Regular" panose="020B0500000000000000" pitchFamily="34" charset="-122"/>
          <a:ea typeface="Noto Sans CJK SC Regular" panose="020B0500000000000000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oto Sans CJK SC Regular" panose="020B0500000000000000" pitchFamily="34" charset="-122"/>
          <a:ea typeface="Noto Sans CJK SC Regular" panose="020B0500000000000000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oto Sans CJK SC Regular" panose="020B0500000000000000" pitchFamily="34" charset="-122"/>
          <a:ea typeface="Noto Sans CJK SC Regular" panose="020B0500000000000000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jpeg"/><Relationship Id="rId5" Type="http://schemas.openxmlformats.org/officeDocument/2006/relationships/image" Target="../media/image18.png"/><Relationship Id="rId10" Type="http://schemas.openxmlformats.org/officeDocument/2006/relationships/image" Target="../media/image23.jpeg"/><Relationship Id="rId4" Type="http://schemas.openxmlformats.org/officeDocument/2006/relationships/image" Target="../media/image17.png"/><Relationship Id="rId9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DCADA5-A103-4719-BD53-E13473F4B0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846" y="1904415"/>
            <a:ext cx="11230708" cy="2823995"/>
          </a:xfrm>
        </p:spPr>
        <p:txBody>
          <a:bodyPr>
            <a:normAutofit/>
          </a:bodyPr>
          <a:lstStyle/>
          <a:p>
            <a:r>
              <a:rPr lang="en-US" altLang="zh-CN" sz="4800" dirty="0" err="1"/>
              <a:t>AstroSat</a:t>
            </a:r>
            <a:r>
              <a:rPr lang="en-US" altLang="zh-CN" sz="4800" dirty="0"/>
              <a:t> detection of Lyman continuum emission from a z=1.42 galaxy</a:t>
            </a:r>
            <a:endParaRPr lang="zh-CN" altLang="en-US" sz="4800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BD7460B-C591-4968-A622-FD92A622B1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Kanak </a:t>
            </a:r>
            <a:r>
              <a:rPr lang="en-US" altLang="zh-CN" dirty="0" err="1"/>
              <a:t>Saha</a:t>
            </a:r>
            <a:r>
              <a:rPr lang="en-US" altLang="zh-CN" dirty="0"/>
              <a:t>, </a:t>
            </a:r>
            <a:r>
              <a:rPr lang="en-US" altLang="zh-CN" dirty="0" err="1"/>
              <a:t>Shyam</a:t>
            </a:r>
            <a:r>
              <a:rPr lang="en-US" altLang="zh-CN" dirty="0"/>
              <a:t> N. Tandon et al.</a:t>
            </a:r>
          </a:p>
          <a:p>
            <a:r>
              <a:rPr lang="fr-FR" altLang="zh-CN" dirty="0"/>
              <a:t>Nature Astronomy volume 4, 1185–1194 (2020)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02107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27ABB1-4373-40EE-8D6B-AB3525CAD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UV β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CE6C272-1711-4057-9E0A-1F3DA9E2BB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2.5</m:t>
                        </m:r>
                        <m:func>
                          <m:func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−2=−2.0±0.26</m:t>
                    </m:r>
                  </m:oMath>
                </a14:m>
                <a:endParaRPr lang="en-US" altLang="zh-CN" dirty="0"/>
              </a:p>
              <a:p>
                <a:r>
                  <a:rPr lang="zh-CN" altLang="en-US" dirty="0"/>
                  <a:t>其中</a:t>
                </a:r>
                <a:r>
                  <a:rPr lang="en-US" altLang="zh-CN" dirty="0"/>
                  <a:t>β</a:t>
                </a:r>
                <a:r>
                  <a:rPr lang="zh-CN" altLang="en-US" dirty="0"/>
                  <a:t>指的是</a:t>
                </a:r>
                <a:r>
                  <a:rPr lang="en-US" altLang="zh-CN" dirty="0"/>
                  <a:t>UV</a:t>
                </a:r>
                <a:r>
                  <a:rPr lang="zh-CN" altLang="en-US" dirty="0"/>
                  <a:t>谱指数，</a:t>
                </a:r>
                <a:r>
                  <a:rPr lang="en-US" altLang="zh-CN" dirty="0"/>
                  <a:t>m</a:t>
                </a:r>
                <a:r>
                  <a:rPr lang="zh-CN" altLang="en-US" dirty="0"/>
                  <a:t>表示该波长处的</a:t>
                </a:r>
                <a:r>
                  <a:rPr lang="en-US" altLang="zh-CN" dirty="0"/>
                  <a:t>AB</a:t>
                </a:r>
                <a:r>
                  <a:rPr lang="zh-CN" altLang="en-US" dirty="0"/>
                  <a:t>星等</a:t>
                </a:r>
                <a:r>
                  <a:rPr lang="en-US" altLang="zh-CN" dirty="0"/>
                  <a:t>(</a:t>
                </a:r>
                <a:r>
                  <a:rPr lang="zh-CN" altLang="en-US" dirty="0"/>
                  <a:t>静止系</a:t>
                </a:r>
                <a:r>
                  <a:rPr lang="en-US" altLang="zh-CN" dirty="0"/>
                  <a:t>)</a:t>
                </a:r>
                <a:r>
                  <a:rPr lang="zh-CN" altLang="en-US" dirty="0"/>
                  <a:t>。</a:t>
                </a:r>
                <a:endParaRPr lang="en-US" altLang="zh-CN" dirty="0"/>
              </a:p>
              <a:p>
                <a:r>
                  <a:rPr lang="zh-CN" altLang="en-US" dirty="0"/>
                  <a:t>对高红移：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4.684</m:t>
                        </m:r>
                      </m:den>
                    </m:f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+2.616</m:t>
                        </m:r>
                      </m:e>
                    </m:d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=0.13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±0.05</m:t>
                    </m:r>
                  </m:oMath>
                </a14:m>
                <a:r>
                  <a:rPr lang="zh-CN" altLang="en-US" i="1" dirty="0"/>
                  <a:t> </a:t>
                </a:r>
                <a:r>
                  <a:rPr lang="en-US" altLang="zh-CN" dirty="0"/>
                  <a:t>(Reddy, N. et al. 2018)</a:t>
                </a:r>
                <a:endParaRPr lang="zh-CN" altLang="en-US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CE6C272-1711-4057-9E0A-1F3DA9E2BB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r="-28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290" name="Picture 2" descr="Extended Data Fig. 7">
            <a:extLst>
              <a:ext uri="{FF2B5EF4-FFF2-40B4-BE49-F238E27FC236}">
                <a16:creationId xmlns:a16="http://schemas.microsoft.com/office/drawing/2014/main" id="{FF1F35C2-CEB9-46B8-B26E-8D905A133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027" y="3224241"/>
            <a:ext cx="5943076" cy="346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578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0E6813-38C6-4D7C-904A-0C2EFDCC0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光谱</a:t>
            </a:r>
          </a:p>
        </p:txBody>
      </p:sp>
      <p:pic>
        <p:nvPicPr>
          <p:cNvPr id="4100" name="Picture 4" descr="Extended Data Fig. 1">
            <a:extLst>
              <a:ext uri="{FF2B5EF4-FFF2-40B4-BE49-F238E27FC236}">
                <a16:creationId xmlns:a16="http://schemas.microsoft.com/office/drawing/2014/main" id="{69737726-D00D-4197-88AF-6DF6F085F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4724"/>
            <a:ext cx="6245835" cy="454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Fig. 2">
            <a:extLst>
              <a:ext uri="{FF2B5EF4-FFF2-40B4-BE49-F238E27FC236}">
                <a16:creationId xmlns:a16="http://schemas.microsoft.com/office/drawing/2014/main" id="{3DE7621F-82A9-4B60-A612-25073C39095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232" y="2191265"/>
            <a:ext cx="6717706" cy="438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67A21B87-8F68-4CE2-B918-AB26E2BC84E7}"/>
              </a:ext>
            </a:extLst>
          </p:cNvPr>
          <p:cNvSpPr txBox="1"/>
          <p:nvPr/>
        </p:nvSpPr>
        <p:spPr>
          <a:xfrm>
            <a:off x="6687968" y="1322272"/>
            <a:ext cx="4972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Noto Sans CJK SC Regular" panose="020B0500000000000000" pitchFamily="34" charset="-122"/>
                <a:ea typeface="Noto Sans CJK SC Regular" panose="020B0500000000000000" pitchFamily="34" charset="-122"/>
              </a:rPr>
              <a:t>确定</a:t>
            </a:r>
            <a:r>
              <a:rPr lang="en-US" altLang="zh-CN" sz="2400" dirty="0">
                <a:latin typeface="Noto Sans CJK SC Regular" panose="020B0500000000000000" pitchFamily="34" charset="-122"/>
                <a:ea typeface="Noto Sans CJK SC Regular" panose="020B0500000000000000" pitchFamily="34" charset="-122"/>
              </a:rPr>
              <a:t>4</a:t>
            </a:r>
            <a:r>
              <a:rPr lang="zh-CN" altLang="en-US" sz="2400" dirty="0">
                <a:latin typeface="Noto Sans CJK SC Regular" panose="020B0500000000000000" pitchFamily="34" charset="-122"/>
                <a:ea typeface="Noto Sans CJK SC Regular" panose="020B0500000000000000" pitchFamily="34" charset="-122"/>
              </a:rPr>
              <a:t>个团块均为该星系的组成成分</a:t>
            </a:r>
          </a:p>
        </p:txBody>
      </p:sp>
    </p:spTree>
    <p:extLst>
      <p:ext uri="{BB962C8B-B14F-4D97-AF65-F5344CB8AC3E}">
        <p14:creationId xmlns:p14="http://schemas.microsoft.com/office/powerpoint/2010/main" val="2495404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988EB4-50CD-470E-AAF0-F93B2CF94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发射线流量测量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D218D17-0262-4AAD-AFF2-DB338B4026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7135" y="1190910"/>
                <a:ext cx="11821297" cy="5667090"/>
              </a:xfrm>
            </p:spPr>
            <p:txBody>
              <a:bodyPr>
                <a:normAutofit/>
              </a:bodyPr>
              <a:lstStyle/>
              <a:p>
                <a:r>
                  <a:rPr lang="zh-CN" altLang="en-US" dirty="0"/>
                  <a:t>由于无缝光谱的谱分辨率比较低， </a:t>
                </a:r>
                <a:r>
                  <a:rPr lang="en-US" altLang="zh-CN" dirty="0"/>
                  <a:t>[NII]</a:t>
                </a:r>
                <a:r>
                  <a:rPr lang="zh-CN" altLang="en-US" dirty="0"/>
                  <a:t>和</a:t>
                </a:r>
                <a:r>
                  <a:rPr lang="en-US" altLang="zh-CN" dirty="0"/>
                  <a:t>Hα</a:t>
                </a:r>
                <a:r>
                  <a:rPr lang="zh-CN" altLang="en-US" dirty="0"/>
                  <a:t>混杂在一起，无法计算流量。</a:t>
                </a:r>
                <a:endParaRPr lang="en-US" altLang="zh-CN" dirty="0"/>
              </a:p>
              <a:p>
                <a:r>
                  <a:rPr lang="en-US" altLang="zh-CN" dirty="0" err="1"/>
                  <a:t>Sobral</a:t>
                </a:r>
                <a:r>
                  <a:rPr lang="en-US" altLang="zh-CN" dirty="0"/>
                  <a:t> et al.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(2012)</a:t>
                </a:r>
                <a:r>
                  <a:rPr lang="zh-CN" altLang="en-US" dirty="0"/>
                  <a:t>提供了由</a:t>
                </a:r>
                <a:r>
                  <a:rPr lang="en-US" altLang="zh-CN" dirty="0"/>
                  <a:t>SDSS</a:t>
                </a:r>
                <a:r>
                  <a:rPr lang="zh-CN" altLang="en-US" dirty="0"/>
                  <a:t>大量样本得到的基于等值宽度的经验方法：</a:t>
                </a:r>
                <a:endParaRPr lang="en-US" altLang="zh-CN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dirty="0" smtClean="0"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f>
                          <m:f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b="0" i="0" dirty="0" smtClean="0">
                                    <a:latin typeface="Cambria Math" panose="02040503050406030204" pitchFamily="18" charset="0"/>
                                  </a:rPr>
                                  <m:t>NII</m:t>
                                </m:r>
                              </m:e>
                            </m:d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altLang="zh-CN" b="0" i="0" dirty="0" smtClean="0">
                                <a:latin typeface="Cambria Math" panose="02040503050406030204" pitchFamily="18" charset="0"/>
                              </a:rPr>
                              <m:t>Hα</m:t>
                            </m:r>
                          </m:den>
                        </m:f>
                      </m:e>
                    </m:func>
                    <m:r>
                      <a:rPr lang="pt-BR" altLang="zh-CN" i="1" dirty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pt-BR" altLang="zh-CN" i="1" dirty="0" smtClean="0">
                        <a:latin typeface="Cambria Math" panose="02040503050406030204" pitchFamily="18" charset="0"/>
                      </a:rPr>
                      <m:t>−0.924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altLang="zh-CN" i="1" dirty="0" smtClean="0">
                        <a:latin typeface="Cambria Math" panose="02040503050406030204" pitchFamily="18" charset="0"/>
                      </a:rPr>
                      <m:t>4.802</m:t>
                    </m:r>
                    <m:r>
                      <a:rPr lang="pt-BR" altLang="zh-CN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pt-BR" altLang="zh-CN" i="1" dirty="0" smtClean="0">
                        <a:latin typeface="Cambria Math" panose="02040503050406030204" pitchFamily="18" charset="0"/>
                      </a:rPr>
                      <m:t>8.892</m:t>
                    </m:r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altLang="zh-CN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pt-BR" altLang="zh-CN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altLang="zh-CN" i="1" dirty="0" smtClean="0">
                        <a:latin typeface="Cambria Math" panose="02040503050406030204" pitchFamily="18" charset="0"/>
                      </a:rPr>
                      <m:t>6.701</m:t>
                    </m:r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altLang="zh-CN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pt-BR" altLang="zh-CN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pt-BR" altLang="zh-CN" i="1" dirty="0" smtClean="0">
                        <a:latin typeface="Cambria Math" panose="02040503050406030204" pitchFamily="18" charset="0"/>
                      </a:rPr>
                      <m:t>2.27</m:t>
                    </m:r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altLang="zh-CN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pt-BR" altLang="zh-CN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altLang="zh-CN" i="1" dirty="0">
                        <a:latin typeface="Cambria Math" panose="02040503050406030204" pitchFamily="18" charset="0"/>
                      </a:rPr>
                      <m:t>0.279</m:t>
                    </m:r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altLang="zh-CN" i="1" dirty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pt-BR" altLang="zh-CN" i="1" dirty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pt-BR" altLang="zh-CN" dirty="0"/>
              </a:p>
              <a:p>
                <a:pPr lvl="1"/>
                <a14:m>
                  <m:oMath xmlns:m="http://schemas.openxmlformats.org/officeDocument/2006/math">
                    <m:r>
                      <a:rPr lang="pt-BR" altLang="zh-CN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pt-BR" altLang="zh-CN" i="1" dirty="0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dirty="0" smtClean="0"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b="0" i="0" dirty="0" smtClean="0">
                                <a:latin typeface="Cambria Math" panose="02040503050406030204" pitchFamily="18" charset="0"/>
                              </a:rPr>
                              <m:t>EW</m:t>
                            </m:r>
                            <m:d>
                              <m:dPr>
                                <m:ctrlPr>
                                  <a:rPr lang="en-US" altLang="zh-CN" b="0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altLang="zh-CN" b="0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b="0" i="0" dirty="0" smtClean="0">
                                        <a:latin typeface="Cambria Math" panose="02040503050406030204" pitchFamily="18" charset="0"/>
                                      </a:rPr>
                                      <m:t>NII</m:t>
                                    </m:r>
                                  </m:e>
                                </m:d>
                                <m:r>
                                  <a:rPr lang="en-US" altLang="zh-CN" b="0" i="0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b="0" i="0" dirty="0" smtClean="0">
                                    <a:latin typeface="Cambria Math" panose="02040503050406030204" pitchFamily="18" charset="0"/>
                                  </a:rPr>
                                  <m:t>Hα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US" altLang="zh-CN" dirty="0"/>
              </a:p>
              <a:p>
                <a:r>
                  <a:rPr lang="zh-CN" altLang="en-US" dirty="0"/>
                  <a:t>气体消光：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=1.97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b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α</m:t>
                                </m:r>
                                <m: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 panose="02040503050406030204" pitchFamily="18" charset="0"/>
                                  </a:rPr>
                                  <m:t>Hβ</m:t>
                                </m:r>
                              </m:num>
                              <m:den>
                                <m: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2.86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0.48</m:t>
                    </m:r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0.40</m:t>
                    </m:r>
                  </m:oMath>
                </a14:m>
                <a:endParaRPr lang="en-US" altLang="zh-CN" dirty="0"/>
              </a:p>
              <a:p>
                <a:r>
                  <a:rPr lang="zh-CN" altLang="en-US" dirty="0"/>
                  <a:t>推导的连续谱消光：</a:t>
                </a:r>
                <a:r>
                  <a:rPr lang="en-US" altLang="zh-CN" dirty="0" err="1"/>
                  <a:t>E</a:t>
                </a:r>
                <a:r>
                  <a:rPr lang="en-US" altLang="zh-CN" baseline="-25000" dirty="0" err="1"/>
                  <a:t>star</a:t>
                </a:r>
                <a:r>
                  <a:rPr lang="en-US" altLang="zh-CN" dirty="0"/>
                  <a:t>(B-V)=0.44E</a:t>
                </a:r>
                <a:r>
                  <a:rPr lang="en-US" altLang="zh-CN" baseline="-25000" dirty="0"/>
                  <a:t>neb</a:t>
                </a:r>
                <a:r>
                  <a:rPr lang="en-US" altLang="zh-CN" dirty="0"/>
                  <a:t>(B-V) = 0.21</a:t>
                </a:r>
              </a:p>
              <a:p>
                <a:r>
                  <a:rPr lang="en-US" altLang="zh-CN" dirty="0"/>
                  <a:t>SFR</a:t>
                </a:r>
                <a:r>
                  <a:rPr lang="zh-CN" altLang="en-US" dirty="0"/>
                  <a:t>：</a:t>
                </a:r>
                <a:r>
                  <a:rPr lang="en-US" altLang="zh-CN" dirty="0"/>
                  <a:t>23-40 M</a:t>
                </a:r>
                <a:r>
                  <a:rPr lang="en-US" altLang="zh-CN" baseline="-25000" dirty="0"/>
                  <a:t>⊙</a:t>
                </a:r>
                <a:r>
                  <a:rPr lang="en-US" altLang="zh-CN" dirty="0"/>
                  <a:t>/</a:t>
                </a:r>
                <a:r>
                  <a:rPr lang="en-US" altLang="zh-CN" dirty="0" err="1"/>
                  <a:t>yr</a:t>
                </a:r>
                <a:endParaRPr lang="en-US" altLang="zh-CN" dirty="0"/>
              </a:p>
              <a:p>
                <a:r>
                  <a:rPr lang="zh-CN" altLang="en-US" dirty="0"/>
                  <a:t>气相金属丰度：</a:t>
                </a:r>
                <a:r>
                  <a:rPr lang="en-US" altLang="zh-CN" dirty="0"/>
                  <a:t>12+lg(O/H)=7.99 (N2,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PP04)</a:t>
                </a:r>
                <a:r>
                  <a:rPr lang="zh-CN" altLang="en-US" dirty="0"/>
                  <a:t>，受消光影响微弱</a:t>
                </a:r>
              </a:p>
              <a:p>
                <a:r>
                  <a:rPr lang="pt-BR" altLang="zh-CN" dirty="0"/>
                  <a:t>O</a:t>
                </a:r>
                <a:r>
                  <a:rPr lang="pt-BR" altLang="zh-CN" baseline="-25000" dirty="0"/>
                  <a:t>32</a:t>
                </a:r>
                <a:r>
                  <a:rPr lang="pt-BR" altLang="zh-CN" dirty="0"/>
                  <a:t>=[OIII]λ5007/[OII]3727 = 9.63</a:t>
                </a:r>
              </a:p>
              <a:p>
                <a:r>
                  <a:rPr lang="pt-BR" altLang="zh-CN" dirty="0"/>
                  <a:t>R</a:t>
                </a:r>
                <a:r>
                  <a:rPr lang="pt-BR" altLang="zh-CN" baseline="-25000" dirty="0"/>
                  <a:t>23</a:t>
                </a:r>
                <a:r>
                  <a:rPr lang="pt-BR" altLang="zh-CN" dirty="0"/>
                  <a:t>=([OIII]λ5007,4959+[OII]3727])/Hβ = 10.05</a:t>
                </a:r>
                <a:endParaRPr lang="en-US" altLang="zh-CN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D218D17-0262-4AAD-AFF2-DB338B4026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7135" y="1190910"/>
                <a:ext cx="11821297" cy="5667090"/>
              </a:xfrm>
              <a:blipFill>
                <a:blip r:embed="rId2"/>
                <a:stretch>
                  <a:fillRect l="-928" t="-1828" r="-2527" b="-139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6849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F9EA9D-7D2F-4992-928F-08FF472B3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测得的流量值</a:t>
            </a:r>
          </a:p>
        </p:txBody>
      </p:sp>
      <p:pic>
        <p:nvPicPr>
          <p:cNvPr id="9218" name="Picture 2" descr="Extended Data Fig. 5">
            <a:extLst>
              <a:ext uri="{FF2B5EF4-FFF2-40B4-BE49-F238E27FC236}">
                <a16:creationId xmlns:a16="http://schemas.microsoft.com/office/drawing/2014/main" id="{6D36FF10-0E33-4C35-BA36-801E7386FA6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51309"/>
            <a:ext cx="10515600" cy="346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A5EA0F4A-8D25-4687-A6E1-208696B8EA83}"/>
              </a:ext>
            </a:extLst>
          </p:cNvPr>
          <p:cNvSpPr txBox="1"/>
          <p:nvPr/>
        </p:nvSpPr>
        <p:spPr>
          <a:xfrm>
            <a:off x="2949146" y="4793191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Noto Sans CJK SC Regular" panose="020B0500000000000000" pitchFamily="34" charset="-122"/>
                <a:ea typeface="Noto Sans CJK SC Regular" panose="020B0500000000000000" pitchFamily="34" charset="-122"/>
              </a:rPr>
              <a:t>测量值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A326F4A-24D3-4B55-8F92-077C27E4E6FF}"/>
              </a:ext>
            </a:extLst>
          </p:cNvPr>
          <p:cNvSpPr txBox="1"/>
          <p:nvPr/>
        </p:nvSpPr>
        <p:spPr>
          <a:xfrm>
            <a:off x="4343308" y="4793191"/>
            <a:ext cx="2749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Noto Sans CJK SC Regular" panose="020B0500000000000000" pitchFamily="34" charset="-122"/>
                <a:ea typeface="Noto Sans CJK SC Regular" panose="020B0500000000000000" pitchFamily="34" charset="-122"/>
              </a:rPr>
              <a:t>假设消光改正用巴尔末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3F25E99-C1FD-4A46-8B34-7DFEBD6F0E90}"/>
              </a:ext>
            </a:extLst>
          </p:cNvPr>
          <p:cNvSpPr txBox="1"/>
          <p:nvPr/>
        </p:nvSpPr>
        <p:spPr>
          <a:xfrm>
            <a:off x="6993924" y="4793191"/>
            <a:ext cx="2530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Noto Sans CJK SC Regular" panose="020B0500000000000000" pitchFamily="34" charset="-122"/>
                <a:ea typeface="Noto Sans CJK SC Regular" panose="020B0500000000000000" pitchFamily="34" charset="-122"/>
              </a:rPr>
              <a:t>假设消光改正用</a:t>
            </a:r>
            <a:r>
              <a:rPr lang="en-US" altLang="zh-CN" sz="2000" dirty="0">
                <a:latin typeface="Noto Sans CJK SC Regular" panose="020B0500000000000000" pitchFamily="34" charset="-122"/>
                <a:ea typeface="Noto Sans CJK SC Regular" panose="020B0500000000000000" pitchFamily="34" charset="-122"/>
              </a:rPr>
              <a:t>UV β</a:t>
            </a:r>
            <a:endParaRPr lang="zh-CN" altLang="en-US" sz="2000" dirty="0">
              <a:latin typeface="Noto Sans CJK SC Regular" panose="020B0500000000000000" pitchFamily="34" charset="-122"/>
              <a:ea typeface="Noto Sans CJK SC Regular" panose="020B0500000000000000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F9D3834-72D1-4C30-AC57-405792B01793}"/>
              </a:ext>
            </a:extLst>
          </p:cNvPr>
          <p:cNvSpPr txBox="1"/>
          <p:nvPr/>
        </p:nvSpPr>
        <p:spPr>
          <a:xfrm>
            <a:off x="1150350" y="5606691"/>
            <a:ext cx="103198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Noto Sans CJK SC Regular" panose="020B0500000000000000" pitchFamily="34" charset="-122"/>
                <a:ea typeface="Noto Sans CJK SC Regular" panose="020B0500000000000000" pitchFamily="34" charset="-122"/>
              </a:rPr>
              <a:t>由于</a:t>
            </a:r>
            <a:r>
              <a:rPr lang="en-US" altLang="zh-CN" sz="2400" dirty="0">
                <a:latin typeface="Noto Sans CJK SC Regular" panose="020B0500000000000000" pitchFamily="34" charset="-122"/>
                <a:ea typeface="Noto Sans CJK SC Regular" panose="020B0500000000000000" pitchFamily="34" charset="-122"/>
              </a:rPr>
              <a:t>Hβ</a:t>
            </a:r>
            <a:r>
              <a:rPr lang="zh-CN" altLang="en-US" sz="2400" dirty="0">
                <a:latin typeface="Noto Sans CJK SC Regular" panose="020B0500000000000000" pitchFamily="34" charset="-122"/>
                <a:ea typeface="Noto Sans CJK SC Regular" panose="020B0500000000000000" pitchFamily="34" charset="-122"/>
              </a:rPr>
              <a:t>谱线信噪比过低，巴尔末减量法来进行消光改正是不准确的，因此这里并没有采用。</a:t>
            </a:r>
          </a:p>
        </p:txBody>
      </p:sp>
    </p:spTree>
    <p:extLst>
      <p:ext uri="{BB962C8B-B14F-4D97-AF65-F5344CB8AC3E}">
        <p14:creationId xmlns:p14="http://schemas.microsoft.com/office/powerpoint/2010/main" val="2273177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2DDB49-73D2-4E58-8997-F101202E6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SED</a:t>
            </a:r>
            <a:r>
              <a:rPr lang="zh-CN" altLang="en-US" dirty="0"/>
              <a:t>拟合：</a:t>
            </a:r>
            <a:r>
              <a:rPr lang="en-US" altLang="zh-CN" dirty="0"/>
              <a:t>CIGALE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E601355-9EFC-4CF1-B205-FA5DFF6B7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76" y="1285103"/>
            <a:ext cx="5985624" cy="5572898"/>
          </a:xfrm>
        </p:spPr>
        <p:txBody>
          <a:bodyPr>
            <a:normAutofit/>
          </a:bodyPr>
          <a:lstStyle/>
          <a:p>
            <a:r>
              <a:rPr lang="zh-CN" altLang="en-US" sz="2000" dirty="0"/>
              <a:t>测光：统一孔径为</a:t>
            </a:r>
            <a:r>
              <a:rPr lang="en-US" altLang="zh-CN" sz="2000" dirty="0"/>
              <a:t>0.9</a:t>
            </a:r>
            <a:r>
              <a:rPr lang="zh-CN" altLang="en-US" sz="2000" dirty="0"/>
              <a:t>角秒，并用相同生长曲线方法校准到整个星系。</a:t>
            </a:r>
            <a:endParaRPr lang="en-US" altLang="zh-CN" sz="2000" dirty="0"/>
          </a:p>
          <a:p>
            <a:r>
              <a:rPr lang="en-US" altLang="zh-CN" sz="2000" dirty="0"/>
              <a:t>PCIGALE</a:t>
            </a:r>
            <a:r>
              <a:rPr lang="zh-CN" altLang="en-US" sz="2000" dirty="0"/>
              <a:t>同时支持发射线和恒星建模。</a:t>
            </a:r>
            <a:endParaRPr lang="en-US" altLang="zh-CN" sz="2000" dirty="0"/>
          </a:p>
          <a:p>
            <a:pPr lvl="1"/>
            <a:r>
              <a:rPr lang="zh-CN" altLang="en-US" sz="1600" dirty="0"/>
              <a:t>指数下降的</a:t>
            </a:r>
            <a:r>
              <a:rPr lang="en-US" altLang="zh-CN" sz="1600" dirty="0"/>
              <a:t>SFH+</a:t>
            </a:r>
            <a:r>
              <a:rPr lang="zh-CN" altLang="en-US" sz="1600" dirty="0"/>
              <a:t>较晚的星爆，</a:t>
            </a:r>
            <a:r>
              <a:rPr lang="en-US" altLang="zh-CN" sz="1600" dirty="0"/>
              <a:t>BC03</a:t>
            </a:r>
            <a:r>
              <a:rPr lang="zh-CN" altLang="en-US" sz="1600" dirty="0"/>
              <a:t>恒星模板，</a:t>
            </a:r>
            <a:r>
              <a:rPr lang="en-US" altLang="zh-CN" sz="1600" dirty="0"/>
              <a:t>Salpeter IMF (0.1-100)</a:t>
            </a:r>
            <a:r>
              <a:rPr lang="zh-CN" altLang="en-US" sz="1600" dirty="0"/>
              <a:t>，</a:t>
            </a:r>
            <a:r>
              <a:rPr lang="en-US" altLang="zh-CN" sz="1600" dirty="0" err="1"/>
              <a:t>Calzetti</a:t>
            </a:r>
            <a:r>
              <a:rPr lang="en-US" altLang="zh-CN" sz="1600" dirty="0"/>
              <a:t> </a:t>
            </a:r>
            <a:r>
              <a:rPr lang="zh-CN" altLang="en-US" sz="1600" dirty="0"/>
              <a:t>消光曲线。</a:t>
            </a:r>
            <a:endParaRPr lang="en-US" altLang="zh-CN" sz="1600" dirty="0"/>
          </a:p>
          <a:p>
            <a:pPr lvl="1"/>
            <a:r>
              <a:rPr lang="zh-CN" altLang="en-US" sz="1600" dirty="0"/>
              <a:t>金属丰度：</a:t>
            </a:r>
            <a:r>
              <a:rPr lang="en-US" altLang="zh-CN" sz="1600" dirty="0"/>
              <a:t>0.0004, 0.004, 0.008 </a:t>
            </a:r>
            <a:r>
              <a:rPr lang="zh-CN" altLang="en-US" sz="1600" dirty="0"/>
              <a:t>和</a:t>
            </a:r>
            <a:r>
              <a:rPr lang="en-US" altLang="zh-CN" sz="1600" dirty="0"/>
              <a:t> 0.02</a:t>
            </a:r>
            <a:r>
              <a:rPr lang="zh-CN" altLang="en-US" sz="1600" dirty="0"/>
              <a:t>。</a:t>
            </a:r>
            <a:endParaRPr lang="en-US" altLang="zh-CN" sz="1600" dirty="0"/>
          </a:p>
          <a:p>
            <a:pPr lvl="1"/>
            <a:r>
              <a:rPr lang="en-US" altLang="zh-CN" sz="1600" dirty="0" err="1"/>
              <a:t>E</a:t>
            </a:r>
            <a:r>
              <a:rPr lang="en-US" altLang="zh-CN" sz="1600" baseline="-25000" dirty="0" err="1"/>
              <a:t>star</a:t>
            </a:r>
            <a:r>
              <a:rPr lang="en-US" altLang="zh-CN" sz="1600" dirty="0"/>
              <a:t>(B-V)</a:t>
            </a:r>
            <a:r>
              <a:rPr lang="zh-CN" altLang="en-US" sz="1600" dirty="0"/>
              <a:t>范围：</a:t>
            </a:r>
            <a:r>
              <a:rPr lang="en-US" altLang="zh-CN" sz="1600" dirty="0"/>
              <a:t>0.11-0.22</a:t>
            </a:r>
            <a:r>
              <a:rPr lang="zh-CN" altLang="en-US" sz="1600" dirty="0"/>
              <a:t>，由测得的</a:t>
            </a:r>
            <a:r>
              <a:rPr lang="en-US" altLang="zh-CN" sz="1600" dirty="0"/>
              <a:t>UV</a:t>
            </a:r>
            <a:r>
              <a:rPr lang="el-GR" altLang="zh-CN" sz="1600" dirty="0"/>
              <a:t>β</a:t>
            </a:r>
            <a:r>
              <a:rPr lang="zh-CN" altLang="en-US" sz="1600" dirty="0"/>
              <a:t>和巴尔末缩减估计出</a:t>
            </a:r>
            <a:endParaRPr lang="en-US" altLang="zh-CN" sz="1600" dirty="0"/>
          </a:p>
          <a:p>
            <a:pPr lvl="1"/>
            <a:r>
              <a:rPr lang="zh-CN" altLang="en-US" sz="1600" dirty="0"/>
              <a:t>电离参数</a:t>
            </a:r>
            <a:r>
              <a:rPr lang="en-US" altLang="zh-CN" sz="1600" dirty="0"/>
              <a:t>(</a:t>
            </a:r>
            <a:r>
              <a:rPr lang="en-US" altLang="zh-CN" sz="1600" dirty="0" err="1"/>
              <a:t>logU</a:t>
            </a:r>
            <a:r>
              <a:rPr lang="en-US" altLang="zh-CN" sz="1600" dirty="0"/>
              <a:t>)</a:t>
            </a:r>
            <a:r>
              <a:rPr lang="zh-CN" altLang="en-US" sz="1600" dirty="0"/>
              <a:t>：</a:t>
            </a:r>
            <a:r>
              <a:rPr lang="en-US" altLang="zh-CN" sz="1600" dirty="0"/>
              <a:t>-3.0</a:t>
            </a:r>
          </a:p>
          <a:p>
            <a:pPr lvl="1"/>
            <a:r>
              <a:rPr lang="zh-CN" altLang="en-US" sz="1600" dirty="0"/>
              <a:t>发射线消光转化因子：</a:t>
            </a:r>
            <a:r>
              <a:rPr lang="en-US" altLang="zh-CN" sz="1600" dirty="0"/>
              <a:t>0.44</a:t>
            </a:r>
          </a:p>
          <a:p>
            <a:r>
              <a:rPr lang="zh-CN" altLang="en-US" sz="2000" dirty="0"/>
              <a:t>结果：</a:t>
            </a:r>
            <a:endParaRPr lang="en-US" altLang="zh-CN" sz="2000" dirty="0"/>
          </a:p>
          <a:p>
            <a:pPr lvl="1"/>
            <a:r>
              <a:rPr lang="en-US" altLang="zh-CN" sz="1600" dirty="0"/>
              <a:t>Z=0.004</a:t>
            </a:r>
            <a:r>
              <a:rPr lang="zh-CN" altLang="en-US" sz="1600" dirty="0"/>
              <a:t>，</a:t>
            </a:r>
            <a:r>
              <a:rPr lang="en-US" altLang="zh-CN" sz="1600" dirty="0"/>
              <a:t> </a:t>
            </a:r>
            <a:r>
              <a:rPr lang="en-US" altLang="zh-CN" sz="1600" dirty="0" err="1"/>
              <a:t>E</a:t>
            </a:r>
            <a:r>
              <a:rPr lang="en-US" altLang="zh-CN" sz="1600" baseline="-25000" dirty="0" err="1"/>
              <a:t>star</a:t>
            </a:r>
            <a:r>
              <a:rPr lang="en-US" altLang="zh-CN" sz="1600" dirty="0"/>
              <a:t>(B-V)=0.15</a:t>
            </a:r>
          </a:p>
          <a:p>
            <a:pPr lvl="1"/>
            <a:r>
              <a:rPr lang="en-US" altLang="zh-CN" sz="1600" dirty="0"/>
              <a:t>Age=100</a:t>
            </a:r>
            <a:r>
              <a:rPr lang="zh-CN" altLang="en-US" sz="1600" dirty="0"/>
              <a:t>，</a:t>
            </a:r>
            <a:r>
              <a:rPr lang="en-US" altLang="zh-CN" sz="1600" dirty="0"/>
              <a:t>τ=50</a:t>
            </a:r>
            <a:r>
              <a:rPr lang="zh-CN" altLang="en-US" sz="1600" dirty="0"/>
              <a:t>，</a:t>
            </a:r>
            <a:r>
              <a:rPr lang="en-US" altLang="zh-CN" sz="1600" dirty="0" err="1"/>
              <a:t>Age</a:t>
            </a:r>
            <a:r>
              <a:rPr lang="en-US" altLang="zh-CN" sz="1600" baseline="-25000" dirty="0" err="1"/>
              <a:t>burst</a:t>
            </a:r>
            <a:r>
              <a:rPr lang="en-US" altLang="zh-CN" sz="1600" dirty="0"/>
              <a:t>=2.0</a:t>
            </a:r>
            <a:r>
              <a:rPr lang="zh-CN" altLang="en-US" sz="1600" dirty="0"/>
              <a:t>，</a:t>
            </a:r>
            <a:r>
              <a:rPr lang="en-US" altLang="zh-CN" sz="1600" dirty="0" err="1"/>
              <a:t>τ</a:t>
            </a:r>
            <a:r>
              <a:rPr lang="en-US" altLang="zh-CN" sz="1600" baseline="-25000" dirty="0" err="1"/>
              <a:t>burst</a:t>
            </a:r>
            <a:r>
              <a:rPr lang="en-US" altLang="zh-CN" sz="1600" dirty="0"/>
              <a:t>=100</a:t>
            </a:r>
            <a:r>
              <a:rPr lang="zh-CN" altLang="en-US" sz="1600" dirty="0"/>
              <a:t>，均为</a:t>
            </a:r>
            <a:r>
              <a:rPr lang="en-US" altLang="zh-CN" sz="1600" dirty="0" err="1"/>
              <a:t>Myr</a:t>
            </a:r>
            <a:endParaRPr lang="en-US" altLang="zh-CN" sz="1600" dirty="0"/>
          </a:p>
          <a:p>
            <a:pPr lvl="1"/>
            <a:r>
              <a:rPr lang="en-US" altLang="zh-CN" sz="1600" dirty="0"/>
              <a:t>LyC</a:t>
            </a:r>
            <a:r>
              <a:rPr lang="zh-CN" altLang="en-US" sz="1600" dirty="0"/>
              <a:t>光子：</a:t>
            </a:r>
            <a:r>
              <a:rPr lang="en-US" altLang="zh-CN" sz="1600" dirty="0" err="1"/>
              <a:t>f</a:t>
            </a:r>
            <a:r>
              <a:rPr lang="en-US" altLang="zh-CN" sz="1600" baseline="-25000" dirty="0" err="1"/>
              <a:t>esc</a:t>
            </a:r>
            <a:r>
              <a:rPr lang="en-US" altLang="zh-CN" sz="1600" dirty="0"/>
              <a:t>=0.5(</a:t>
            </a:r>
            <a:r>
              <a:rPr lang="zh-CN" altLang="en-US" sz="1600" dirty="0"/>
              <a:t>逃逸的比例</a:t>
            </a:r>
            <a:r>
              <a:rPr lang="en-US" altLang="zh-CN" sz="1600" dirty="0"/>
              <a:t>)</a:t>
            </a:r>
            <a:r>
              <a:rPr lang="zh-CN" altLang="en-US" sz="1600" dirty="0"/>
              <a:t>，</a:t>
            </a:r>
            <a:r>
              <a:rPr lang="en-US" altLang="zh-CN" sz="1600" dirty="0" err="1"/>
              <a:t>f</a:t>
            </a:r>
            <a:r>
              <a:rPr lang="en-US" altLang="zh-CN" sz="1600" baseline="-25000" dirty="0" err="1"/>
              <a:t>dust</a:t>
            </a:r>
            <a:r>
              <a:rPr lang="en-US" altLang="zh-CN" sz="1600" dirty="0"/>
              <a:t>=0.15(</a:t>
            </a:r>
            <a:r>
              <a:rPr lang="zh-CN" altLang="en-US" sz="1600" dirty="0"/>
              <a:t>吸收的比例</a:t>
            </a:r>
            <a:r>
              <a:rPr lang="en-US" altLang="zh-CN" sz="1600" dirty="0"/>
              <a:t>)</a:t>
            </a:r>
          </a:p>
          <a:p>
            <a:pPr lvl="1"/>
            <a:r>
              <a:rPr lang="zh-CN" altLang="en-US" sz="1600" dirty="0"/>
              <a:t>恒星质量：</a:t>
            </a:r>
            <a:r>
              <a:rPr lang="en-US" altLang="zh-CN" sz="1600" dirty="0"/>
              <a:t>1.45×10</a:t>
            </a:r>
            <a:r>
              <a:rPr lang="en-US" altLang="zh-CN" sz="1600" baseline="30000" dirty="0"/>
              <a:t>9</a:t>
            </a:r>
            <a:r>
              <a:rPr lang="en-US" altLang="zh-CN" sz="1600" dirty="0"/>
              <a:t> M</a:t>
            </a:r>
            <a:r>
              <a:rPr lang="zh-CN" altLang="en-US" sz="1600" baseline="-25000" dirty="0"/>
              <a:t>⊙</a:t>
            </a:r>
            <a:r>
              <a:rPr lang="en-US" altLang="zh-CN" sz="1600" dirty="0"/>
              <a:t>(C1: 1.66×10</a:t>
            </a:r>
            <a:r>
              <a:rPr lang="en-US" altLang="zh-CN" sz="1600" baseline="30000" dirty="0"/>
              <a:t>8</a:t>
            </a:r>
            <a:r>
              <a:rPr lang="en-US" altLang="zh-CN" sz="1600" dirty="0"/>
              <a:t>; C2:</a:t>
            </a:r>
            <a:r>
              <a:rPr lang="zh-CN" altLang="en-US" sz="1600" dirty="0"/>
              <a:t> </a:t>
            </a:r>
            <a:r>
              <a:rPr lang="en-US" altLang="zh-CN" sz="1600" dirty="0"/>
              <a:t>2.95×10</a:t>
            </a:r>
            <a:r>
              <a:rPr lang="en-US" altLang="zh-CN" sz="1600" baseline="30000" dirty="0"/>
              <a:t>8</a:t>
            </a:r>
            <a:r>
              <a:rPr lang="en-US" altLang="zh-CN" sz="1600" dirty="0"/>
              <a:t>;</a:t>
            </a:r>
            <a:r>
              <a:rPr lang="zh-CN" altLang="en-US" sz="1600" dirty="0"/>
              <a:t> </a:t>
            </a:r>
            <a:r>
              <a:rPr lang="en-US" altLang="zh-CN" sz="1600" dirty="0"/>
              <a:t>C3:</a:t>
            </a:r>
            <a:r>
              <a:rPr lang="zh-CN" altLang="en-US" sz="1600" dirty="0"/>
              <a:t> </a:t>
            </a:r>
            <a:r>
              <a:rPr lang="en-US" altLang="zh-CN" sz="1600" dirty="0"/>
              <a:t>2.31×10</a:t>
            </a:r>
            <a:r>
              <a:rPr lang="en-US" altLang="zh-CN" sz="1600" baseline="30000" dirty="0"/>
              <a:t>8</a:t>
            </a:r>
            <a:r>
              <a:rPr lang="en-US" altLang="zh-CN" sz="1600" dirty="0"/>
              <a:t>; C4:</a:t>
            </a:r>
            <a:r>
              <a:rPr lang="zh-CN" altLang="en-US" sz="1600" dirty="0"/>
              <a:t> </a:t>
            </a:r>
            <a:r>
              <a:rPr lang="en-US" altLang="zh-CN" sz="1600" dirty="0"/>
              <a:t>7.30×10</a:t>
            </a:r>
            <a:r>
              <a:rPr lang="en-US" altLang="zh-CN" sz="1600" baseline="30000" dirty="0"/>
              <a:t>6</a:t>
            </a:r>
            <a:r>
              <a:rPr lang="en-US" altLang="zh-CN" sz="1600" dirty="0"/>
              <a:t>)</a:t>
            </a:r>
            <a:r>
              <a:rPr lang="zh-CN" altLang="en-US" sz="1600" dirty="0"/>
              <a:t>，团块与星系质量比约为 </a:t>
            </a:r>
            <a:r>
              <a:rPr lang="en-US" altLang="zh-CN" sz="1600" dirty="0"/>
              <a:t>0.47</a:t>
            </a:r>
            <a:r>
              <a:rPr lang="zh-CN" altLang="en-US" sz="1600" dirty="0"/>
              <a:t>，比低红移高，和相近红移处一致。</a:t>
            </a:r>
            <a:endParaRPr lang="en-US" altLang="zh-CN" sz="1600" dirty="0"/>
          </a:p>
          <a:p>
            <a:pPr lvl="1"/>
            <a:r>
              <a:rPr lang="en-US" altLang="zh-CN" sz="1600" dirty="0"/>
              <a:t>SFR</a:t>
            </a:r>
            <a:r>
              <a:rPr lang="zh-CN" altLang="en-US" sz="1600" dirty="0"/>
              <a:t>：</a:t>
            </a:r>
            <a:r>
              <a:rPr lang="en-US" altLang="zh-CN" sz="1600" dirty="0"/>
              <a:t> ~55 M</a:t>
            </a:r>
            <a:r>
              <a:rPr lang="en-US" altLang="zh-CN" sz="1600" baseline="-25000" dirty="0"/>
              <a:t>⊙</a:t>
            </a:r>
            <a:r>
              <a:rPr lang="en-US" altLang="zh-CN" sz="1600" dirty="0"/>
              <a:t>/</a:t>
            </a:r>
            <a:r>
              <a:rPr lang="en-US" altLang="zh-CN" sz="1600" dirty="0" err="1"/>
              <a:t>yr</a:t>
            </a:r>
            <a:endParaRPr lang="en-US" altLang="zh-CN" sz="1600" dirty="0"/>
          </a:p>
          <a:p>
            <a:pPr lvl="1"/>
            <a:endParaRPr lang="en-US" altLang="zh-CN" sz="1600" dirty="0"/>
          </a:p>
          <a:p>
            <a:pPr lvl="1"/>
            <a:endParaRPr lang="zh-CN" altLang="en-US" sz="1600" dirty="0"/>
          </a:p>
        </p:txBody>
      </p:sp>
      <p:pic>
        <p:nvPicPr>
          <p:cNvPr id="4" name="Picture 2" descr="Fig. 3">
            <a:extLst>
              <a:ext uri="{FF2B5EF4-FFF2-40B4-BE49-F238E27FC236}">
                <a16:creationId xmlns:a16="http://schemas.microsoft.com/office/drawing/2014/main" id="{9BCBE5E5-BC55-4F10-ADB2-7B41CB03F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804" y="1816443"/>
            <a:ext cx="6223196" cy="482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69C6A610-7EC3-442E-9044-3E9F83942930}"/>
              </a:ext>
            </a:extLst>
          </p:cNvPr>
          <p:cNvSpPr/>
          <p:nvPr/>
        </p:nvSpPr>
        <p:spPr>
          <a:xfrm>
            <a:off x="6392563" y="1139208"/>
            <a:ext cx="56890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Noto Sans CJK SC Regular" panose="020B0500000000000000" pitchFamily="34" charset="-122"/>
                <a:ea typeface="Noto Sans CJK SC Regular" panose="020B0500000000000000" pitchFamily="34" charset="-122"/>
              </a:rPr>
              <a:t>固定不同消光</a:t>
            </a:r>
            <a:r>
              <a:rPr lang="en-US" altLang="zh-CN" sz="1600" dirty="0">
                <a:latin typeface="Noto Sans CJK SC Regular" panose="020B0500000000000000" pitchFamily="34" charset="-122"/>
                <a:ea typeface="Noto Sans CJK SC Regular" panose="020B0500000000000000" pitchFamily="34" charset="-122"/>
              </a:rPr>
              <a:t>[0.13(β),0.15(SED),0.20(Balmer)]</a:t>
            </a:r>
            <a:r>
              <a:rPr lang="zh-CN" altLang="en-US" sz="1600" dirty="0">
                <a:latin typeface="Noto Sans CJK SC Regular" panose="020B0500000000000000" pitchFamily="34" charset="-122"/>
                <a:ea typeface="Noto Sans CJK SC Regular" panose="020B0500000000000000" pitchFamily="34" charset="-122"/>
              </a:rPr>
              <a:t>下的拟合结果</a:t>
            </a:r>
            <a:r>
              <a:rPr lang="en-US" altLang="zh-CN" sz="1600" dirty="0">
                <a:latin typeface="Noto Sans CJK SC Regular" panose="020B0500000000000000" pitchFamily="34" charset="-122"/>
                <a:ea typeface="Noto Sans CJK SC Regular" panose="020B0500000000000000" pitchFamily="34" charset="-122"/>
              </a:rPr>
              <a:t>(Z</a:t>
            </a:r>
            <a:r>
              <a:rPr lang="zh-CN" altLang="en-US" sz="1600" dirty="0">
                <a:latin typeface="Noto Sans CJK SC Regular" panose="020B0500000000000000" pitchFamily="34" charset="-122"/>
                <a:ea typeface="Noto Sans CJK SC Regular" panose="020B0500000000000000" pitchFamily="34" charset="-122"/>
              </a:rPr>
              <a:t>也固定</a:t>
            </a:r>
            <a:r>
              <a:rPr lang="en-US" altLang="zh-CN" sz="1600" dirty="0">
                <a:latin typeface="Noto Sans CJK SC Regular" panose="020B0500000000000000" pitchFamily="34" charset="-122"/>
                <a:ea typeface="Noto Sans CJK SC Regular" panose="020B0500000000000000" pitchFamily="34" charset="-12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42757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AD4BDC-CD97-483F-931B-2C2011B79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SED</a:t>
            </a:r>
            <a:r>
              <a:rPr lang="zh-CN" altLang="en-US" dirty="0"/>
              <a:t>拟合：</a:t>
            </a:r>
            <a:r>
              <a:rPr lang="en-US" altLang="zh-CN" dirty="0"/>
              <a:t>BPASS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E238071-719D-4501-9978-687CC8B96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BPASS</a:t>
            </a:r>
            <a:r>
              <a:rPr lang="zh-CN" altLang="en-US" dirty="0"/>
              <a:t>只支持恒星，先用</a:t>
            </a:r>
            <a:r>
              <a:rPr lang="en-US" altLang="zh-CN" dirty="0"/>
              <a:t>BPASS</a:t>
            </a:r>
            <a:r>
              <a:rPr lang="zh-CN" altLang="en-US" dirty="0"/>
              <a:t>在不同的年龄和金属丰度下生成网格，然后用</a:t>
            </a:r>
            <a:r>
              <a:rPr lang="en-US" altLang="zh-CN" dirty="0"/>
              <a:t>Cloudy</a:t>
            </a:r>
            <a:r>
              <a:rPr lang="zh-CN" altLang="en-US" dirty="0"/>
              <a:t>生成发射线谱来和观测到的</a:t>
            </a:r>
            <a:r>
              <a:rPr lang="en-US" altLang="zh-CN" dirty="0"/>
              <a:t>SED</a:t>
            </a:r>
            <a:r>
              <a:rPr lang="zh-CN" altLang="en-US" dirty="0"/>
              <a:t>进行比较。假设恒星全部同时形成。</a:t>
            </a:r>
            <a:endParaRPr lang="en-US" altLang="zh-CN" dirty="0"/>
          </a:p>
          <a:p>
            <a:r>
              <a:rPr lang="zh-CN" altLang="en-US" dirty="0"/>
              <a:t>参数：</a:t>
            </a:r>
            <a:endParaRPr lang="en-US" altLang="zh-CN" dirty="0"/>
          </a:p>
          <a:p>
            <a:pPr lvl="1"/>
            <a:r>
              <a:rPr lang="en-US" altLang="zh-CN" dirty="0"/>
              <a:t>BPASS</a:t>
            </a:r>
            <a:r>
              <a:rPr lang="zh-CN" altLang="en-US" dirty="0"/>
              <a:t>恒星年龄</a:t>
            </a:r>
            <a:r>
              <a:rPr lang="en-US" altLang="zh-CN" dirty="0"/>
              <a:t>(</a:t>
            </a:r>
            <a:r>
              <a:rPr lang="en-US" altLang="zh-CN" dirty="0" err="1"/>
              <a:t>yr</a:t>
            </a:r>
            <a:r>
              <a:rPr lang="en-US" altLang="zh-CN" dirty="0"/>
              <a:t>)</a:t>
            </a:r>
            <a:r>
              <a:rPr lang="zh-CN" altLang="en-US" dirty="0"/>
              <a:t>：</a:t>
            </a:r>
            <a:r>
              <a:rPr lang="en-US" altLang="zh-CN" dirty="0"/>
              <a:t>5×10</a:t>
            </a:r>
            <a:r>
              <a:rPr lang="en-US" altLang="zh-CN" baseline="30000" dirty="0"/>
              <a:t>6</a:t>
            </a:r>
            <a:r>
              <a:rPr lang="zh-CN" altLang="en-US" dirty="0"/>
              <a:t>、</a:t>
            </a:r>
            <a:r>
              <a:rPr lang="en-US" altLang="zh-CN" dirty="0"/>
              <a:t>10</a:t>
            </a:r>
            <a:r>
              <a:rPr lang="en-US" altLang="zh-CN" baseline="30000" dirty="0"/>
              <a:t>7</a:t>
            </a:r>
            <a:r>
              <a:rPr lang="zh-CN" altLang="en-US" dirty="0"/>
              <a:t>、</a:t>
            </a:r>
            <a:r>
              <a:rPr lang="en-US" altLang="zh-CN" dirty="0"/>
              <a:t>5×10</a:t>
            </a:r>
            <a:r>
              <a:rPr lang="en-US" altLang="zh-CN" baseline="30000" dirty="0"/>
              <a:t>7</a:t>
            </a:r>
            <a:r>
              <a:rPr lang="zh-CN" altLang="en-US" dirty="0"/>
              <a:t>、</a:t>
            </a:r>
            <a:r>
              <a:rPr lang="en-US" altLang="zh-CN" dirty="0"/>
              <a:t>10</a:t>
            </a:r>
            <a:r>
              <a:rPr lang="en-US" altLang="zh-CN" baseline="30000" dirty="0"/>
              <a:t>8</a:t>
            </a:r>
            <a:r>
              <a:rPr lang="zh-CN" altLang="en-US" dirty="0"/>
              <a:t>、</a:t>
            </a:r>
            <a:r>
              <a:rPr lang="en-US" altLang="zh-CN" dirty="0"/>
              <a:t>5×10</a:t>
            </a:r>
            <a:r>
              <a:rPr lang="en-US" altLang="zh-CN" baseline="30000" dirty="0"/>
              <a:t>8</a:t>
            </a:r>
          </a:p>
          <a:p>
            <a:pPr lvl="1"/>
            <a:r>
              <a:rPr lang="en-US" altLang="zh-CN" dirty="0"/>
              <a:t>BPASS</a:t>
            </a:r>
            <a:r>
              <a:rPr lang="zh-CN" altLang="en-US" dirty="0"/>
              <a:t>金属丰度：</a:t>
            </a:r>
            <a:r>
              <a:rPr lang="en-US" altLang="zh-CN" dirty="0"/>
              <a:t>10</a:t>
            </a:r>
            <a:r>
              <a:rPr lang="en-US" altLang="zh-CN" baseline="30000" dirty="0"/>
              <a:t>-5</a:t>
            </a:r>
            <a:r>
              <a:rPr lang="zh-CN" altLang="en-US" dirty="0"/>
              <a:t>、</a:t>
            </a:r>
            <a:r>
              <a:rPr lang="en-US" altLang="zh-CN" dirty="0"/>
              <a:t>10</a:t>
            </a:r>
            <a:r>
              <a:rPr lang="en-US" altLang="zh-CN" baseline="30000" dirty="0"/>
              <a:t>-4</a:t>
            </a:r>
            <a:r>
              <a:rPr lang="zh-CN" altLang="en-US" dirty="0"/>
              <a:t>、</a:t>
            </a:r>
            <a:r>
              <a:rPr lang="en-US" altLang="zh-CN" dirty="0"/>
              <a:t>0.002</a:t>
            </a:r>
            <a:r>
              <a:rPr lang="zh-CN" altLang="en-US" dirty="0"/>
              <a:t>、</a:t>
            </a:r>
            <a:r>
              <a:rPr lang="en-US" altLang="zh-CN" dirty="0"/>
              <a:t>0.004</a:t>
            </a:r>
            <a:r>
              <a:rPr lang="zh-CN" altLang="en-US" dirty="0"/>
              <a:t>、</a:t>
            </a:r>
            <a:r>
              <a:rPr lang="en-US" altLang="zh-CN" dirty="0"/>
              <a:t>0.008</a:t>
            </a:r>
            <a:r>
              <a:rPr lang="zh-CN" altLang="en-US" dirty="0"/>
              <a:t>、</a:t>
            </a:r>
            <a:r>
              <a:rPr lang="en-US" altLang="zh-CN" dirty="0"/>
              <a:t>0.02</a:t>
            </a:r>
            <a:r>
              <a:rPr lang="zh-CN" altLang="en-US" dirty="0"/>
              <a:t>、</a:t>
            </a:r>
            <a:r>
              <a:rPr lang="en-US" altLang="zh-CN" dirty="0"/>
              <a:t>0.04</a:t>
            </a:r>
          </a:p>
          <a:p>
            <a:pPr lvl="1"/>
            <a:r>
              <a:rPr lang="en-US" altLang="zh-CN" dirty="0"/>
              <a:t>Cloudy H</a:t>
            </a:r>
            <a:r>
              <a:rPr lang="zh-CN" altLang="en-US" dirty="0"/>
              <a:t>柱密度</a:t>
            </a:r>
            <a:r>
              <a:rPr lang="en-US" altLang="zh-CN" dirty="0"/>
              <a:t>(cm</a:t>
            </a:r>
            <a:r>
              <a:rPr lang="en-US" altLang="zh-CN" baseline="30000" dirty="0"/>
              <a:t>-2</a:t>
            </a:r>
            <a:r>
              <a:rPr lang="en-US" altLang="zh-CN" dirty="0"/>
              <a:t>)</a:t>
            </a:r>
            <a:r>
              <a:rPr lang="zh-CN" altLang="en-US" dirty="0"/>
              <a:t>：</a:t>
            </a:r>
            <a:r>
              <a:rPr lang="en-US" altLang="zh-CN" dirty="0"/>
              <a:t>10</a:t>
            </a:r>
            <a:r>
              <a:rPr lang="en-US" altLang="zh-CN" baseline="30000" dirty="0"/>
              <a:t>16</a:t>
            </a:r>
            <a:r>
              <a:rPr lang="zh-CN" altLang="en-US" dirty="0"/>
              <a:t>、</a:t>
            </a:r>
            <a:r>
              <a:rPr lang="en-US" altLang="zh-CN" dirty="0"/>
              <a:t>10</a:t>
            </a:r>
            <a:r>
              <a:rPr lang="en-US" altLang="zh-CN" baseline="30000" dirty="0"/>
              <a:t>17</a:t>
            </a:r>
            <a:r>
              <a:rPr lang="zh-CN" altLang="en-US" dirty="0"/>
              <a:t>、</a:t>
            </a:r>
            <a:r>
              <a:rPr lang="en-US" altLang="zh-CN" dirty="0"/>
              <a:t>10</a:t>
            </a:r>
            <a:r>
              <a:rPr lang="en-US" altLang="zh-CN" baseline="30000" dirty="0"/>
              <a:t>18</a:t>
            </a:r>
          </a:p>
          <a:p>
            <a:r>
              <a:rPr lang="zh-CN" altLang="en-US" dirty="0"/>
              <a:t>结果：</a:t>
            </a:r>
            <a:endParaRPr lang="en-US" altLang="zh-CN" dirty="0"/>
          </a:p>
          <a:p>
            <a:pPr lvl="1"/>
            <a:r>
              <a:rPr lang="en-US" altLang="zh-CN" dirty="0"/>
              <a:t>Z=0.004</a:t>
            </a:r>
            <a:r>
              <a:rPr lang="zh-CN" altLang="en-US" dirty="0"/>
              <a:t>、</a:t>
            </a:r>
            <a:r>
              <a:rPr lang="en-US" altLang="zh-CN" dirty="0"/>
              <a:t>Age=5×10</a:t>
            </a:r>
            <a:r>
              <a:rPr lang="en-US" altLang="zh-CN" baseline="30000" dirty="0"/>
              <a:t>6</a:t>
            </a:r>
            <a:r>
              <a:rPr lang="en-US" altLang="zh-CN" dirty="0"/>
              <a:t> </a:t>
            </a:r>
            <a:r>
              <a:rPr lang="en-US" altLang="zh-CN" dirty="0" err="1"/>
              <a:t>yr</a:t>
            </a:r>
            <a:r>
              <a:rPr lang="zh-CN" altLang="en-US" dirty="0"/>
              <a:t>、</a:t>
            </a:r>
            <a:r>
              <a:rPr lang="en-US" altLang="zh-CN" dirty="0" err="1"/>
              <a:t>logU</a:t>
            </a:r>
            <a:r>
              <a:rPr lang="en-US" altLang="zh-CN" dirty="0"/>
              <a:t>=-1.5</a:t>
            </a:r>
            <a:r>
              <a:rPr lang="zh-CN" altLang="en-US" dirty="0"/>
              <a:t>、</a:t>
            </a:r>
            <a:r>
              <a:rPr lang="en-US" altLang="zh-CN" dirty="0"/>
              <a:t>N</a:t>
            </a:r>
            <a:r>
              <a:rPr lang="en-US" altLang="zh-CN" baseline="-25000" dirty="0"/>
              <a:t>H</a:t>
            </a:r>
            <a:r>
              <a:rPr lang="en-US" altLang="zh-CN" dirty="0"/>
              <a:t>=10</a:t>
            </a:r>
            <a:r>
              <a:rPr lang="en-US" altLang="zh-CN" baseline="30000" dirty="0"/>
              <a:t>17 </a:t>
            </a:r>
            <a:r>
              <a:rPr lang="en-US" altLang="zh-CN" dirty="0"/>
              <a:t>cm</a:t>
            </a:r>
            <a:r>
              <a:rPr lang="en-US" altLang="zh-CN" baseline="30000" dirty="0"/>
              <a:t>-2</a:t>
            </a:r>
            <a:r>
              <a:rPr lang="zh-CN" altLang="en-US" dirty="0"/>
              <a:t>，柱密度低</a:t>
            </a:r>
            <a:endParaRPr lang="en-US" altLang="zh-CN" dirty="0"/>
          </a:p>
          <a:p>
            <a:pPr lvl="1"/>
            <a:r>
              <a:rPr lang="zh-CN" altLang="en-US" dirty="0"/>
              <a:t>和</a:t>
            </a:r>
            <a:r>
              <a:rPr lang="en-US" altLang="zh-CN" dirty="0"/>
              <a:t>CIGALE</a:t>
            </a:r>
            <a:r>
              <a:rPr lang="zh-CN" altLang="en-US" dirty="0"/>
              <a:t>一致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524832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901C5-8CF7-48BF-844D-9F317CE68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46748"/>
          </a:xfrm>
        </p:spPr>
        <p:txBody>
          <a:bodyPr/>
          <a:lstStyle/>
          <a:p>
            <a:r>
              <a:rPr lang="zh-CN" altLang="en-US" dirty="0"/>
              <a:t>逃逸比例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979D708-24AB-4914-8C84-56E87E9CD2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4126" y="5016792"/>
                <a:ext cx="6826509" cy="184120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zh-CN" altLang="en-US" sz="1800" dirty="0"/>
                  <a:t>逃逸比例：</a:t>
                </a:r>
                <a:endParaRPr lang="en-US" altLang="zh-CN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1800" b="0" i="0" smtClean="0">
                              <a:latin typeface="Cambria Math" panose="02040503050406030204" pitchFamily="18" charset="0"/>
                            </a:rPr>
                            <m:t>esc</m:t>
                          </m:r>
                        </m:sub>
                      </m:sSub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sz="1800">
                                  <a:latin typeface="Cambria Math" panose="02040503050406030204" pitchFamily="18" charset="0"/>
                                </a:rPr>
                                <m:t>LyC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altLang="zh-CN" sz="1800">
                                  <a:latin typeface="Cambria Math" panose="02040503050406030204" pitchFamily="18" charset="0"/>
                                </a:rPr>
                                <m:t>int</m:t>
                              </m:r>
                            </m:sup>
                          </m:sSubSup>
                          <m:r>
                            <m:rPr>
                              <m:nor/>
                            </m:rPr>
                            <a:rPr lang="zh-CN" altLang="en-US" sz="1800"/>
                            <m:t> </m:t>
                          </m:r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sz="1800">
                                  <a:latin typeface="Cambria Math" panose="02040503050406030204" pitchFamily="18" charset="0"/>
                                </a:rPr>
                                <m:t>LyC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altLang="zh-CN" sz="1800">
                                  <a:latin typeface="Cambria Math" panose="02040503050406030204" pitchFamily="18" charset="0"/>
                                </a:rPr>
                                <m:t>non</m:t>
                              </m:r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1800">
                                  <a:latin typeface="Cambria Math" panose="02040503050406030204" pitchFamily="18" charset="0"/>
                                </a:rPr>
                                <m:t>esc</m:t>
                              </m:r>
                            </m:sup>
                          </m:sSubSup>
                          <m:r>
                            <m:rPr>
                              <m:nor/>
                            </m:rPr>
                            <a:rPr lang="zh-CN" altLang="en-US" sz="1800"/>
                            <m:t> </m:t>
                          </m:r>
                        </m:num>
                        <m:den>
                          <m:sSubSup>
                            <m:sSubSupPr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sz="1800">
                                  <a:latin typeface="Cambria Math" panose="02040503050406030204" pitchFamily="18" charset="0"/>
                                </a:rPr>
                                <m:t>LyC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altLang="zh-CN" sz="1800">
                                  <a:latin typeface="Cambria Math" panose="02040503050406030204" pitchFamily="18" charset="0"/>
                                </a:rPr>
                                <m:t>int</m:t>
                              </m:r>
                            </m:sup>
                          </m:sSubSup>
                          <m:r>
                            <m:rPr>
                              <m:nor/>
                            </m:rPr>
                            <a:rPr lang="zh-CN" altLang="en-US" sz="1800"/>
                            <m:t> </m:t>
                          </m:r>
                        </m:den>
                      </m:f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sz="1800" b="0" i="0" smtClean="0">
                                  <a:latin typeface="Cambria Math" panose="02040503050406030204" pitchFamily="18" charset="0"/>
                                </a:rPr>
                                <m:t>LyC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altLang="zh-CN" sz="1800" b="0" i="0" smtClean="0">
                                  <a:latin typeface="Cambria Math" panose="02040503050406030204" pitchFamily="18" charset="0"/>
                                </a:rPr>
                                <m:t>obs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altLang="zh-CN" sz="1800" b="0" i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sz="1800" b="0" i="0" smtClean="0">
                                      <a:latin typeface="Cambria Math" panose="02040503050406030204" pitchFamily="18" charset="0"/>
                                    </a:rPr>
                                    <m:t>IGM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sz="1800">
                                  <a:latin typeface="Cambria Math" panose="02040503050406030204" pitchFamily="18" charset="0"/>
                                </a:rPr>
                                <m:t>LyC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altLang="zh-CN" sz="1800">
                                  <a:latin typeface="Cambria Math" panose="02040503050406030204" pitchFamily="18" charset="0"/>
                                </a:rPr>
                                <m:t>obs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sz="1800">
                                      <a:latin typeface="Cambria Math" panose="02040503050406030204" pitchFamily="18" charset="0"/>
                                    </a:rPr>
                                    <m:t>IGM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sz="1800">
                                  <a:latin typeface="Cambria Math" panose="02040503050406030204" pitchFamily="18" charset="0"/>
                                </a:rPr>
                                <m:t>LyC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altLang="zh-CN" sz="1800">
                                  <a:latin typeface="Cambria Math" panose="02040503050406030204" pitchFamily="18" charset="0"/>
                                </a:rPr>
                                <m:t>non</m:t>
                              </m:r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1800">
                                  <a:latin typeface="Cambria Math" panose="02040503050406030204" pitchFamily="18" charset="0"/>
                                </a:rPr>
                                <m:t>esc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altLang="zh-CN" sz="1800" dirty="0"/>
              </a:p>
              <a:p>
                <a:pPr marL="0" indent="0">
                  <a:buNone/>
                </a:pPr>
                <a:r>
                  <a:rPr lang="zh-CN" altLang="en-US" sz="1800" dirty="0"/>
                  <a:t>若无</a:t>
                </a:r>
                <a:r>
                  <a:rPr lang="en-US" altLang="zh-CN" sz="1800" dirty="0"/>
                  <a:t>IGM</a:t>
                </a:r>
                <a:r>
                  <a:rPr lang="zh-CN" altLang="en-US" sz="1800" dirty="0"/>
                  <a:t>吸收</a:t>
                </a:r>
                <a:r>
                  <a:rPr lang="en-US" altLang="zh-CN" sz="1800" dirty="0"/>
                  <a:t>τ=0</a:t>
                </a:r>
                <a:r>
                  <a:rPr lang="zh-CN" altLang="en-US" sz="1800" dirty="0"/>
                  <a:t>：</a:t>
                </a:r>
                <a:r>
                  <a:rPr lang="en-US" altLang="zh-CN" sz="1800" dirty="0"/>
                  <a:t>0.20±0.027</a:t>
                </a:r>
                <a:r>
                  <a:rPr lang="zh-CN" altLang="en-US" sz="1800" dirty="0"/>
                  <a:t>，</a:t>
                </a:r>
                <a:r>
                  <a:rPr lang="en-US" altLang="zh-CN" sz="1800" dirty="0"/>
                  <a:t>τ~0.29</a:t>
                </a:r>
                <a:r>
                  <a:rPr lang="zh-CN" altLang="en-US" sz="1800" dirty="0"/>
                  <a:t>：</a:t>
                </a:r>
                <a:r>
                  <a:rPr lang="en-US" altLang="zh-CN" sz="1800" dirty="0"/>
                  <a:t>0.25±0.029</a:t>
                </a:r>
              </a:p>
              <a:p>
                <a:pPr marL="0" indent="0">
                  <a:buNone/>
                </a:pPr>
                <a:r>
                  <a:rPr lang="en-US" altLang="zh-CN" sz="1800" dirty="0" err="1"/>
                  <a:t>τ</a:t>
                </a:r>
                <a:r>
                  <a:rPr lang="en-US" altLang="zh-CN" sz="1800" baseline="-25000" dirty="0" err="1"/>
                  <a:t>IGM</a:t>
                </a:r>
                <a:r>
                  <a:rPr lang="zh-CN" altLang="en-US" sz="1800" dirty="0"/>
                  <a:t>难以确定，因为该红移处</a:t>
                </a:r>
                <a:r>
                  <a:rPr lang="en-US" altLang="zh-CN" sz="1800" dirty="0"/>
                  <a:t>IGM</a:t>
                </a:r>
                <a:r>
                  <a:rPr lang="zh-CN" altLang="en-US" sz="1800" dirty="0"/>
                  <a:t>透过率分布范围较大。</a:t>
                </a:r>
                <a:endParaRPr lang="en-US" altLang="zh-CN" sz="1800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979D708-24AB-4914-8C84-56E87E9CD2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4126" y="5016792"/>
                <a:ext cx="6826509" cy="1841208"/>
              </a:xfrm>
              <a:blipFill>
                <a:blip r:embed="rId2"/>
                <a:stretch>
                  <a:fillRect l="-714" t="-33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组合 14">
            <a:extLst>
              <a:ext uri="{FF2B5EF4-FFF2-40B4-BE49-F238E27FC236}">
                <a16:creationId xmlns:a16="http://schemas.microsoft.com/office/drawing/2014/main" id="{DC72F7C2-FD1C-4701-B0FA-7626EAAAB963}"/>
              </a:ext>
            </a:extLst>
          </p:cNvPr>
          <p:cNvGrpSpPr/>
          <p:nvPr/>
        </p:nvGrpSpPr>
        <p:grpSpPr>
          <a:xfrm>
            <a:off x="1844237" y="1886935"/>
            <a:ext cx="8290095" cy="2493662"/>
            <a:chOff x="1852475" y="1121818"/>
            <a:chExt cx="8290095" cy="249366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任意多边形: 形状 15">
                  <a:extLst>
                    <a:ext uri="{FF2B5EF4-FFF2-40B4-BE49-F238E27FC236}">
                      <a16:creationId xmlns:a16="http://schemas.microsoft.com/office/drawing/2014/main" id="{F3FDFD61-7918-4763-B673-7BAEE8C0DE6C}"/>
                    </a:ext>
                  </a:extLst>
                </p:cNvPr>
                <p:cNvSpPr/>
                <p:nvPr/>
              </p:nvSpPr>
              <p:spPr>
                <a:xfrm>
                  <a:off x="1852475" y="1648004"/>
                  <a:ext cx="1830211" cy="915105"/>
                </a:xfrm>
                <a:custGeom>
                  <a:avLst/>
                  <a:gdLst>
                    <a:gd name="connsiteX0" fmla="*/ 0 w 1830211"/>
                    <a:gd name="connsiteY0" fmla="*/ 91511 h 915105"/>
                    <a:gd name="connsiteX1" fmla="*/ 91511 w 1830211"/>
                    <a:gd name="connsiteY1" fmla="*/ 0 h 915105"/>
                    <a:gd name="connsiteX2" fmla="*/ 1738701 w 1830211"/>
                    <a:gd name="connsiteY2" fmla="*/ 0 h 915105"/>
                    <a:gd name="connsiteX3" fmla="*/ 1830212 w 1830211"/>
                    <a:gd name="connsiteY3" fmla="*/ 91511 h 915105"/>
                    <a:gd name="connsiteX4" fmla="*/ 1830211 w 1830211"/>
                    <a:gd name="connsiteY4" fmla="*/ 823595 h 915105"/>
                    <a:gd name="connsiteX5" fmla="*/ 1738700 w 1830211"/>
                    <a:gd name="connsiteY5" fmla="*/ 915106 h 915105"/>
                    <a:gd name="connsiteX6" fmla="*/ 91511 w 1830211"/>
                    <a:gd name="connsiteY6" fmla="*/ 915105 h 915105"/>
                    <a:gd name="connsiteX7" fmla="*/ 0 w 1830211"/>
                    <a:gd name="connsiteY7" fmla="*/ 823594 h 915105"/>
                    <a:gd name="connsiteX8" fmla="*/ 0 w 1830211"/>
                    <a:gd name="connsiteY8" fmla="*/ 91511 h 915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30211" h="915105">
                      <a:moveTo>
                        <a:pt x="0" y="91511"/>
                      </a:moveTo>
                      <a:cubicBezTo>
                        <a:pt x="0" y="40971"/>
                        <a:pt x="40971" y="0"/>
                        <a:pt x="91511" y="0"/>
                      </a:cubicBezTo>
                      <a:lnTo>
                        <a:pt x="1738701" y="0"/>
                      </a:lnTo>
                      <a:cubicBezTo>
                        <a:pt x="1789241" y="0"/>
                        <a:pt x="1830212" y="40971"/>
                        <a:pt x="1830212" y="91511"/>
                      </a:cubicBezTo>
                      <a:cubicBezTo>
                        <a:pt x="1830212" y="335539"/>
                        <a:pt x="1830211" y="579567"/>
                        <a:pt x="1830211" y="823595"/>
                      </a:cubicBezTo>
                      <a:cubicBezTo>
                        <a:pt x="1830211" y="874135"/>
                        <a:pt x="1789240" y="915106"/>
                        <a:pt x="1738700" y="915106"/>
                      </a:cubicBezTo>
                      <a:lnTo>
                        <a:pt x="91511" y="915105"/>
                      </a:lnTo>
                      <a:cubicBezTo>
                        <a:pt x="40971" y="915105"/>
                        <a:pt x="0" y="874134"/>
                        <a:pt x="0" y="823594"/>
                      </a:cubicBezTo>
                      <a:lnTo>
                        <a:pt x="0" y="91511"/>
                      </a:lnTo>
                      <a:close/>
                    </a:path>
                  </a:pathLst>
                </a:custGeom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3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583" tIns="44583" rIns="44583" bIns="44583" numCol="1" spcCol="1270" anchor="ctr" anchorCtr="0">
                  <a:noAutofit/>
                </a:bodyPr>
                <a:lstStyle/>
                <a:p>
                  <a:pPr marL="0" lvl="0" indent="0" algn="ctr" defTabSz="1244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sz="2800" kern="120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800" kern="120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800" kern="1200">
                                <a:latin typeface="Cambria Math" panose="02040503050406030204" pitchFamily="18" charset="0"/>
                              </a:rPr>
                              <m:t>LyC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altLang="zh-CN" sz="2800" kern="1200">
                                <a:latin typeface="Cambria Math" panose="02040503050406030204" pitchFamily="18" charset="0"/>
                              </a:rPr>
                              <m:t>int</m:t>
                            </m:r>
                          </m:sup>
                        </m:sSubSup>
                      </m:oMath>
                    </m:oMathPara>
                  </a14:m>
                  <a:endParaRPr lang="zh-CN" altLang="en-US" sz="2800" kern="1200" dirty="0"/>
                </a:p>
              </p:txBody>
            </p:sp>
          </mc:Choice>
          <mc:Fallback>
            <p:sp>
              <p:nvSpPr>
                <p:cNvPr id="16" name="任意多边形: 形状 15">
                  <a:extLst>
                    <a:ext uri="{FF2B5EF4-FFF2-40B4-BE49-F238E27FC236}">
                      <a16:creationId xmlns:a16="http://schemas.microsoft.com/office/drawing/2014/main" id="{F3FDFD61-7918-4763-B673-7BAEE8C0DE6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2475" y="1648004"/>
                  <a:ext cx="1830211" cy="915105"/>
                </a:xfrm>
                <a:custGeom>
                  <a:avLst/>
                  <a:gdLst>
                    <a:gd name="connsiteX0" fmla="*/ 0 w 1830211"/>
                    <a:gd name="connsiteY0" fmla="*/ 91511 h 915105"/>
                    <a:gd name="connsiteX1" fmla="*/ 91511 w 1830211"/>
                    <a:gd name="connsiteY1" fmla="*/ 0 h 915105"/>
                    <a:gd name="connsiteX2" fmla="*/ 1738701 w 1830211"/>
                    <a:gd name="connsiteY2" fmla="*/ 0 h 915105"/>
                    <a:gd name="connsiteX3" fmla="*/ 1830212 w 1830211"/>
                    <a:gd name="connsiteY3" fmla="*/ 91511 h 915105"/>
                    <a:gd name="connsiteX4" fmla="*/ 1830211 w 1830211"/>
                    <a:gd name="connsiteY4" fmla="*/ 823595 h 915105"/>
                    <a:gd name="connsiteX5" fmla="*/ 1738700 w 1830211"/>
                    <a:gd name="connsiteY5" fmla="*/ 915106 h 915105"/>
                    <a:gd name="connsiteX6" fmla="*/ 91511 w 1830211"/>
                    <a:gd name="connsiteY6" fmla="*/ 915105 h 915105"/>
                    <a:gd name="connsiteX7" fmla="*/ 0 w 1830211"/>
                    <a:gd name="connsiteY7" fmla="*/ 823594 h 915105"/>
                    <a:gd name="connsiteX8" fmla="*/ 0 w 1830211"/>
                    <a:gd name="connsiteY8" fmla="*/ 91511 h 915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30211" h="915105">
                      <a:moveTo>
                        <a:pt x="0" y="91511"/>
                      </a:moveTo>
                      <a:cubicBezTo>
                        <a:pt x="0" y="40971"/>
                        <a:pt x="40971" y="0"/>
                        <a:pt x="91511" y="0"/>
                      </a:cubicBezTo>
                      <a:lnTo>
                        <a:pt x="1738701" y="0"/>
                      </a:lnTo>
                      <a:cubicBezTo>
                        <a:pt x="1789241" y="0"/>
                        <a:pt x="1830212" y="40971"/>
                        <a:pt x="1830212" y="91511"/>
                      </a:cubicBezTo>
                      <a:cubicBezTo>
                        <a:pt x="1830212" y="335539"/>
                        <a:pt x="1830211" y="579567"/>
                        <a:pt x="1830211" y="823595"/>
                      </a:cubicBezTo>
                      <a:cubicBezTo>
                        <a:pt x="1830211" y="874135"/>
                        <a:pt x="1789240" y="915106"/>
                        <a:pt x="1738700" y="915106"/>
                      </a:cubicBezTo>
                      <a:lnTo>
                        <a:pt x="91511" y="915105"/>
                      </a:lnTo>
                      <a:cubicBezTo>
                        <a:pt x="40971" y="915105"/>
                        <a:pt x="0" y="874134"/>
                        <a:pt x="0" y="823594"/>
                      </a:cubicBezTo>
                      <a:lnTo>
                        <a:pt x="0" y="91511"/>
                      </a:lnTo>
                      <a:close/>
                    </a:path>
                  </a:pathLst>
                </a:cu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9A096074-5DFF-46A0-AC19-BB7DF0145C21}"/>
                </a:ext>
              </a:extLst>
            </p:cNvPr>
            <p:cNvSpPr/>
            <p:nvPr/>
          </p:nvSpPr>
          <p:spPr>
            <a:xfrm rot="20400000">
              <a:off x="3658205" y="1857614"/>
              <a:ext cx="1440000" cy="66005"/>
            </a:xfrm>
            <a:custGeom>
              <a:avLst/>
              <a:gdLst>
                <a:gd name="connsiteX0" fmla="*/ 0 w 901565"/>
                <a:gd name="connsiteY0" fmla="*/ 33002 h 66005"/>
                <a:gd name="connsiteX1" fmla="*/ 901565 w 901565"/>
                <a:gd name="connsiteY1" fmla="*/ 33002 h 66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01565" h="66005">
                  <a:moveTo>
                    <a:pt x="0" y="33002"/>
                  </a:moveTo>
                  <a:lnTo>
                    <a:pt x="901565" y="33002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40943" tIns="10463" rIns="440943" bIns="10463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500" kern="120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任意多边形: 形状 17">
                  <a:extLst>
                    <a:ext uri="{FF2B5EF4-FFF2-40B4-BE49-F238E27FC236}">
                      <a16:creationId xmlns:a16="http://schemas.microsoft.com/office/drawing/2014/main" id="{2422E054-B84C-4976-A1E5-C0F541B14AF4}"/>
                    </a:ext>
                  </a:extLst>
                </p:cNvPr>
                <p:cNvSpPr/>
                <p:nvPr/>
              </p:nvSpPr>
              <p:spPr>
                <a:xfrm>
                  <a:off x="5078253" y="1121818"/>
                  <a:ext cx="1830211" cy="915105"/>
                </a:xfrm>
                <a:custGeom>
                  <a:avLst/>
                  <a:gdLst>
                    <a:gd name="connsiteX0" fmla="*/ 0 w 1830211"/>
                    <a:gd name="connsiteY0" fmla="*/ 91511 h 915105"/>
                    <a:gd name="connsiteX1" fmla="*/ 91511 w 1830211"/>
                    <a:gd name="connsiteY1" fmla="*/ 0 h 915105"/>
                    <a:gd name="connsiteX2" fmla="*/ 1738701 w 1830211"/>
                    <a:gd name="connsiteY2" fmla="*/ 0 h 915105"/>
                    <a:gd name="connsiteX3" fmla="*/ 1830212 w 1830211"/>
                    <a:gd name="connsiteY3" fmla="*/ 91511 h 915105"/>
                    <a:gd name="connsiteX4" fmla="*/ 1830211 w 1830211"/>
                    <a:gd name="connsiteY4" fmla="*/ 823595 h 915105"/>
                    <a:gd name="connsiteX5" fmla="*/ 1738700 w 1830211"/>
                    <a:gd name="connsiteY5" fmla="*/ 915106 h 915105"/>
                    <a:gd name="connsiteX6" fmla="*/ 91511 w 1830211"/>
                    <a:gd name="connsiteY6" fmla="*/ 915105 h 915105"/>
                    <a:gd name="connsiteX7" fmla="*/ 0 w 1830211"/>
                    <a:gd name="connsiteY7" fmla="*/ 823594 h 915105"/>
                    <a:gd name="connsiteX8" fmla="*/ 0 w 1830211"/>
                    <a:gd name="connsiteY8" fmla="*/ 91511 h 915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30211" h="915105">
                      <a:moveTo>
                        <a:pt x="0" y="91511"/>
                      </a:moveTo>
                      <a:cubicBezTo>
                        <a:pt x="0" y="40971"/>
                        <a:pt x="40971" y="0"/>
                        <a:pt x="91511" y="0"/>
                      </a:cubicBezTo>
                      <a:lnTo>
                        <a:pt x="1738701" y="0"/>
                      </a:lnTo>
                      <a:cubicBezTo>
                        <a:pt x="1789241" y="0"/>
                        <a:pt x="1830212" y="40971"/>
                        <a:pt x="1830212" y="91511"/>
                      </a:cubicBezTo>
                      <a:cubicBezTo>
                        <a:pt x="1830212" y="335539"/>
                        <a:pt x="1830211" y="579567"/>
                        <a:pt x="1830211" y="823595"/>
                      </a:cubicBezTo>
                      <a:cubicBezTo>
                        <a:pt x="1830211" y="874135"/>
                        <a:pt x="1789240" y="915106"/>
                        <a:pt x="1738700" y="915106"/>
                      </a:cubicBezTo>
                      <a:lnTo>
                        <a:pt x="91511" y="915105"/>
                      </a:lnTo>
                      <a:cubicBezTo>
                        <a:pt x="40971" y="915105"/>
                        <a:pt x="0" y="874134"/>
                        <a:pt x="0" y="823594"/>
                      </a:cubicBezTo>
                      <a:lnTo>
                        <a:pt x="0" y="91511"/>
                      </a:lnTo>
                      <a:close/>
                    </a:path>
                  </a:pathLst>
                </a:custGeom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3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583" tIns="44583" rIns="44583" bIns="44583" numCol="1" spcCol="1270" anchor="ctr" anchorCtr="0">
                  <a:noAutofit/>
                </a:bodyPr>
                <a:lstStyle/>
                <a:p>
                  <a:pPr marL="0" lvl="0" indent="0" algn="ctr" defTabSz="1244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sz="2800" kern="120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800" kern="120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800" kern="1200">
                                <a:latin typeface="Cambria Math" panose="02040503050406030204" pitchFamily="18" charset="0"/>
                              </a:rPr>
                              <m:t>LyC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altLang="zh-CN" sz="2800" kern="1200" smtClean="0">
                                <a:latin typeface="Cambria Math" panose="02040503050406030204" pitchFamily="18" charset="0"/>
                              </a:rPr>
                              <m:t>non</m:t>
                            </m:r>
                            <m:r>
                              <a:rPr lang="en-US" altLang="zh-CN" sz="2800" kern="120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altLang="zh-CN" sz="2800" kern="1200" smtClean="0">
                                <a:latin typeface="Cambria Math" panose="02040503050406030204" pitchFamily="18" charset="0"/>
                              </a:rPr>
                              <m:t>esc</m:t>
                            </m:r>
                          </m:sup>
                        </m:sSubSup>
                      </m:oMath>
                    </m:oMathPara>
                  </a14:m>
                  <a:endParaRPr lang="zh-CN" altLang="en-US" sz="2800" kern="1200" dirty="0"/>
                </a:p>
              </p:txBody>
            </p:sp>
          </mc:Choice>
          <mc:Fallback>
            <p:sp>
              <p:nvSpPr>
                <p:cNvPr id="18" name="任意多边形: 形状 17">
                  <a:extLst>
                    <a:ext uri="{FF2B5EF4-FFF2-40B4-BE49-F238E27FC236}">
                      <a16:creationId xmlns:a16="http://schemas.microsoft.com/office/drawing/2014/main" id="{2422E054-B84C-4976-A1E5-C0F541B14AF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8253" y="1121818"/>
                  <a:ext cx="1830211" cy="915105"/>
                </a:xfrm>
                <a:custGeom>
                  <a:avLst/>
                  <a:gdLst>
                    <a:gd name="connsiteX0" fmla="*/ 0 w 1830211"/>
                    <a:gd name="connsiteY0" fmla="*/ 91511 h 915105"/>
                    <a:gd name="connsiteX1" fmla="*/ 91511 w 1830211"/>
                    <a:gd name="connsiteY1" fmla="*/ 0 h 915105"/>
                    <a:gd name="connsiteX2" fmla="*/ 1738701 w 1830211"/>
                    <a:gd name="connsiteY2" fmla="*/ 0 h 915105"/>
                    <a:gd name="connsiteX3" fmla="*/ 1830212 w 1830211"/>
                    <a:gd name="connsiteY3" fmla="*/ 91511 h 915105"/>
                    <a:gd name="connsiteX4" fmla="*/ 1830211 w 1830211"/>
                    <a:gd name="connsiteY4" fmla="*/ 823595 h 915105"/>
                    <a:gd name="connsiteX5" fmla="*/ 1738700 w 1830211"/>
                    <a:gd name="connsiteY5" fmla="*/ 915106 h 915105"/>
                    <a:gd name="connsiteX6" fmla="*/ 91511 w 1830211"/>
                    <a:gd name="connsiteY6" fmla="*/ 915105 h 915105"/>
                    <a:gd name="connsiteX7" fmla="*/ 0 w 1830211"/>
                    <a:gd name="connsiteY7" fmla="*/ 823594 h 915105"/>
                    <a:gd name="connsiteX8" fmla="*/ 0 w 1830211"/>
                    <a:gd name="connsiteY8" fmla="*/ 91511 h 915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30211" h="915105">
                      <a:moveTo>
                        <a:pt x="0" y="91511"/>
                      </a:moveTo>
                      <a:cubicBezTo>
                        <a:pt x="0" y="40971"/>
                        <a:pt x="40971" y="0"/>
                        <a:pt x="91511" y="0"/>
                      </a:cubicBezTo>
                      <a:lnTo>
                        <a:pt x="1738701" y="0"/>
                      </a:lnTo>
                      <a:cubicBezTo>
                        <a:pt x="1789241" y="0"/>
                        <a:pt x="1830212" y="40971"/>
                        <a:pt x="1830212" y="91511"/>
                      </a:cubicBezTo>
                      <a:cubicBezTo>
                        <a:pt x="1830212" y="335539"/>
                        <a:pt x="1830211" y="579567"/>
                        <a:pt x="1830211" y="823595"/>
                      </a:cubicBezTo>
                      <a:cubicBezTo>
                        <a:pt x="1830211" y="874135"/>
                        <a:pt x="1789240" y="915106"/>
                        <a:pt x="1738700" y="915106"/>
                      </a:cubicBezTo>
                      <a:lnTo>
                        <a:pt x="91511" y="915105"/>
                      </a:lnTo>
                      <a:cubicBezTo>
                        <a:pt x="40971" y="915105"/>
                        <a:pt x="0" y="874134"/>
                        <a:pt x="0" y="823594"/>
                      </a:cubicBezTo>
                      <a:lnTo>
                        <a:pt x="0" y="91511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任意多边形: 形状 18">
              <a:extLst>
                <a:ext uri="{FF2B5EF4-FFF2-40B4-BE49-F238E27FC236}">
                  <a16:creationId xmlns:a16="http://schemas.microsoft.com/office/drawing/2014/main" id="{EA6161DF-836E-4DD9-9682-2D3F36AF71DE}"/>
                </a:ext>
              </a:extLst>
            </p:cNvPr>
            <p:cNvSpPr/>
            <p:nvPr/>
          </p:nvSpPr>
          <p:spPr>
            <a:xfrm rot="1200000">
              <a:off x="3656026" y="2352809"/>
              <a:ext cx="1440000" cy="66005"/>
            </a:xfrm>
            <a:custGeom>
              <a:avLst/>
              <a:gdLst>
                <a:gd name="connsiteX0" fmla="*/ 0 w 901565"/>
                <a:gd name="connsiteY0" fmla="*/ 33002 h 66005"/>
                <a:gd name="connsiteX1" fmla="*/ 901565 w 901565"/>
                <a:gd name="connsiteY1" fmla="*/ 33002 h 66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01565" h="66005">
                  <a:moveTo>
                    <a:pt x="0" y="33002"/>
                  </a:moveTo>
                  <a:lnTo>
                    <a:pt x="901565" y="33002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40943" tIns="10462" rIns="440943" bIns="10464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500" kern="1200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任意多边形: 形状 19">
                  <a:extLst>
                    <a:ext uri="{FF2B5EF4-FFF2-40B4-BE49-F238E27FC236}">
                      <a16:creationId xmlns:a16="http://schemas.microsoft.com/office/drawing/2014/main" id="{BE1E4822-5F50-4455-8CE0-6BA51FB14CD1}"/>
                    </a:ext>
                  </a:extLst>
                </p:cNvPr>
                <p:cNvSpPr/>
                <p:nvPr/>
              </p:nvSpPr>
              <p:spPr>
                <a:xfrm>
                  <a:off x="5078255" y="2174189"/>
                  <a:ext cx="1830211" cy="915105"/>
                </a:xfrm>
                <a:custGeom>
                  <a:avLst/>
                  <a:gdLst>
                    <a:gd name="connsiteX0" fmla="*/ 0 w 1830211"/>
                    <a:gd name="connsiteY0" fmla="*/ 91511 h 915105"/>
                    <a:gd name="connsiteX1" fmla="*/ 91511 w 1830211"/>
                    <a:gd name="connsiteY1" fmla="*/ 0 h 915105"/>
                    <a:gd name="connsiteX2" fmla="*/ 1738701 w 1830211"/>
                    <a:gd name="connsiteY2" fmla="*/ 0 h 915105"/>
                    <a:gd name="connsiteX3" fmla="*/ 1830212 w 1830211"/>
                    <a:gd name="connsiteY3" fmla="*/ 91511 h 915105"/>
                    <a:gd name="connsiteX4" fmla="*/ 1830211 w 1830211"/>
                    <a:gd name="connsiteY4" fmla="*/ 823595 h 915105"/>
                    <a:gd name="connsiteX5" fmla="*/ 1738700 w 1830211"/>
                    <a:gd name="connsiteY5" fmla="*/ 915106 h 915105"/>
                    <a:gd name="connsiteX6" fmla="*/ 91511 w 1830211"/>
                    <a:gd name="connsiteY6" fmla="*/ 915105 h 915105"/>
                    <a:gd name="connsiteX7" fmla="*/ 0 w 1830211"/>
                    <a:gd name="connsiteY7" fmla="*/ 823594 h 915105"/>
                    <a:gd name="connsiteX8" fmla="*/ 0 w 1830211"/>
                    <a:gd name="connsiteY8" fmla="*/ 91511 h 915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30211" h="915105">
                      <a:moveTo>
                        <a:pt x="0" y="91511"/>
                      </a:moveTo>
                      <a:cubicBezTo>
                        <a:pt x="0" y="40971"/>
                        <a:pt x="40971" y="0"/>
                        <a:pt x="91511" y="0"/>
                      </a:cubicBezTo>
                      <a:lnTo>
                        <a:pt x="1738701" y="0"/>
                      </a:lnTo>
                      <a:cubicBezTo>
                        <a:pt x="1789241" y="0"/>
                        <a:pt x="1830212" y="40971"/>
                        <a:pt x="1830212" y="91511"/>
                      </a:cubicBezTo>
                      <a:cubicBezTo>
                        <a:pt x="1830212" y="335539"/>
                        <a:pt x="1830211" y="579567"/>
                        <a:pt x="1830211" y="823595"/>
                      </a:cubicBezTo>
                      <a:cubicBezTo>
                        <a:pt x="1830211" y="874135"/>
                        <a:pt x="1789240" y="915106"/>
                        <a:pt x="1738700" y="915106"/>
                      </a:cubicBezTo>
                      <a:lnTo>
                        <a:pt x="91511" y="915105"/>
                      </a:lnTo>
                      <a:cubicBezTo>
                        <a:pt x="40971" y="915105"/>
                        <a:pt x="0" y="874134"/>
                        <a:pt x="0" y="823594"/>
                      </a:cubicBezTo>
                      <a:lnTo>
                        <a:pt x="0" y="91511"/>
                      </a:lnTo>
                      <a:close/>
                    </a:path>
                  </a:pathLst>
                </a:custGeom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3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583" tIns="44583" rIns="44583" bIns="44583" numCol="1" spcCol="1270" anchor="ctr" anchorCtr="0">
                  <a:noAutofit/>
                </a:bodyPr>
                <a:lstStyle/>
                <a:p>
                  <a:pPr marL="0" lvl="0" indent="0" algn="ctr" defTabSz="1244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sz="2800" kern="120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800" kern="120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800" kern="1200">
                                <a:latin typeface="Cambria Math" panose="02040503050406030204" pitchFamily="18" charset="0"/>
                              </a:rPr>
                              <m:t>LyC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altLang="zh-CN" sz="2800" kern="1200" smtClean="0">
                                <a:latin typeface="Cambria Math" panose="02040503050406030204" pitchFamily="18" charset="0"/>
                              </a:rPr>
                              <m:t>esc</m:t>
                            </m:r>
                          </m:sup>
                        </m:sSubSup>
                      </m:oMath>
                    </m:oMathPara>
                  </a14:m>
                  <a:endParaRPr lang="zh-CN" altLang="en-US" sz="2800" kern="1200" dirty="0"/>
                </a:p>
              </p:txBody>
            </p:sp>
          </mc:Choice>
          <mc:Fallback>
            <p:sp>
              <p:nvSpPr>
                <p:cNvPr id="20" name="任意多边形: 形状 19">
                  <a:extLst>
                    <a:ext uri="{FF2B5EF4-FFF2-40B4-BE49-F238E27FC236}">
                      <a16:creationId xmlns:a16="http://schemas.microsoft.com/office/drawing/2014/main" id="{BE1E4822-5F50-4455-8CE0-6BA51FB14CD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8255" y="2174189"/>
                  <a:ext cx="1830211" cy="915105"/>
                </a:xfrm>
                <a:custGeom>
                  <a:avLst/>
                  <a:gdLst>
                    <a:gd name="connsiteX0" fmla="*/ 0 w 1830211"/>
                    <a:gd name="connsiteY0" fmla="*/ 91511 h 915105"/>
                    <a:gd name="connsiteX1" fmla="*/ 91511 w 1830211"/>
                    <a:gd name="connsiteY1" fmla="*/ 0 h 915105"/>
                    <a:gd name="connsiteX2" fmla="*/ 1738701 w 1830211"/>
                    <a:gd name="connsiteY2" fmla="*/ 0 h 915105"/>
                    <a:gd name="connsiteX3" fmla="*/ 1830212 w 1830211"/>
                    <a:gd name="connsiteY3" fmla="*/ 91511 h 915105"/>
                    <a:gd name="connsiteX4" fmla="*/ 1830211 w 1830211"/>
                    <a:gd name="connsiteY4" fmla="*/ 823595 h 915105"/>
                    <a:gd name="connsiteX5" fmla="*/ 1738700 w 1830211"/>
                    <a:gd name="connsiteY5" fmla="*/ 915106 h 915105"/>
                    <a:gd name="connsiteX6" fmla="*/ 91511 w 1830211"/>
                    <a:gd name="connsiteY6" fmla="*/ 915105 h 915105"/>
                    <a:gd name="connsiteX7" fmla="*/ 0 w 1830211"/>
                    <a:gd name="connsiteY7" fmla="*/ 823594 h 915105"/>
                    <a:gd name="connsiteX8" fmla="*/ 0 w 1830211"/>
                    <a:gd name="connsiteY8" fmla="*/ 91511 h 915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30211" h="915105">
                      <a:moveTo>
                        <a:pt x="0" y="91511"/>
                      </a:moveTo>
                      <a:cubicBezTo>
                        <a:pt x="0" y="40971"/>
                        <a:pt x="40971" y="0"/>
                        <a:pt x="91511" y="0"/>
                      </a:cubicBezTo>
                      <a:lnTo>
                        <a:pt x="1738701" y="0"/>
                      </a:lnTo>
                      <a:cubicBezTo>
                        <a:pt x="1789241" y="0"/>
                        <a:pt x="1830212" y="40971"/>
                        <a:pt x="1830212" y="91511"/>
                      </a:cubicBezTo>
                      <a:cubicBezTo>
                        <a:pt x="1830212" y="335539"/>
                        <a:pt x="1830211" y="579567"/>
                        <a:pt x="1830211" y="823595"/>
                      </a:cubicBezTo>
                      <a:cubicBezTo>
                        <a:pt x="1830211" y="874135"/>
                        <a:pt x="1789240" y="915106"/>
                        <a:pt x="1738700" y="915106"/>
                      </a:cubicBezTo>
                      <a:lnTo>
                        <a:pt x="91511" y="915105"/>
                      </a:lnTo>
                      <a:cubicBezTo>
                        <a:pt x="40971" y="915105"/>
                        <a:pt x="0" y="874134"/>
                        <a:pt x="0" y="823594"/>
                      </a:cubicBezTo>
                      <a:lnTo>
                        <a:pt x="0" y="91511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D2B7A275-1DD0-4B36-B3EB-7776A492B103}"/>
                </a:ext>
              </a:extLst>
            </p:cNvPr>
            <p:cNvSpPr/>
            <p:nvPr/>
          </p:nvSpPr>
          <p:spPr>
            <a:xfrm>
              <a:off x="8312357" y="1648004"/>
              <a:ext cx="1830211" cy="915105"/>
            </a:xfrm>
            <a:custGeom>
              <a:avLst/>
              <a:gdLst>
                <a:gd name="connsiteX0" fmla="*/ 0 w 1830211"/>
                <a:gd name="connsiteY0" fmla="*/ 91511 h 915105"/>
                <a:gd name="connsiteX1" fmla="*/ 91511 w 1830211"/>
                <a:gd name="connsiteY1" fmla="*/ 0 h 915105"/>
                <a:gd name="connsiteX2" fmla="*/ 1738701 w 1830211"/>
                <a:gd name="connsiteY2" fmla="*/ 0 h 915105"/>
                <a:gd name="connsiteX3" fmla="*/ 1830212 w 1830211"/>
                <a:gd name="connsiteY3" fmla="*/ 91511 h 915105"/>
                <a:gd name="connsiteX4" fmla="*/ 1830211 w 1830211"/>
                <a:gd name="connsiteY4" fmla="*/ 823595 h 915105"/>
                <a:gd name="connsiteX5" fmla="*/ 1738700 w 1830211"/>
                <a:gd name="connsiteY5" fmla="*/ 915106 h 915105"/>
                <a:gd name="connsiteX6" fmla="*/ 91511 w 1830211"/>
                <a:gd name="connsiteY6" fmla="*/ 915105 h 915105"/>
                <a:gd name="connsiteX7" fmla="*/ 0 w 1830211"/>
                <a:gd name="connsiteY7" fmla="*/ 823594 h 915105"/>
                <a:gd name="connsiteX8" fmla="*/ 0 w 1830211"/>
                <a:gd name="connsiteY8" fmla="*/ 91511 h 915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30211" h="915105">
                  <a:moveTo>
                    <a:pt x="0" y="91511"/>
                  </a:moveTo>
                  <a:cubicBezTo>
                    <a:pt x="0" y="40971"/>
                    <a:pt x="40971" y="0"/>
                    <a:pt x="91511" y="0"/>
                  </a:cubicBezTo>
                  <a:lnTo>
                    <a:pt x="1738701" y="0"/>
                  </a:lnTo>
                  <a:cubicBezTo>
                    <a:pt x="1789241" y="0"/>
                    <a:pt x="1830212" y="40971"/>
                    <a:pt x="1830212" y="91511"/>
                  </a:cubicBezTo>
                  <a:cubicBezTo>
                    <a:pt x="1830212" y="335539"/>
                    <a:pt x="1830211" y="579567"/>
                    <a:pt x="1830211" y="823595"/>
                  </a:cubicBezTo>
                  <a:cubicBezTo>
                    <a:pt x="1830211" y="874135"/>
                    <a:pt x="1789240" y="915106"/>
                    <a:pt x="1738700" y="915106"/>
                  </a:cubicBezTo>
                  <a:lnTo>
                    <a:pt x="91511" y="915105"/>
                  </a:lnTo>
                  <a:cubicBezTo>
                    <a:pt x="40971" y="915105"/>
                    <a:pt x="0" y="874134"/>
                    <a:pt x="0" y="823594"/>
                  </a:cubicBezTo>
                  <a:lnTo>
                    <a:pt x="0" y="91511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4583" tIns="44583" rIns="44583" bIns="44583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2800" kern="1200" dirty="0"/>
                <a:t>被</a:t>
              </a:r>
              <a:r>
                <a:rPr lang="en-US" altLang="zh-CN" sz="2800" kern="1200" dirty="0"/>
                <a:t>IGM</a:t>
              </a:r>
              <a:r>
                <a:rPr lang="zh-CN" altLang="en-US" sz="2800" kern="1200" dirty="0"/>
                <a:t>吸收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任意多边形: 形状 23">
                  <a:extLst>
                    <a:ext uri="{FF2B5EF4-FFF2-40B4-BE49-F238E27FC236}">
                      <a16:creationId xmlns:a16="http://schemas.microsoft.com/office/drawing/2014/main" id="{B58F7395-561D-458E-BD48-FEA42875CAEB}"/>
                    </a:ext>
                  </a:extLst>
                </p:cNvPr>
                <p:cNvSpPr/>
                <p:nvPr/>
              </p:nvSpPr>
              <p:spPr>
                <a:xfrm>
                  <a:off x="8312359" y="2700375"/>
                  <a:ext cx="1830211" cy="915105"/>
                </a:xfrm>
                <a:custGeom>
                  <a:avLst/>
                  <a:gdLst>
                    <a:gd name="connsiteX0" fmla="*/ 0 w 1830211"/>
                    <a:gd name="connsiteY0" fmla="*/ 91511 h 915105"/>
                    <a:gd name="connsiteX1" fmla="*/ 91511 w 1830211"/>
                    <a:gd name="connsiteY1" fmla="*/ 0 h 915105"/>
                    <a:gd name="connsiteX2" fmla="*/ 1738701 w 1830211"/>
                    <a:gd name="connsiteY2" fmla="*/ 0 h 915105"/>
                    <a:gd name="connsiteX3" fmla="*/ 1830212 w 1830211"/>
                    <a:gd name="connsiteY3" fmla="*/ 91511 h 915105"/>
                    <a:gd name="connsiteX4" fmla="*/ 1830211 w 1830211"/>
                    <a:gd name="connsiteY4" fmla="*/ 823595 h 915105"/>
                    <a:gd name="connsiteX5" fmla="*/ 1738700 w 1830211"/>
                    <a:gd name="connsiteY5" fmla="*/ 915106 h 915105"/>
                    <a:gd name="connsiteX6" fmla="*/ 91511 w 1830211"/>
                    <a:gd name="connsiteY6" fmla="*/ 915105 h 915105"/>
                    <a:gd name="connsiteX7" fmla="*/ 0 w 1830211"/>
                    <a:gd name="connsiteY7" fmla="*/ 823594 h 915105"/>
                    <a:gd name="connsiteX8" fmla="*/ 0 w 1830211"/>
                    <a:gd name="connsiteY8" fmla="*/ 91511 h 915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30211" h="915105">
                      <a:moveTo>
                        <a:pt x="0" y="91511"/>
                      </a:moveTo>
                      <a:cubicBezTo>
                        <a:pt x="0" y="40971"/>
                        <a:pt x="40971" y="0"/>
                        <a:pt x="91511" y="0"/>
                      </a:cubicBezTo>
                      <a:lnTo>
                        <a:pt x="1738701" y="0"/>
                      </a:lnTo>
                      <a:cubicBezTo>
                        <a:pt x="1789241" y="0"/>
                        <a:pt x="1830212" y="40971"/>
                        <a:pt x="1830212" y="91511"/>
                      </a:cubicBezTo>
                      <a:cubicBezTo>
                        <a:pt x="1830212" y="335539"/>
                        <a:pt x="1830211" y="579567"/>
                        <a:pt x="1830211" y="823595"/>
                      </a:cubicBezTo>
                      <a:cubicBezTo>
                        <a:pt x="1830211" y="874135"/>
                        <a:pt x="1789240" y="915106"/>
                        <a:pt x="1738700" y="915106"/>
                      </a:cubicBezTo>
                      <a:lnTo>
                        <a:pt x="91511" y="915105"/>
                      </a:lnTo>
                      <a:cubicBezTo>
                        <a:pt x="40971" y="915105"/>
                        <a:pt x="0" y="874134"/>
                        <a:pt x="0" y="823594"/>
                      </a:cubicBezTo>
                      <a:lnTo>
                        <a:pt x="0" y="91511"/>
                      </a:lnTo>
                      <a:close/>
                    </a:path>
                  </a:pathLst>
                </a:custGeom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3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583" tIns="44583" rIns="44583" bIns="44583" numCol="1" spcCol="1270" anchor="ctr" anchorCtr="0">
                  <a:noAutofit/>
                </a:bodyPr>
                <a:lstStyle/>
                <a:p>
                  <a:pPr marL="0" lvl="0" indent="0" algn="ctr" defTabSz="1244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sz="2800" kern="120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800" kern="120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800" kern="1200">
                                <a:latin typeface="Cambria Math" panose="02040503050406030204" pitchFamily="18" charset="0"/>
                              </a:rPr>
                              <m:t>LyC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altLang="zh-CN" sz="2800" kern="1200" smtClean="0">
                                <a:latin typeface="Cambria Math" panose="02040503050406030204" pitchFamily="18" charset="0"/>
                              </a:rPr>
                              <m:t>obs</m:t>
                            </m:r>
                          </m:sup>
                        </m:sSubSup>
                      </m:oMath>
                    </m:oMathPara>
                  </a14:m>
                  <a:endParaRPr lang="zh-CN" altLang="en-US" sz="2800" kern="1200" dirty="0"/>
                </a:p>
              </p:txBody>
            </p:sp>
          </mc:Choice>
          <mc:Fallback>
            <p:sp>
              <p:nvSpPr>
                <p:cNvPr id="24" name="任意多边形: 形状 23">
                  <a:extLst>
                    <a:ext uri="{FF2B5EF4-FFF2-40B4-BE49-F238E27FC236}">
                      <a16:creationId xmlns:a16="http://schemas.microsoft.com/office/drawing/2014/main" id="{B58F7395-561D-458E-BD48-FEA42875CAE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12359" y="2700375"/>
                  <a:ext cx="1830211" cy="915105"/>
                </a:xfrm>
                <a:custGeom>
                  <a:avLst/>
                  <a:gdLst>
                    <a:gd name="connsiteX0" fmla="*/ 0 w 1830211"/>
                    <a:gd name="connsiteY0" fmla="*/ 91511 h 915105"/>
                    <a:gd name="connsiteX1" fmla="*/ 91511 w 1830211"/>
                    <a:gd name="connsiteY1" fmla="*/ 0 h 915105"/>
                    <a:gd name="connsiteX2" fmla="*/ 1738701 w 1830211"/>
                    <a:gd name="connsiteY2" fmla="*/ 0 h 915105"/>
                    <a:gd name="connsiteX3" fmla="*/ 1830212 w 1830211"/>
                    <a:gd name="connsiteY3" fmla="*/ 91511 h 915105"/>
                    <a:gd name="connsiteX4" fmla="*/ 1830211 w 1830211"/>
                    <a:gd name="connsiteY4" fmla="*/ 823595 h 915105"/>
                    <a:gd name="connsiteX5" fmla="*/ 1738700 w 1830211"/>
                    <a:gd name="connsiteY5" fmla="*/ 915106 h 915105"/>
                    <a:gd name="connsiteX6" fmla="*/ 91511 w 1830211"/>
                    <a:gd name="connsiteY6" fmla="*/ 915105 h 915105"/>
                    <a:gd name="connsiteX7" fmla="*/ 0 w 1830211"/>
                    <a:gd name="connsiteY7" fmla="*/ 823594 h 915105"/>
                    <a:gd name="connsiteX8" fmla="*/ 0 w 1830211"/>
                    <a:gd name="connsiteY8" fmla="*/ 91511 h 915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30211" h="915105">
                      <a:moveTo>
                        <a:pt x="0" y="91511"/>
                      </a:moveTo>
                      <a:cubicBezTo>
                        <a:pt x="0" y="40971"/>
                        <a:pt x="40971" y="0"/>
                        <a:pt x="91511" y="0"/>
                      </a:cubicBezTo>
                      <a:lnTo>
                        <a:pt x="1738701" y="0"/>
                      </a:lnTo>
                      <a:cubicBezTo>
                        <a:pt x="1789241" y="0"/>
                        <a:pt x="1830212" y="40971"/>
                        <a:pt x="1830212" y="91511"/>
                      </a:cubicBezTo>
                      <a:cubicBezTo>
                        <a:pt x="1830212" y="335539"/>
                        <a:pt x="1830211" y="579567"/>
                        <a:pt x="1830211" y="823595"/>
                      </a:cubicBezTo>
                      <a:cubicBezTo>
                        <a:pt x="1830211" y="874135"/>
                        <a:pt x="1789240" y="915106"/>
                        <a:pt x="1738700" y="915106"/>
                      </a:cubicBezTo>
                      <a:lnTo>
                        <a:pt x="91511" y="915105"/>
                      </a:lnTo>
                      <a:cubicBezTo>
                        <a:pt x="40971" y="915105"/>
                        <a:pt x="0" y="874134"/>
                        <a:pt x="0" y="823594"/>
                      </a:cubicBezTo>
                      <a:lnTo>
                        <a:pt x="0" y="91511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6" name="任意多边形: 形状 25">
            <a:extLst>
              <a:ext uri="{FF2B5EF4-FFF2-40B4-BE49-F238E27FC236}">
                <a16:creationId xmlns:a16="http://schemas.microsoft.com/office/drawing/2014/main" id="{660D3830-7B8B-40F4-BFEA-2D01BA9C8A6D}"/>
              </a:ext>
            </a:extLst>
          </p:cNvPr>
          <p:cNvSpPr/>
          <p:nvPr/>
        </p:nvSpPr>
        <p:spPr>
          <a:xfrm rot="20400000">
            <a:off x="6879001" y="3116223"/>
            <a:ext cx="1440000" cy="66005"/>
          </a:xfrm>
          <a:custGeom>
            <a:avLst/>
            <a:gdLst>
              <a:gd name="connsiteX0" fmla="*/ 0 w 901565"/>
              <a:gd name="connsiteY0" fmla="*/ 33002 h 66005"/>
              <a:gd name="connsiteX1" fmla="*/ 901565 w 901565"/>
              <a:gd name="connsiteY1" fmla="*/ 33002 h 66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01565" h="66005">
                <a:moveTo>
                  <a:pt x="0" y="33002"/>
                </a:moveTo>
                <a:lnTo>
                  <a:pt x="901565" y="33002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40943" tIns="10463" rIns="440943" bIns="10463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500" kern="1200"/>
          </a:p>
        </p:txBody>
      </p:sp>
      <p:sp>
        <p:nvSpPr>
          <p:cNvPr id="27" name="任意多边形: 形状 26">
            <a:extLst>
              <a:ext uri="{FF2B5EF4-FFF2-40B4-BE49-F238E27FC236}">
                <a16:creationId xmlns:a16="http://schemas.microsoft.com/office/drawing/2014/main" id="{D5C3C8F7-7762-46D0-A66A-A14DE90E4626}"/>
              </a:ext>
            </a:extLst>
          </p:cNvPr>
          <p:cNvSpPr/>
          <p:nvPr/>
        </p:nvSpPr>
        <p:spPr>
          <a:xfrm rot="1200000">
            <a:off x="6876822" y="3611418"/>
            <a:ext cx="1440000" cy="66005"/>
          </a:xfrm>
          <a:custGeom>
            <a:avLst/>
            <a:gdLst>
              <a:gd name="connsiteX0" fmla="*/ 0 w 901565"/>
              <a:gd name="connsiteY0" fmla="*/ 33002 h 66005"/>
              <a:gd name="connsiteX1" fmla="*/ 901565 w 901565"/>
              <a:gd name="connsiteY1" fmla="*/ 33002 h 66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01565" h="66005">
                <a:moveTo>
                  <a:pt x="0" y="33002"/>
                </a:moveTo>
                <a:lnTo>
                  <a:pt x="901565" y="33002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40943" tIns="10462" rIns="440943" bIns="10464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500" kern="12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D7CC80A5-924C-4DEF-9BEB-FB7F43464C9F}"/>
                  </a:ext>
                </a:extLst>
              </p:cNvPr>
              <p:cNvSpPr txBox="1"/>
              <p:nvPr/>
            </p:nvSpPr>
            <p:spPr>
              <a:xfrm rot="1200000">
                <a:off x="7082834" y="3717130"/>
                <a:ext cx="100931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sz="2000" b="0" i="0" smtClean="0">
                                  <a:latin typeface="Cambria Math" panose="02040503050406030204" pitchFamily="18" charset="0"/>
                                </a:rPr>
                                <m:t>IGM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altLang="zh-CN" sz="2000" b="0" dirty="0"/>
              </a:p>
            </p:txBody>
          </p:sp>
        </mc:Choice>
        <mc:Fallback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D7CC80A5-924C-4DEF-9BEB-FB7F43464C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200000">
                <a:off x="7082834" y="3717130"/>
                <a:ext cx="1009314" cy="307777"/>
              </a:xfrm>
              <a:prstGeom prst="rect">
                <a:avLst/>
              </a:prstGeom>
              <a:blipFill>
                <a:blip r:embed="rId7"/>
                <a:stretch>
                  <a:fillRect l="-34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1009E138-4CA9-43A1-9B88-4BCF17A6D165}"/>
                  </a:ext>
                </a:extLst>
              </p:cNvPr>
              <p:cNvSpPr/>
              <p:nvPr/>
            </p:nvSpPr>
            <p:spPr>
              <a:xfrm>
                <a:off x="6908955" y="1966153"/>
                <a:ext cx="4650825" cy="3724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=7.28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</m:t>
                        </m:r>
                      </m:sup>
                    </m:sSup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Hα</m:t>
                        </m:r>
                      </m:sub>
                    </m:sSub>
                  </m:oMath>
                </a14:m>
                <a:r>
                  <a:rPr lang="en-US" altLang="zh-CN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2.12±0.22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54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1009E138-4CA9-43A1-9B88-4BCF17A6D1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8955" y="1966153"/>
                <a:ext cx="4650825" cy="3724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338" name="Picture 2" descr="https://gimg2.baidu.com/image_search/src=http%3A%2F%2Fblogcache2.artron.net%2F201703%2F21%2F447724_1490072294tMtt.jpg&amp;refer=http%3A%2F%2Fblogcache2.artron.net&amp;app=2002&amp;size=f9999,10000&amp;q=a80&amp;n=0&amp;g=0n&amp;fmt=jpeg?sec=1642073059&amp;t=9f1f53708e876b816c93a345dd6a62ff">
            <a:extLst>
              <a:ext uri="{FF2B5EF4-FFF2-40B4-BE49-F238E27FC236}">
                <a16:creationId xmlns:a16="http://schemas.microsoft.com/office/drawing/2014/main" id="{BE7B1C7F-6849-4D0F-82FE-A3D69EC0C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04" y="2135571"/>
            <a:ext cx="1540591" cy="176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s://gimg2.baidu.com/image_search/src=http%3A%2F%2F5b0988e595225.cdn.sohucs.com%2Fimages%2F20180613%2Ffe876b71e4144f4fb4d1db8615ffd3fe.jpeg&amp;refer=http%3A%2F%2F5b0988e595225.cdn.sohucs.com&amp;app=2002&amp;size=f9999,10000&amp;q=a80&amp;n=0&amp;g=0n&amp;fmt=jpeg?sec=1642073200&amp;t=02d92031b21ff7b3853919d59a04ef7f">
            <a:extLst>
              <a:ext uri="{FF2B5EF4-FFF2-40B4-BE49-F238E27FC236}">
                <a16:creationId xmlns:a16="http://schemas.microsoft.com/office/drawing/2014/main" id="{10CBC786-658C-407D-A6E9-12D304DAA5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6" t="7443" r="13479" b="14724"/>
          <a:stretch/>
        </p:blipFill>
        <p:spPr bwMode="auto">
          <a:xfrm>
            <a:off x="5234625" y="3929481"/>
            <a:ext cx="1484556" cy="129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矩形 30">
            <a:extLst>
              <a:ext uri="{FF2B5EF4-FFF2-40B4-BE49-F238E27FC236}">
                <a16:creationId xmlns:a16="http://schemas.microsoft.com/office/drawing/2014/main" id="{4DF32B83-0891-4FD7-B646-C142B2515803}"/>
              </a:ext>
            </a:extLst>
          </p:cNvPr>
          <p:cNvSpPr/>
          <p:nvPr/>
        </p:nvSpPr>
        <p:spPr>
          <a:xfrm>
            <a:off x="1782760" y="3497468"/>
            <a:ext cx="1953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Noto Sans CJK SC Regular" panose="020B0500000000000000" pitchFamily="34" charset="-122"/>
                <a:ea typeface="Noto Sans CJK SC Regular" panose="020B0500000000000000" pitchFamily="34" charset="-122"/>
              </a:rPr>
              <a:t>产生的</a:t>
            </a:r>
            <a:r>
              <a:rPr lang="en-US" altLang="zh-CN" dirty="0">
                <a:latin typeface="Noto Sans CJK SC Regular" panose="020B0500000000000000" pitchFamily="34" charset="-122"/>
                <a:ea typeface="Noto Sans CJK SC Regular" panose="020B0500000000000000" pitchFamily="34" charset="-122"/>
              </a:rPr>
              <a:t>LyC</a:t>
            </a:r>
            <a:r>
              <a:rPr lang="zh-CN" altLang="en-US" dirty="0">
                <a:latin typeface="Noto Sans CJK SC Regular" panose="020B0500000000000000" pitchFamily="34" charset="-122"/>
                <a:ea typeface="Noto Sans CJK SC Regular" panose="020B0500000000000000" pitchFamily="34" charset="-122"/>
              </a:rPr>
              <a:t>光子数</a:t>
            </a:r>
            <a:endParaRPr lang="en-US" altLang="zh-CN" dirty="0">
              <a:latin typeface="Noto Sans CJK SC Regular" panose="020B0500000000000000" pitchFamily="34" charset="-122"/>
              <a:ea typeface="Noto Sans CJK SC Regular" panose="020B0500000000000000" pitchFamily="34" charset="-122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F8CD738A-1B70-49CF-9BFE-DFA47888AD2E}"/>
              </a:ext>
            </a:extLst>
          </p:cNvPr>
          <p:cNvSpPr/>
          <p:nvPr/>
        </p:nvSpPr>
        <p:spPr>
          <a:xfrm>
            <a:off x="7596822" y="4520289"/>
            <a:ext cx="32737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Noto Sans CJK SC Regular" panose="020B0500000000000000" pitchFamily="34" charset="-122"/>
                <a:ea typeface="Noto Sans CJK SC Regular" panose="020B0500000000000000" pitchFamily="34" charset="-122"/>
              </a:rPr>
              <a:t>观测到的</a:t>
            </a:r>
            <a:r>
              <a:rPr lang="en-US" altLang="zh-CN" dirty="0">
                <a:latin typeface="Noto Sans CJK SC Regular" panose="020B0500000000000000" pitchFamily="34" charset="-122"/>
                <a:ea typeface="Noto Sans CJK SC Regular" panose="020B0500000000000000" pitchFamily="34" charset="-122"/>
              </a:rPr>
              <a:t>LyC</a:t>
            </a:r>
            <a:r>
              <a:rPr lang="zh-CN" altLang="en-US" dirty="0">
                <a:latin typeface="Noto Sans CJK SC Regular" panose="020B0500000000000000" pitchFamily="34" charset="-122"/>
                <a:ea typeface="Noto Sans CJK SC Regular" panose="020B0500000000000000" pitchFamily="34" charset="-122"/>
              </a:rPr>
              <a:t>光子数，可以用经过孔径和银河尘埃消光改正后的静止系</a:t>
            </a:r>
            <a:r>
              <a:rPr lang="en-US" altLang="zh-CN" dirty="0">
                <a:latin typeface="Noto Sans CJK SC Regular" panose="020B0500000000000000" pitchFamily="34" charset="-122"/>
                <a:ea typeface="Noto Sans CJK SC Regular" panose="020B0500000000000000" pitchFamily="34" charset="-122"/>
              </a:rPr>
              <a:t>FUV</a:t>
            </a:r>
            <a:r>
              <a:rPr lang="zh-CN" altLang="en-US" dirty="0">
                <a:latin typeface="Noto Sans CJK SC Regular" panose="020B0500000000000000" pitchFamily="34" charset="-122"/>
                <a:ea typeface="Noto Sans CJK SC Regular" panose="020B0500000000000000" pitchFamily="34" charset="-122"/>
              </a:rPr>
              <a:t>计算</a:t>
            </a:r>
          </a:p>
        </p:txBody>
      </p:sp>
      <p:pic>
        <p:nvPicPr>
          <p:cNvPr id="14344" name="Picture 8" descr="https://bkimg.cdn.bcebos.com/pic/6159252dd42a2834899e8c245cb5c9ea15cebfe1?x-bce-process=image/watermark,image_d2F0ZXIvYmFpa2U4MA==,g_7,xp_5,yp_5/format,f_auto">
            <a:extLst>
              <a:ext uri="{FF2B5EF4-FFF2-40B4-BE49-F238E27FC236}">
                <a16:creationId xmlns:a16="http://schemas.microsoft.com/office/drawing/2014/main" id="{385DB2AE-4EC3-40CE-9942-9443553DF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7373" y="3367153"/>
            <a:ext cx="1798959" cy="101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矩形 32">
            <a:extLst>
              <a:ext uri="{FF2B5EF4-FFF2-40B4-BE49-F238E27FC236}">
                <a16:creationId xmlns:a16="http://schemas.microsoft.com/office/drawing/2014/main" id="{F907D453-46A6-433F-9D30-6E66777C1A13}"/>
              </a:ext>
            </a:extLst>
          </p:cNvPr>
          <p:cNvSpPr/>
          <p:nvPr/>
        </p:nvSpPr>
        <p:spPr>
          <a:xfrm>
            <a:off x="3961083" y="1172429"/>
            <a:ext cx="43236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Noto Sans CJK SC Regular" panose="020B0500000000000000" pitchFamily="34" charset="-122"/>
                <a:ea typeface="Noto Sans CJK SC Regular" panose="020B0500000000000000" pitchFamily="34" charset="-122"/>
              </a:rPr>
              <a:t>未逃逸的</a:t>
            </a:r>
            <a:r>
              <a:rPr lang="en-US" altLang="zh-CN" dirty="0">
                <a:latin typeface="Noto Sans CJK SC Regular" panose="020B0500000000000000" pitchFamily="34" charset="-122"/>
                <a:ea typeface="Noto Sans CJK SC Regular" panose="020B0500000000000000" pitchFamily="34" charset="-122"/>
              </a:rPr>
              <a:t>LyC</a:t>
            </a:r>
            <a:r>
              <a:rPr lang="zh-CN" altLang="en-US" dirty="0">
                <a:latin typeface="Noto Sans CJK SC Regular" panose="020B0500000000000000" pitchFamily="34" charset="-122"/>
                <a:ea typeface="Noto Sans CJK SC Regular" panose="020B0500000000000000" pitchFamily="34" charset="-122"/>
              </a:rPr>
              <a:t>光子数，主要用来电离中性</a:t>
            </a:r>
            <a:r>
              <a:rPr lang="en-US" altLang="zh-CN" dirty="0">
                <a:latin typeface="Noto Sans CJK SC Regular" panose="020B0500000000000000" pitchFamily="34" charset="-122"/>
                <a:ea typeface="Noto Sans CJK SC Regular" panose="020B0500000000000000" pitchFamily="34" charset="-122"/>
              </a:rPr>
              <a:t>H</a:t>
            </a:r>
            <a:r>
              <a:rPr lang="zh-CN" altLang="en-US" dirty="0">
                <a:latin typeface="Noto Sans CJK SC Regular" panose="020B0500000000000000" pitchFamily="34" charset="-122"/>
                <a:ea typeface="Noto Sans CJK SC Regular" panose="020B0500000000000000" pitchFamily="34" charset="-122"/>
              </a:rPr>
              <a:t>，可用经过消光改正后的</a:t>
            </a:r>
            <a:r>
              <a:rPr lang="en-US" altLang="zh-CN" dirty="0">
                <a:latin typeface="Noto Sans CJK SC Regular" panose="020B0500000000000000" pitchFamily="34" charset="-122"/>
                <a:ea typeface="Noto Sans CJK SC Regular" panose="020B0500000000000000" pitchFamily="34" charset="-122"/>
              </a:rPr>
              <a:t>Hα</a:t>
            </a:r>
            <a:r>
              <a:rPr lang="zh-CN" altLang="en-US" dirty="0">
                <a:latin typeface="Noto Sans CJK SC Regular" panose="020B0500000000000000" pitchFamily="34" charset="-122"/>
                <a:ea typeface="Noto Sans CJK SC Regular" panose="020B0500000000000000" pitchFamily="34" charset="-122"/>
              </a:rPr>
              <a:t>光度计算。</a:t>
            </a:r>
            <a:endParaRPr lang="en-US" altLang="zh-CN" i="1" dirty="0">
              <a:latin typeface="Noto Sans CJK SC Regular" panose="020B0500000000000000" pitchFamily="34" charset="-122"/>
              <a:ea typeface="Noto Sans CJK SC Regular" panose="020B0500000000000000" pitchFamily="34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8AFD92A4-541D-4746-A2B9-1CB0100ECBAA}"/>
                  </a:ext>
                </a:extLst>
              </p:cNvPr>
              <p:cNvSpPr/>
              <p:nvPr/>
            </p:nvSpPr>
            <p:spPr>
              <a:xfrm>
                <a:off x="7480510" y="5445877"/>
                <a:ext cx="3477427" cy="4307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LyC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obs</m:t>
                          </m:r>
                        </m:sup>
                      </m:sSubSup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0.54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±0.14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54</m:t>
                          </m:r>
                        </m:sup>
                      </m:sSup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altLang="zh-CN" dirty="0"/>
              </a:p>
            </p:txBody>
          </p:sp>
        </mc:Choice>
        <mc:Fallback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8AFD92A4-541D-4746-A2B9-1CB0100ECB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0510" y="5445877"/>
                <a:ext cx="3477427" cy="430759"/>
              </a:xfrm>
              <a:prstGeom prst="rect">
                <a:avLst/>
              </a:prstGeom>
              <a:blipFill>
                <a:blip r:embed="rId12"/>
                <a:stretch>
                  <a:fillRect b="-84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文本框 34">
            <a:extLst>
              <a:ext uri="{FF2B5EF4-FFF2-40B4-BE49-F238E27FC236}">
                <a16:creationId xmlns:a16="http://schemas.microsoft.com/office/drawing/2014/main" id="{D544DF89-85AE-47DE-A81D-F17AD6AAF8CB}"/>
              </a:ext>
            </a:extLst>
          </p:cNvPr>
          <p:cNvSpPr txBox="1"/>
          <p:nvPr/>
        </p:nvSpPr>
        <p:spPr>
          <a:xfrm>
            <a:off x="139246" y="3526914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Noto Sans CJK SC Regular" panose="020B0500000000000000" pitchFamily="34" charset="-122"/>
                <a:ea typeface="Noto Sans CJK SC Regular" panose="020B0500000000000000" pitchFamily="34" charset="-122"/>
              </a:rPr>
              <a:t>HII</a:t>
            </a:r>
            <a:r>
              <a:rPr lang="zh-CN" altLang="en-US" dirty="0">
                <a:solidFill>
                  <a:schemeClr val="bg1"/>
                </a:solidFill>
                <a:latin typeface="Noto Sans CJK SC Regular" panose="020B0500000000000000" pitchFamily="34" charset="-122"/>
                <a:ea typeface="Noto Sans CJK SC Regular" panose="020B0500000000000000" pitchFamily="34" charset="-122"/>
              </a:rPr>
              <a:t>区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F16B60BB-72C6-4C2D-A06C-0E4D5BC2F65E}"/>
              </a:ext>
            </a:extLst>
          </p:cNvPr>
          <p:cNvSpPr txBox="1"/>
          <p:nvPr/>
        </p:nvSpPr>
        <p:spPr>
          <a:xfrm>
            <a:off x="5197025" y="485793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Noto Sans CJK SC Regular" panose="020B0500000000000000" pitchFamily="34" charset="-122"/>
                <a:ea typeface="Noto Sans CJK SC Regular" panose="020B0500000000000000" pitchFamily="34" charset="-122"/>
              </a:rPr>
              <a:t>星系外部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D5C2EC75-3AB7-4D86-8E58-425A8A61EA29}"/>
              </a:ext>
            </a:extLst>
          </p:cNvPr>
          <p:cNvSpPr txBox="1"/>
          <p:nvPr/>
        </p:nvSpPr>
        <p:spPr>
          <a:xfrm>
            <a:off x="8462865" y="1692158"/>
            <a:ext cx="30019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Noto Sans CJK SC Regular" panose="020B0500000000000000" pitchFamily="34" charset="-122"/>
                <a:ea typeface="Noto Sans CJK SC Regular" panose="020B0500000000000000" pitchFamily="34" charset="-122"/>
              </a:rPr>
              <a:t>这里用的是</a:t>
            </a:r>
            <a:r>
              <a:rPr lang="en-US" altLang="zh-CN" sz="1400" dirty="0">
                <a:latin typeface="Noto Sans CJK SC Regular" panose="020B0500000000000000" pitchFamily="34" charset="-122"/>
                <a:ea typeface="Noto Sans CJK SC Regular" panose="020B0500000000000000" pitchFamily="34" charset="-122"/>
              </a:rPr>
              <a:t>β</a:t>
            </a:r>
            <a:r>
              <a:rPr lang="zh-CN" altLang="en-US" sz="1400" dirty="0">
                <a:latin typeface="Noto Sans CJK SC Regular" panose="020B0500000000000000" pitchFamily="34" charset="-122"/>
                <a:ea typeface="Noto Sans CJK SC Regular" panose="020B0500000000000000" pitchFamily="34" charset="-122"/>
              </a:rPr>
              <a:t>得到的</a:t>
            </a:r>
            <a:r>
              <a:rPr lang="en-US" altLang="zh-CN" sz="1400" dirty="0" err="1">
                <a:latin typeface="Noto Sans CJK SC Regular" panose="020B0500000000000000" pitchFamily="34" charset="-122"/>
                <a:ea typeface="Noto Sans CJK SC Regular" panose="020B0500000000000000" pitchFamily="34" charset="-122"/>
              </a:rPr>
              <a:t>E</a:t>
            </a:r>
            <a:r>
              <a:rPr lang="en-US" altLang="zh-CN" sz="1400" baseline="-25000" dirty="0" err="1">
                <a:latin typeface="Noto Sans CJK SC Regular" panose="020B0500000000000000" pitchFamily="34" charset="-122"/>
                <a:ea typeface="Noto Sans CJK SC Regular" panose="020B0500000000000000" pitchFamily="34" charset="-122"/>
              </a:rPr>
              <a:t>star</a:t>
            </a:r>
            <a:r>
              <a:rPr lang="en-US" altLang="zh-CN" sz="1400" dirty="0">
                <a:latin typeface="Noto Sans CJK SC Regular" panose="020B0500000000000000" pitchFamily="34" charset="-122"/>
                <a:ea typeface="Noto Sans CJK SC Regular" panose="020B0500000000000000" pitchFamily="34" charset="-122"/>
              </a:rPr>
              <a:t>(B-V)=0.13</a:t>
            </a:r>
            <a:endParaRPr lang="zh-CN" altLang="en-US" sz="1400" dirty="0">
              <a:latin typeface="Noto Sans CJK SC Regular" panose="020B0500000000000000" pitchFamily="34" charset="-122"/>
              <a:ea typeface="Noto Sans CJK SC Regular" panose="020B0500000000000000" pitchFamily="34" charset="-122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3CB4D58B-5394-43AA-B144-2E3E5E713B61}"/>
              </a:ext>
            </a:extLst>
          </p:cNvPr>
          <p:cNvSpPr txBox="1"/>
          <p:nvPr/>
        </p:nvSpPr>
        <p:spPr>
          <a:xfrm>
            <a:off x="6456784" y="6156926"/>
            <a:ext cx="4243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Noto Sans CJK SC Regular" panose="020B0500000000000000" pitchFamily="34" charset="-122"/>
                <a:ea typeface="Noto Sans CJK SC Regular" panose="020B0500000000000000" pitchFamily="34" charset="-122"/>
              </a:rPr>
              <a:t>PCIGALE SED</a:t>
            </a:r>
            <a:r>
              <a:rPr lang="zh-CN" altLang="en-US" dirty="0">
                <a:latin typeface="Noto Sans CJK SC Regular" panose="020B0500000000000000" pitchFamily="34" charset="-122"/>
                <a:ea typeface="Noto Sans CJK SC Regular" panose="020B0500000000000000" pitchFamily="34" charset="-122"/>
              </a:rPr>
              <a:t>拟合出的逃逸比率 </a:t>
            </a:r>
            <a:r>
              <a:rPr lang="en-US" altLang="zh-CN" dirty="0" err="1">
                <a:latin typeface="Noto Sans CJK SC Regular" panose="020B0500000000000000" pitchFamily="34" charset="-122"/>
                <a:ea typeface="Noto Sans CJK SC Regular" panose="020B0500000000000000" pitchFamily="34" charset="-122"/>
              </a:rPr>
              <a:t>f</a:t>
            </a:r>
            <a:r>
              <a:rPr lang="en-US" altLang="zh-CN" baseline="-25000" dirty="0" err="1">
                <a:latin typeface="Noto Sans CJK SC Regular" panose="020B0500000000000000" pitchFamily="34" charset="-122"/>
                <a:ea typeface="Noto Sans CJK SC Regular" panose="020B0500000000000000" pitchFamily="34" charset="-122"/>
              </a:rPr>
              <a:t>esc</a:t>
            </a:r>
            <a:r>
              <a:rPr lang="en-US" altLang="zh-CN" dirty="0">
                <a:latin typeface="Noto Sans CJK SC Regular" panose="020B0500000000000000" pitchFamily="34" charset="-122"/>
                <a:ea typeface="Noto Sans CJK SC Regular" panose="020B0500000000000000" pitchFamily="34" charset="-122"/>
              </a:rPr>
              <a:t>=0.5</a:t>
            </a:r>
            <a:endParaRPr lang="zh-CN" altLang="en-US" dirty="0">
              <a:latin typeface="Noto Sans CJK SC Regular" panose="020B0500000000000000" pitchFamily="34" charset="-122"/>
              <a:ea typeface="Noto Sans CJK SC Regular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33566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F28DC2-2C1E-4C5F-AC32-5DAA2FC5D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IGM</a:t>
            </a:r>
            <a:r>
              <a:rPr lang="zh-CN" altLang="en-US" dirty="0"/>
              <a:t>对逃逸率计算的影响</a:t>
            </a:r>
          </a:p>
        </p:txBody>
      </p:sp>
      <p:pic>
        <p:nvPicPr>
          <p:cNvPr id="4" name="Picture 4" descr="Fig. 4">
            <a:extLst>
              <a:ext uri="{FF2B5EF4-FFF2-40B4-BE49-F238E27FC236}">
                <a16:creationId xmlns:a16="http://schemas.microsoft.com/office/drawing/2014/main" id="{DDB7768C-3059-4B7E-802D-50FCDB0720E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75"/>
          <a:stretch/>
        </p:blipFill>
        <p:spPr bwMode="auto">
          <a:xfrm>
            <a:off x="0" y="1810138"/>
            <a:ext cx="7499906" cy="450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xtended Data Fig. 4">
            <a:extLst>
              <a:ext uri="{FF2B5EF4-FFF2-40B4-BE49-F238E27FC236}">
                <a16:creationId xmlns:a16="http://schemas.microsoft.com/office/drawing/2014/main" id="{84B90B52-20E9-4B45-8DBF-F0D213E175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00"/>
          <a:stretch/>
        </p:blipFill>
        <p:spPr bwMode="auto">
          <a:xfrm>
            <a:off x="7749524" y="2332654"/>
            <a:ext cx="4278378" cy="307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40AF1F19-B95E-4C4C-BCA3-6013A6E007CB}"/>
              </a:ext>
            </a:extLst>
          </p:cNvPr>
          <p:cNvSpPr txBox="1"/>
          <p:nvPr/>
        </p:nvSpPr>
        <p:spPr>
          <a:xfrm>
            <a:off x="614265" y="1243777"/>
            <a:ext cx="6700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Noto Sans CJK SC Regular" panose="020B0500000000000000" pitchFamily="34" charset="-122"/>
                <a:ea typeface="Noto Sans CJK SC Regular" panose="020B0500000000000000" pitchFamily="34" charset="-122"/>
              </a:rPr>
              <a:t>和更高红移以及低红移不同，</a:t>
            </a:r>
            <a:r>
              <a:rPr lang="en-US" altLang="zh-CN" dirty="0">
                <a:latin typeface="Noto Sans CJK SC Regular" panose="020B0500000000000000" pitchFamily="34" charset="-122"/>
                <a:ea typeface="Noto Sans CJK SC Regular" panose="020B0500000000000000" pitchFamily="34" charset="-122"/>
              </a:rPr>
              <a:t>1.4</a:t>
            </a:r>
            <a:r>
              <a:rPr lang="zh-CN" altLang="en-US" dirty="0">
                <a:latin typeface="Noto Sans CJK SC Regular" panose="020B0500000000000000" pitchFamily="34" charset="-122"/>
                <a:ea typeface="Noto Sans CJK SC Regular" panose="020B0500000000000000" pitchFamily="34" charset="-122"/>
              </a:rPr>
              <a:t>左右红移的</a:t>
            </a:r>
            <a:r>
              <a:rPr lang="en-US" altLang="zh-CN" dirty="0">
                <a:latin typeface="Noto Sans CJK SC Regular" panose="020B0500000000000000" pitchFamily="34" charset="-122"/>
                <a:ea typeface="Noto Sans CJK SC Regular" panose="020B0500000000000000" pitchFamily="34" charset="-122"/>
              </a:rPr>
              <a:t>IGM</a:t>
            </a:r>
            <a:r>
              <a:rPr lang="zh-CN" altLang="en-US" dirty="0">
                <a:latin typeface="Noto Sans CJK SC Regular" panose="020B0500000000000000" pitchFamily="34" charset="-122"/>
                <a:ea typeface="Noto Sans CJK SC Regular" panose="020B0500000000000000" pitchFamily="34" charset="-122"/>
              </a:rPr>
              <a:t>透过率难以确定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8B97915-CE02-4F63-8BDE-29415E4DE7E9}"/>
              </a:ext>
            </a:extLst>
          </p:cNvPr>
          <p:cNvSpPr txBox="1"/>
          <p:nvPr/>
        </p:nvSpPr>
        <p:spPr>
          <a:xfrm>
            <a:off x="8566465" y="5561044"/>
            <a:ext cx="2813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Noto Sans CJK SC Regular" panose="020B0500000000000000" pitchFamily="34" charset="-122"/>
                <a:ea typeface="Noto Sans CJK SC Regular" panose="020B0500000000000000" pitchFamily="34" charset="-122"/>
              </a:rPr>
              <a:t>MC</a:t>
            </a:r>
            <a:r>
              <a:rPr lang="zh-CN" altLang="en-US" dirty="0">
                <a:latin typeface="Noto Sans CJK SC Regular" panose="020B0500000000000000" pitchFamily="34" charset="-122"/>
                <a:ea typeface="Noto Sans CJK SC Regular" panose="020B0500000000000000" pitchFamily="34" charset="-122"/>
              </a:rPr>
              <a:t>方法得到的逃逸率分布</a:t>
            </a:r>
          </a:p>
        </p:txBody>
      </p:sp>
    </p:spTree>
    <p:extLst>
      <p:ext uri="{BB962C8B-B14F-4D97-AF65-F5344CB8AC3E}">
        <p14:creationId xmlns:p14="http://schemas.microsoft.com/office/powerpoint/2010/main" val="12147434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225C10-4A33-4F84-BD2C-8DA52E941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比较</a:t>
            </a:r>
          </a:p>
        </p:txBody>
      </p:sp>
      <p:pic>
        <p:nvPicPr>
          <p:cNvPr id="6" name="Picture 4" descr="Fig. 4">
            <a:extLst>
              <a:ext uri="{FF2B5EF4-FFF2-40B4-BE49-F238E27FC236}">
                <a16:creationId xmlns:a16="http://schemas.microsoft.com/office/drawing/2014/main" id="{8DE88E66-DBA0-44C3-BCF9-FF1F43CDBF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92"/>
          <a:stretch/>
        </p:blipFill>
        <p:spPr bwMode="auto">
          <a:xfrm>
            <a:off x="558282" y="1210594"/>
            <a:ext cx="6355702" cy="546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83E3A745-A651-4F6F-AD4E-D084E6940CE2}"/>
              </a:ext>
            </a:extLst>
          </p:cNvPr>
          <p:cNvSpPr txBox="1"/>
          <p:nvPr/>
        </p:nvSpPr>
        <p:spPr>
          <a:xfrm>
            <a:off x="6913984" y="3483521"/>
            <a:ext cx="5003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Noto Sans CJK SC Regular" panose="020B0500000000000000" pitchFamily="34" charset="-122"/>
                <a:ea typeface="Noto Sans CJK SC Regular" panose="020B0500000000000000" pitchFamily="34" charset="-122"/>
              </a:rPr>
              <a:t>在该红移处发现</a:t>
            </a:r>
            <a:r>
              <a:rPr lang="en-US" altLang="zh-CN" sz="2400" dirty="0">
                <a:latin typeface="Noto Sans CJK SC Regular" panose="020B0500000000000000" pitchFamily="34" charset="-122"/>
                <a:ea typeface="Noto Sans CJK SC Regular" panose="020B0500000000000000" pitchFamily="34" charset="-122"/>
              </a:rPr>
              <a:t>LyC</a:t>
            </a:r>
            <a:r>
              <a:rPr lang="zh-CN" altLang="en-US" sz="2400" dirty="0">
                <a:latin typeface="Noto Sans CJK SC Regular" panose="020B0500000000000000" pitchFamily="34" charset="-122"/>
                <a:ea typeface="Noto Sans CJK SC Regular" panose="020B0500000000000000" pitchFamily="34" charset="-122"/>
              </a:rPr>
              <a:t>泄露星系是首次</a:t>
            </a:r>
          </a:p>
        </p:txBody>
      </p:sp>
    </p:spTree>
    <p:extLst>
      <p:ext uri="{BB962C8B-B14F-4D97-AF65-F5344CB8AC3E}">
        <p14:creationId xmlns:p14="http://schemas.microsoft.com/office/powerpoint/2010/main" val="2454112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E02424-DD98-4EDC-BE30-F485FA73B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莱曼连续谱</a:t>
            </a:r>
            <a:r>
              <a:rPr lang="en-US" altLang="zh-CN" dirty="0"/>
              <a:t>(LyC)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0952B96-6850-4A2F-9714-BC4227190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240" y="1120882"/>
            <a:ext cx="7070970" cy="5559997"/>
          </a:xfrm>
        </p:spPr>
        <p:txBody>
          <a:bodyPr>
            <a:normAutofit/>
          </a:bodyPr>
          <a:lstStyle/>
          <a:p>
            <a:r>
              <a:rPr lang="zh-CN" altLang="en-US" sz="2400" dirty="0"/>
              <a:t>莱曼连续谱</a:t>
            </a:r>
            <a:r>
              <a:rPr lang="en-US" altLang="zh-CN" sz="2400" dirty="0"/>
              <a:t>(LyC)</a:t>
            </a:r>
            <a:r>
              <a:rPr lang="zh-CN" altLang="en-US" sz="2400" dirty="0"/>
              <a:t>是</a:t>
            </a:r>
            <a:r>
              <a:rPr lang="en-US" altLang="zh-CN" sz="2400" dirty="0"/>
              <a:t>HII</a:t>
            </a:r>
            <a:r>
              <a:rPr lang="zh-CN" altLang="en-US" sz="2400" dirty="0"/>
              <a:t>区发射的一种复合辐射，是自由电子与质子碰撞后直接复合至基态氢原子</a:t>
            </a:r>
            <a:r>
              <a:rPr lang="en-US" altLang="zh-CN" sz="2400" dirty="0"/>
              <a:t>(n=1)</a:t>
            </a:r>
            <a:r>
              <a:rPr lang="zh-CN" altLang="en-US" sz="2400" dirty="0"/>
              <a:t>所发出的辐射。它的最低能量为</a:t>
            </a:r>
            <a:r>
              <a:rPr lang="en-US" altLang="zh-CN" sz="2400" dirty="0"/>
              <a:t>13.6eV</a:t>
            </a:r>
            <a:r>
              <a:rPr lang="zh-CN" altLang="en-US" sz="2400" dirty="0"/>
              <a:t>，对应莱曼线系限波长为</a:t>
            </a:r>
            <a:r>
              <a:rPr lang="en-US" altLang="zh-CN" sz="2400" dirty="0"/>
              <a:t>912Å</a:t>
            </a:r>
            <a:r>
              <a:rPr lang="zh-CN" altLang="en-US" sz="2400" dirty="0"/>
              <a:t>。</a:t>
            </a:r>
            <a:endParaRPr lang="en-US" altLang="zh-CN" sz="2400" dirty="0"/>
          </a:p>
          <a:p>
            <a:pPr marL="0" indent="0">
              <a:buNone/>
            </a:pPr>
            <a:endParaRPr lang="en-US" altLang="zh-CN" sz="2400" dirty="0"/>
          </a:p>
          <a:p>
            <a:r>
              <a:rPr lang="zh-CN" altLang="en-US" sz="2400" dirty="0"/>
              <a:t>莱曼断裂：在</a:t>
            </a:r>
            <a:r>
              <a:rPr lang="en-US" altLang="zh-CN" sz="2400" dirty="0"/>
              <a:t>H</a:t>
            </a:r>
            <a:r>
              <a:rPr lang="zh-CN" altLang="en-US" sz="2400" dirty="0"/>
              <a:t>几乎都是基态并且密度较高的情况下</a:t>
            </a:r>
            <a:r>
              <a:rPr lang="en-US" altLang="zh-CN" sz="2400" dirty="0"/>
              <a:t>(&gt;2×10</a:t>
            </a:r>
            <a:r>
              <a:rPr lang="en-US" altLang="zh-CN" sz="2400" baseline="30000" dirty="0"/>
              <a:t>17</a:t>
            </a:r>
            <a:r>
              <a:rPr lang="en-US" altLang="zh-CN" sz="2400" dirty="0"/>
              <a:t>cm</a:t>
            </a:r>
            <a:r>
              <a:rPr lang="en-US" altLang="zh-CN" sz="2400" baseline="30000" dirty="0"/>
              <a:t>-2</a:t>
            </a:r>
            <a:r>
              <a:rPr lang="en-US" altLang="zh-CN" sz="2400" dirty="0"/>
              <a:t>)</a:t>
            </a:r>
            <a:r>
              <a:rPr lang="zh-CN" altLang="en-US" sz="2400" dirty="0"/>
              <a:t>，</a:t>
            </a:r>
            <a:r>
              <a:rPr lang="en-US" altLang="zh-CN" sz="2400" dirty="0"/>
              <a:t>O</a:t>
            </a:r>
            <a:r>
              <a:rPr lang="zh-CN" altLang="en-US" sz="2400" dirty="0"/>
              <a:t>、</a:t>
            </a:r>
            <a:r>
              <a:rPr lang="en-US" altLang="zh-CN" sz="2400" dirty="0"/>
              <a:t>B</a:t>
            </a:r>
            <a:r>
              <a:rPr lang="zh-CN" altLang="en-US" sz="2400" dirty="0"/>
              <a:t>恒星的黑体谱发出的波长小于</a:t>
            </a:r>
            <a:r>
              <a:rPr lang="en-US" altLang="zh-CN" sz="2400" dirty="0"/>
              <a:t>912Å</a:t>
            </a:r>
            <a:r>
              <a:rPr lang="zh-CN" altLang="en-US" sz="2400" dirty="0"/>
              <a:t>的光子会被全部吸收</a:t>
            </a:r>
            <a:r>
              <a:rPr lang="en-US" altLang="zh-CN" sz="2400" dirty="0"/>
              <a:t>(</a:t>
            </a:r>
            <a:r>
              <a:rPr lang="zh-CN" altLang="en-US" sz="2400" dirty="0"/>
              <a:t>光学厚</a:t>
            </a:r>
            <a:r>
              <a:rPr lang="en-US" altLang="zh-CN" sz="2400" dirty="0"/>
              <a:t>)</a:t>
            </a:r>
            <a:r>
              <a:rPr lang="zh-CN" altLang="en-US" sz="2400" dirty="0"/>
              <a:t>，然后将中性</a:t>
            </a:r>
            <a:r>
              <a:rPr lang="en-US" altLang="zh-CN" sz="2400" dirty="0"/>
              <a:t>H</a:t>
            </a:r>
            <a:r>
              <a:rPr lang="zh-CN" altLang="en-US" sz="2400" dirty="0"/>
              <a:t>电离</a:t>
            </a:r>
            <a:r>
              <a:rPr lang="en-US" altLang="zh-CN" sz="2400" dirty="0"/>
              <a:t>(</a:t>
            </a:r>
            <a:r>
              <a:rPr lang="zh-CN" altLang="en-US" sz="2400" dirty="0"/>
              <a:t>光电吸收</a:t>
            </a:r>
            <a:r>
              <a:rPr lang="en-US" altLang="zh-CN" sz="2400" dirty="0"/>
              <a:t>)</a:t>
            </a:r>
            <a:r>
              <a:rPr lang="zh-CN" altLang="en-US" sz="2400" dirty="0"/>
              <a:t>，形成莱曼断裂。可用来确定测光红移。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zh-CN" altLang="en-US" sz="2400" dirty="0"/>
              <a:t>莱曼</a:t>
            </a:r>
            <a:r>
              <a:rPr lang="en-US" altLang="zh-CN" sz="2400" dirty="0"/>
              <a:t>α</a:t>
            </a:r>
            <a:r>
              <a:rPr lang="zh-CN" altLang="en-US" sz="2400" dirty="0"/>
              <a:t>线：是自由电子与质子碰撞后复合至</a:t>
            </a:r>
            <a:r>
              <a:rPr lang="en-US" altLang="zh-CN" sz="2400" dirty="0"/>
              <a:t>n=2</a:t>
            </a:r>
            <a:r>
              <a:rPr lang="zh-CN" altLang="en-US" sz="2400" dirty="0"/>
              <a:t>，发射巴尔末连续谱</a:t>
            </a:r>
            <a:r>
              <a:rPr lang="en-US" altLang="zh-CN" sz="2400" dirty="0"/>
              <a:t>(λ&lt;3650Å)</a:t>
            </a:r>
            <a:r>
              <a:rPr lang="zh-CN" altLang="en-US" sz="2400" dirty="0"/>
              <a:t>后再向下跃迁至</a:t>
            </a:r>
            <a:r>
              <a:rPr lang="en-US" altLang="zh-CN" sz="2400" dirty="0"/>
              <a:t>n=1</a:t>
            </a:r>
            <a:r>
              <a:rPr lang="zh-CN" altLang="en-US" sz="2400" dirty="0"/>
              <a:t>，发射的谱线，其波长为</a:t>
            </a:r>
            <a:r>
              <a:rPr lang="en-US" altLang="zh-CN" sz="2400" dirty="0"/>
              <a:t>1216Å</a:t>
            </a:r>
            <a:r>
              <a:rPr lang="zh-CN" altLang="en-US" sz="2400" dirty="0"/>
              <a:t>。当中性</a:t>
            </a:r>
            <a:r>
              <a:rPr lang="en-US" altLang="zh-CN" sz="2400" dirty="0"/>
              <a:t>H</a:t>
            </a:r>
            <a:r>
              <a:rPr lang="zh-CN" altLang="en-US" sz="2400" dirty="0"/>
              <a:t>柱密度</a:t>
            </a:r>
            <a:r>
              <a:rPr lang="en-US" altLang="zh-CN" sz="2400" dirty="0"/>
              <a:t>&gt;10</a:t>
            </a:r>
            <a:r>
              <a:rPr lang="en-US" altLang="zh-CN" sz="2400" baseline="30000" dirty="0"/>
              <a:t>12</a:t>
            </a:r>
            <a:r>
              <a:rPr lang="en-US" altLang="zh-CN" sz="2400" dirty="0"/>
              <a:t>cm</a:t>
            </a:r>
            <a:r>
              <a:rPr lang="en-US" altLang="zh-CN" sz="2400" baseline="30000" dirty="0"/>
              <a:t>-2</a:t>
            </a:r>
            <a:r>
              <a:rPr lang="zh-CN" altLang="en-US" sz="2400" dirty="0"/>
              <a:t>时，就能产生</a:t>
            </a:r>
            <a:r>
              <a:rPr lang="en-US" altLang="zh-CN" sz="2400" dirty="0"/>
              <a:t>Lyα</a:t>
            </a:r>
            <a:r>
              <a:rPr lang="zh-CN" altLang="en-US" sz="2400" dirty="0"/>
              <a:t>吸收线。</a:t>
            </a:r>
            <a:endParaRPr lang="en-US" altLang="zh-CN" sz="2400" dirty="0"/>
          </a:p>
        </p:txBody>
      </p:sp>
      <p:pic>
        <p:nvPicPr>
          <p:cNvPr id="1026" name="Picture 2" descr="https://gimg2.baidu.com/image_search/src=http%3A%2F%2Fgss0.baidu.com%2F-Po3dSag_xI4khGko9WTAnF6hhy%2Fzhidao%2Fpic%2Fitem%2Fa8773912b31bb0513b56c180367adab44aede02c.jpg&amp;refer=http%3A%2F%2Fgss0.baidu.com&amp;app=2002&amp;size=f9999,10000&amp;q=a80&amp;n=0&amp;g=0n&amp;fmt=jpeg?sec=1641795306&amp;t=d384fb3f8496087399e55592bf2c400f">
            <a:extLst>
              <a:ext uri="{FF2B5EF4-FFF2-40B4-BE49-F238E27FC236}">
                <a16:creationId xmlns:a16="http://schemas.microsoft.com/office/drawing/2014/main" id="{52FCCF32-9C3B-44B9-AFD9-908E63B64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13" y="1640709"/>
            <a:ext cx="4551472" cy="343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61B45C35-6E01-4C90-AA7B-12676C522C33}"/>
              </a:ext>
            </a:extLst>
          </p:cNvPr>
          <p:cNvCxnSpPr/>
          <p:nvPr/>
        </p:nvCxnSpPr>
        <p:spPr>
          <a:xfrm>
            <a:off x="8424988" y="2039815"/>
            <a:ext cx="0" cy="27275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文本框 5">
            <a:extLst>
              <a:ext uri="{FF2B5EF4-FFF2-40B4-BE49-F238E27FC236}">
                <a16:creationId xmlns:a16="http://schemas.microsoft.com/office/drawing/2014/main" id="{4D0C4B74-8EE0-4A76-97D3-FA326BA00C20}"/>
              </a:ext>
            </a:extLst>
          </p:cNvPr>
          <p:cNvSpPr txBox="1"/>
          <p:nvPr/>
        </p:nvSpPr>
        <p:spPr>
          <a:xfrm>
            <a:off x="8160332" y="1670483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E</a:t>
            </a:r>
            <a:r>
              <a:rPr lang="zh-CN" altLang="en-US" dirty="0"/>
              <a:t>≥</a:t>
            </a:r>
            <a:r>
              <a:rPr lang="en-US" altLang="zh-CN" dirty="0"/>
              <a:t>0</a:t>
            </a:r>
            <a:endParaRPr lang="zh-CN" altLang="en-US" dirty="0"/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2D5A02B5-D9B5-4D00-8003-A75669DBF961}"/>
              </a:ext>
            </a:extLst>
          </p:cNvPr>
          <p:cNvCxnSpPr>
            <a:cxnSpLocks/>
          </p:cNvCxnSpPr>
          <p:nvPr/>
        </p:nvCxnSpPr>
        <p:spPr>
          <a:xfrm>
            <a:off x="9696573" y="2039815"/>
            <a:ext cx="0" cy="14536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913D90C2-4D6F-4CDF-A85E-A960A2581A4D}"/>
              </a:ext>
            </a:extLst>
          </p:cNvPr>
          <p:cNvSpPr txBox="1"/>
          <p:nvPr/>
        </p:nvSpPr>
        <p:spPr>
          <a:xfrm>
            <a:off x="9431917" y="1667062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E</a:t>
            </a:r>
            <a:r>
              <a:rPr lang="zh-CN" altLang="en-US" dirty="0"/>
              <a:t>≥</a:t>
            </a:r>
            <a:r>
              <a:rPr lang="en-US" altLang="zh-CN" dirty="0"/>
              <a:t>0</a:t>
            </a:r>
            <a:endParaRPr lang="zh-CN" altLang="en-US" dirty="0"/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EA6FF6E9-3698-4CF2-8C70-85896778910B}"/>
              </a:ext>
            </a:extLst>
          </p:cNvPr>
          <p:cNvCxnSpPr>
            <a:cxnSpLocks/>
          </p:cNvCxnSpPr>
          <p:nvPr/>
        </p:nvCxnSpPr>
        <p:spPr>
          <a:xfrm>
            <a:off x="10077073" y="3493477"/>
            <a:ext cx="0" cy="12739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F4EC33F2-C999-496B-A68B-3A8A7A3DD5A6}"/>
              </a:ext>
            </a:extLst>
          </p:cNvPr>
          <p:cNvCxnSpPr>
            <a:cxnSpLocks/>
          </p:cNvCxnSpPr>
          <p:nvPr/>
        </p:nvCxnSpPr>
        <p:spPr>
          <a:xfrm>
            <a:off x="10478080" y="2962031"/>
            <a:ext cx="0" cy="18053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465264EF-D23E-4C68-97A7-52902281E6B1}"/>
              </a:ext>
            </a:extLst>
          </p:cNvPr>
          <p:cNvCxnSpPr>
            <a:cxnSpLocks/>
          </p:cNvCxnSpPr>
          <p:nvPr/>
        </p:nvCxnSpPr>
        <p:spPr>
          <a:xfrm>
            <a:off x="10858288" y="2665046"/>
            <a:ext cx="0" cy="210233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FB101EA6-7D3D-4964-9F3A-DCEE8751E099}"/>
              </a:ext>
            </a:extLst>
          </p:cNvPr>
          <p:cNvSpPr txBox="1"/>
          <p:nvPr/>
        </p:nvSpPr>
        <p:spPr>
          <a:xfrm>
            <a:off x="7850502" y="4847959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Noto Sans CJK SC Regular" panose="020B0500000000000000" pitchFamily="34" charset="-122"/>
                <a:ea typeface="Noto Sans CJK SC Regular" panose="020B0500000000000000" pitchFamily="34" charset="-122"/>
              </a:rPr>
              <a:t>莱曼连续谱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8D5E146E-7313-45A5-B611-44B24308F3F0}"/>
              </a:ext>
            </a:extLst>
          </p:cNvPr>
          <p:cNvSpPr txBox="1"/>
          <p:nvPr/>
        </p:nvSpPr>
        <p:spPr>
          <a:xfrm>
            <a:off x="8404500" y="3531549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Noto Sans CJK SC Regular" panose="020B0500000000000000" pitchFamily="34" charset="-122"/>
                <a:ea typeface="Noto Sans CJK SC Regular" panose="020B0500000000000000" pitchFamily="34" charset="-122"/>
              </a:rPr>
              <a:t>巴尔末连续谱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34524317-9614-4D57-A67C-30BF35BE2A43}"/>
              </a:ext>
            </a:extLst>
          </p:cNvPr>
          <p:cNvSpPr txBox="1"/>
          <p:nvPr/>
        </p:nvSpPr>
        <p:spPr>
          <a:xfrm>
            <a:off x="9722839" y="4847959"/>
            <a:ext cx="1297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Noto Sans CJK SC Regular" panose="020B0500000000000000" pitchFamily="34" charset="-122"/>
                <a:ea typeface="Noto Sans CJK SC Regular" panose="020B0500000000000000" pitchFamily="34" charset="-122"/>
              </a:rPr>
              <a:t>Lyα</a:t>
            </a:r>
            <a:r>
              <a:rPr lang="zh-CN" altLang="en-US" dirty="0">
                <a:latin typeface="Noto Sans CJK SC Regular" panose="020B0500000000000000" pitchFamily="34" charset="-122"/>
                <a:ea typeface="Noto Sans CJK SC Regular" panose="020B0500000000000000" pitchFamily="34" charset="-122"/>
              </a:rPr>
              <a:t>、</a:t>
            </a:r>
            <a:r>
              <a:rPr lang="en-US" altLang="zh-CN" dirty="0">
                <a:latin typeface="Noto Sans CJK SC Regular" panose="020B0500000000000000" pitchFamily="34" charset="-122"/>
                <a:ea typeface="Noto Sans CJK SC Regular" panose="020B0500000000000000" pitchFamily="34" charset="-122"/>
              </a:rPr>
              <a:t>β</a:t>
            </a:r>
            <a:r>
              <a:rPr lang="zh-CN" altLang="en-US" dirty="0">
                <a:latin typeface="Noto Sans CJK SC Regular" panose="020B0500000000000000" pitchFamily="34" charset="-122"/>
                <a:ea typeface="Noto Sans CJK SC Regular" panose="020B0500000000000000" pitchFamily="34" charset="-122"/>
              </a:rPr>
              <a:t>、</a:t>
            </a:r>
            <a:r>
              <a:rPr lang="en-US" altLang="zh-CN" dirty="0">
                <a:latin typeface="Noto Sans CJK SC Regular" panose="020B0500000000000000" pitchFamily="34" charset="-122"/>
                <a:ea typeface="Noto Sans CJK SC Regular" panose="020B0500000000000000" pitchFamily="34" charset="-122"/>
              </a:rPr>
              <a:t>γ</a:t>
            </a:r>
            <a:endParaRPr lang="zh-CN" altLang="en-US" dirty="0">
              <a:latin typeface="Noto Sans CJK SC Regular" panose="020B0500000000000000" pitchFamily="34" charset="-122"/>
              <a:ea typeface="Noto Sans CJK SC Regular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49805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8ECA28-8506-489C-9A10-564C658F5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莱曼连续谱泄露星系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7930006-70B2-49AB-B6F5-7D04738DB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415" y="1250303"/>
            <a:ext cx="11631827" cy="5414108"/>
          </a:xfrm>
        </p:spPr>
        <p:txBody>
          <a:bodyPr>
            <a:normAutofit/>
          </a:bodyPr>
          <a:lstStyle/>
          <a:p>
            <a:r>
              <a:rPr lang="zh-CN" altLang="en-US" dirty="0"/>
              <a:t>和巴尔末连续谱不同，由于</a:t>
            </a:r>
            <a:r>
              <a:rPr lang="en-US" altLang="zh-CN" dirty="0"/>
              <a:t>HII</a:t>
            </a:r>
            <a:r>
              <a:rPr lang="zh-CN" altLang="en-US" dirty="0"/>
              <a:t>区周围密度较高的冷中性</a:t>
            </a:r>
            <a:r>
              <a:rPr lang="en-US" altLang="zh-CN" dirty="0"/>
              <a:t>H(&gt;10</a:t>
            </a:r>
            <a:r>
              <a:rPr lang="en-US" altLang="zh-CN" baseline="30000" dirty="0"/>
              <a:t>17</a:t>
            </a:r>
            <a:r>
              <a:rPr lang="en-US" altLang="zh-CN" dirty="0"/>
              <a:t>cm</a:t>
            </a:r>
            <a:r>
              <a:rPr lang="en-US" altLang="zh-CN" baseline="30000" dirty="0"/>
              <a:t>-2</a:t>
            </a:r>
            <a:r>
              <a:rPr lang="en-US" altLang="zh-CN" dirty="0"/>
              <a:t>)</a:t>
            </a:r>
            <a:r>
              <a:rPr lang="zh-CN" altLang="en-US" dirty="0"/>
              <a:t>对波长小于</a:t>
            </a:r>
            <a:r>
              <a:rPr lang="en-US" altLang="zh-CN" dirty="0"/>
              <a:t>912Å</a:t>
            </a:r>
            <a:r>
              <a:rPr lang="zh-CN" altLang="en-US" dirty="0"/>
              <a:t>的光子是光学厚的，因此即使复合产生了</a:t>
            </a:r>
            <a:r>
              <a:rPr lang="en-US" altLang="zh-CN" dirty="0"/>
              <a:t>LyC</a:t>
            </a:r>
            <a:r>
              <a:rPr lang="zh-CN" altLang="en-US" dirty="0"/>
              <a:t>也很难离开星系。</a:t>
            </a:r>
            <a:br>
              <a:rPr lang="en-US" altLang="zh-CN" dirty="0"/>
            </a:br>
            <a:endParaRPr lang="en-US" altLang="zh-CN" dirty="0"/>
          </a:p>
          <a:p>
            <a:r>
              <a:rPr lang="zh-CN" altLang="en-US" dirty="0"/>
              <a:t>宇宙再电离时期</a:t>
            </a:r>
            <a:r>
              <a:rPr lang="en-US" altLang="zh-CN" dirty="0"/>
              <a:t>(z&gt;6)</a:t>
            </a:r>
            <a:r>
              <a:rPr lang="zh-CN" altLang="en-US" dirty="0"/>
              <a:t>具有很多产生</a:t>
            </a:r>
            <a:r>
              <a:rPr lang="en-US" altLang="zh-CN" dirty="0"/>
              <a:t>LyC</a:t>
            </a:r>
            <a:r>
              <a:rPr lang="zh-CN" altLang="en-US" dirty="0"/>
              <a:t>的电离源，但是由于此时</a:t>
            </a:r>
            <a:r>
              <a:rPr lang="en-US" altLang="zh-CN" dirty="0"/>
              <a:t>IGM</a:t>
            </a:r>
            <a:r>
              <a:rPr lang="zh-CN" altLang="en-US" dirty="0"/>
              <a:t>的中性</a:t>
            </a:r>
            <a:r>
              <a:rPr lang="en-US" altLang="zh-CN" dirty="0"/>
              <a:t>H</a:t>
            </a:r>
            <a:r>
              <a:rPr lang="zh-CN" altLang="en-US" dirty="0"/>
              <a:t>的吸收</a:t>
            </a:r>
            <a:r>
              <a:rPr lang="en-US" altLang="zh-CN" dirty="0"/>
              <a:t>(&gt;10</a:t>
            </a:r>
            <a:r>
              <a:rPr lang="en-US" altLang="zh-CN" baseline="30000" dirty="0"/>
              <a:t>12</a:t>
            </a:r>
            <a:r>
              <a:rPr lang="en-US" altLang="zh-CN" dirty="0"/>
              <a:t>cm</a:t>
            </a:r>
            <a:r>
              <a:rPr lang="en-US" altLang="zh-CN" baseline="30000" dirty="0"/>
              <a:t>-2</a:t>
            </a:r>
            <a:r>
              <a:rPr lang="zh-CN" altLang="en-US" baseline="-25000" dirty="0"/>
              <a:t>，</a:t>
            </a:r>
            <a:r>
              <a:rPr lang="en-US" altLang="zh-CN" dirty="0"/>
              <a:t>Lyα</a:t>
            </a:r>
            <a:r>
              <a:rPr lang="zh-CN" altLang="en-US" dirty="0"/>
              <a:t>森林和</a:t>
            </a:r>
            <a:r>
              <a:rPr lang="en-US" altLang="zh-CN" dirty="0"/>
              <a:t>Gunn-Peterson</a:t>
            </a:r>
            <a:r>
              <a:rPr lang="zh-CN" altLang="en-US" dirty="0"/>
              <a:t>效应</a:t>
            </a:r>
            <a:r>
              <a:rPr lang="en-US" altLang="zh-CN" dirty="0"/>
              <a:t>)</a:t>
            </a:r>
            <a:r>
              <a:rPr lang="zh-CN" altLang="en-US" dirty="0"/>
              <a:t>，</a:t>
            </a:r>
            <a:r>
              <a:rPr lang="en-US" altLang="zh-CN" dirty="0"/>
              <a:t>LyC</a:t>
            </a:r>
            <a:r>
              <a:rPr lang="zh-CN" altLang="en-US" dirty="0"/>
              <a:t>无法被观测到。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小质量致密恒星形成矮星系具有极高的</a:t>
            </a:r>
            <a:r>
              <a:rPr lang="en-US" altLang="zh-CN" dirty="0"/>
              <a:t>[OIII]/[OII]</a:t>
            </a:r>
            <a:r>
              <a:rPr lang="zh-CN" altLang="en-US" dirty="0"/>
              <a:t>，说明其</a:t>
            </a:r>
            <a:r>
              <a:rPr lang="en-US" altLang="zh-CN" dirty="0"/>
              <a:t>HII</a:t>
            </a:r>
            <a:r>
              <a:rPr lang="zh-CN" altLang="en-US" dirty="0"/>
              <a:t>区密度有限，很可能泄露</a:t>
            </a:r>
            <a:r>
              <a:rPr lang="en-US" altLang="zh-CN" dirty="0"/>
              <a:t>LyC</a:t>
            </a:r>
            <a:r>
              <a:rPr lang="zh-CN" altLang="en-US" dirty="0"/>
              <a:t>，是再电离时期的星系在较低红移的替代品。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z=0.3</a:t>
            </a:r>
            <a:r>
              <a:rPr lang="zh-CN" altLang="en-US" dirty="0"/>
              <a:t>的一个</a:t>
            </a:r>
            <a:r>
              <a:rPr lang="en-US" altLang="zh-CN" dirty="0"/>
              <a:t>Green Pea</a:t>
            </a:r>
            <a:r>
              <a:rPr lang="zh-CN" altLang="en-US" dirty="0"/>
              <a:t>星系，泄露</a:t>
            </a:r>
            <a:r>
              <a:rPr lang="en-US" altLang="zh-CN" dirty="0"/>
              <a:t>~8%</a:t>
            </a:r>
            <a:r>
              <a:rPr lang="zh-CN" altLang="en-US" dirty="0"/>
              <a:t>的</a:t>
            </a:r>
            <a:r>
              <a:rPr lang="en-US" altLang="zh-CN" dirty="0"/>
              <a:t>LyC</a:t>
            </a:r>
            <a:r>
              <a:rPr lang="zh-CN" altLang="en-US" dirty="0"/>
              <a:t>。</a:t>
            </a:r>
            <a:r>
              <a:rPr lang="en-US" altLang="zh-CN" dirty="0"/>
              <a:t>(</a:t>
            </a:r>
            <a:r>
              <a:rPr lang="en-US" altLang="zh-CN" dirty="0" err="1"/>
              <a:t>Izotov</a:t>
            </a:r>
            <a:r>
              <a:rPr lang="en-US" altLang="zh-CN" dirty="0"/>
              <a:t> et al. 2016)</a:t>
            </a:r>
          </a:p>
        </p:txBody>
      </p:sp>
    </p:spTree>
    <p:extLst>
      <p:ext uri="{BB962C8B-B14F-4D97-AF65-F5344CB8AC3E}">
        <p14:creationId xmlns:p14="http://schemas.microsoft.com/office/powerpoint/2010/main" val="2902896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F7253C-5551-4F47-9B2E-06C467F0B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数据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ED5F178-FE60-4C14-B5BC-5E0A2DF39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903" y="1156996"/>
            <a:ext cx="10647615" cy="5475640"/>
          </a:xfrm>
        </p:spPr>
        <p:txBody>
          <a:bodyPr/>
          <a:lstStyle/>
          <a:p>
            <a:r>
              <a:rPr lang="zh-CN" altLang="en-US" dirty="0"/>
              <a:t>观测</a:t>
            </a:r>
            <a:endParaRPr lang="en-US" altLang="zh-CN" dirty="0"/>
          </a:p>
          <a:p>
            <a:pPr lvl="1"/>
            <a:r>
              <a:rPr lang="en-US" altLang="zh-CN" dirty="0" err="1"/>
              <a:t>AstroSat</a:t>
            </a:r>
            <a:r>
              <a:rPr lang="en-US" altLang="zh-CN" dirty="0"/>
              <a:t>/UVIT (Ultraviolet Imaging Telescope) 38cm</a:t>
            </a:r>
            <a:r>
              <a:rPr lang="zh-CN" altLang="en-US" dirty="0"/>
              <a:t>口径</a:t>
            </a:r>
            <a:endParaRPr lang="en-US" altLang="zh-CN" dirty="0"/>
          </a:p>
          <a:p>
            <a:pPr lvl="1"/>
            <a:r>
              <a:rPr lang="nn-NO" altLang="zh-CN" dirty="0"/>
              <a:t>FUV(1300-1750Å, F154W) </a:t>
            </a:r>
            <a:r>
              <a:rPr lang="zh-CN" altLang="en-US" dirty="0"/>
              <a:t>和 </a:t>
            </a:r>
            <a:r>
              <a:rPr lang="en-US" altLang="zh-CN" dirty="0"/>
              <a:t>NUV(2000-2800Å, N242W)</a:t>
            </a:r>
            <a:r>
              <a:rPr lang="zh-CN" altLang="en-US" dirty="0"/>
              <a:t>。对应静止系为</a:t>
            </a:r>
            <a:r>
              <a:rPr lang="en-US" altLang="zh-CN" dirty="0"/>
              <a:t>537-723</a:t>
            </a:r>
            <a:r>
              <a:rPr lang="nn-NO" altLang="zh-CN" dirty="0"/>
              <a:t>Å</a:t>
            </a:r>
            <a:r>
              <a:rPr lang="zh-CN" altLang="en-US" dirty="0"/>
              <a:t>和</a:t>
            </a:r>
            <a:r>
              <a:rPr lang="en-US" altLang="zh-CN" dirty="0"/>
              <a:t>826-1157</a:t>
            </a:r>
            <a:r>
              <a:rPr lang="nn-NO" altLang="zh-CN" dirty="0"/>
              <a:t>Å</a:t>
            </a:r>
            <a:r>
              <a:rPr lang="zh-CN" altLang="en-US" dirty="0"/>
              <a:t>。正好跨越</a:t>
            </a:r>
            <a:r>
              <a:rPr lang="en-US" altLang="zh-CN" dirty="0"/>
              <a:t>LyC</a:t>
            </a:r>
            <a:r>
              <a:rPr lang="zh-CN" altLang="en-US" dirty="0"/>
              <a:t>截止位置。</a:t>
            </a:r>
            <a:r>
              <a:rPr lang="en-US" altLang="zh-CN" dirty="0" err="1"/>
              <a:t>FoV</a:t>
            </a:r>
            <a:r>
              <a:rPr lang="zh-CN" altLang="en-US" dirty="0"/>
              <a:t>：</a:t>
            </a:r>
            <a:r>
              <a:rPr lang="en-US" altLang="zh-CN" dirty="0"/>
              <a:t>28</a:t>
            </a:r>
            <a:r>
              <a:rPr lang="zh-CN" altLang="en-US" dirty="0"/>
              <a:t>角分。</a:t>
            </a:r>
            <a:endParaRPr lang="en-US" altLang="zh-CN" dirty="0"/>
          </a:p>
          <a:p>
            <a:pPr lvl="1"/>
            <a:r>
              <a:rPr lang="en-US" altLang="zh-CN" dirty="0"/>
              <a:t>FUV</a:t>
            </a:r>
            <a:r>
              <a:rPr lang="zh-CN" altLang="en-US" dirty="0"/>
              <a:t>曝光时间</a:t>
            </a:r>
            <a:r>
              <a:rPr lang="en-US" altLang="zh-CN" dirty="0"/>
              <a:t>63938.5s</a:t>
            </a:r>
            <a:r>
              <a:rPr lang="zh-CN" altLang="en-US" dirty="0"/>
              <a:t>，</a:t>
            </a:r>
            <a:r>
              <a:rPr lang="en-US" altLang="zh-CN" dirty="0"/>
              <a:t>NUV</a:t>
            </a:r>
            <a:r>
              <a:rPr lang="zh-CN" altLang="en-US" dirty="0"/>
              <a:t>曝光时间</a:t>
            </a:r>
            <a:r>
              <a:rPr lang="en-US" altLang="zh-CN" dirty="0"/>
              <a:t>62341.1s</a:t>
            </a:r>
            <a:r>
              <a:rPr lang="zh-CN" altLang="en-US" dirty="0"/>
              <a:t>，轨道</a:t>
            </a:r>
            <a:r>
              <a:rPr lang="en-US" altLang="zh-CN" dirty="0"/>
              <a:t>63</a:t>
            </a:r>
            <a:r>
              <a:rPr lang="zh-CN" altLang="en-US" dirty="0"/>
              <a:t>周。</a:t>
            </a:r>
            <a:endParaRPr lang="en-US" altLang="zh-CN" dirty="0"/>
          </a:p>
          <a:p>
            <a:r>
              <a:rPr lang="zh-CN" altLang="en-US" dirty="0"/>
              <a:t>用到的其它数据</a:t>
            </a:r>
            <a:endParaRPr lang="en-US" altLang="zh-CN" dirty="0"/>
          </a:p>
          <a:p>
            <a:pPr lvl="1"/>
            <a:r>
              <a:rPr lang="zh-CN" altLang="en-US" dirty="0"/>
              <a:t>选源：</a:t>
            </a:r>
            <a:r>
              <a:rPr lang="en-US" altLang="zh-CN" dirty="0"/>
              <a:t>3D-HST GOODS-South </a:t>
            </a:r>
            <a:r>
              <a:rPr lang="zh-CN" altLang="en-US" dirty="0"/>
              <a:t>目录，</a:t>
            </a:r>
            <a:r>
              <a:rPr lang="en-US" altLang="zh-CN" dirty="0"/>
              <a:t>1517</a:t>
            </a:r>
            <a:r>
              <a:rPr lang="zh-CN" altLang="en-US" dirty="0"/>
              <a:t>个星系，用于选源。</a:t>
            </a:r>
            <a:endParaRPr lang="en-US" altLang="zh-CN" dirty="0"/>
          </a:p>
          <a:p>
            <a:pPr lvl="1"/>
            <a:r>
              <a:rPr lang="en-US" altLang="zh-CN" dirty="0"/>
              <a:t>UV</a:t>
            </a:r>
            <a:r>
              <a:rPr lang="zh-CN" altLang="en-US" dirty="0"/>
              <a:t> </a:t>
            </a:r>
            <a:r>
              <a:rPr lang="en-US" altLang="zh-CN" dirty="0"/>
              <a:t>(F275W</a:t>
            </a:r>
            <a:r>
              <a:rPr lang="zh-CN" altLang="en-US" dirty="0"/>
              <a:t>、</a:t>
            </a:r>
            <a:r>
              <a:rPr lang="en-US" altLang="zh-CN" dirty="0"/>
              <a:t>F336W)</a:t>
            </a:r>
            <a:r>
              <a:rPr lang="zh-CN" altLang="en-US" dirty="0"/>
              <a:t>、光学</a:t>
            </a:r>
            <a:r>
              <a:rPr lang="en-US" altLang="zh-CN" dirty="0"/>
              <a:t>(F435W</a:t>
            </a:r>
            <a:r>
              <a:rPr lang="zh-CN" altLang="en-US" dirty="0"/>
              <a:t>、</a:t>
            </a:r>
            <a:r>
              <a:rPr lang="en-US" altLang="zh-CN" dirty="0"/>
              <a:t>F606W</a:t>
            </a:r>
            <a:r>
              <a:rPr lang="zh-CN" altLang="en-US" dirty="0"/>
              <a:t>、</a:t>
            </a:r>
            <a:r>
              <a:rPr lang="en-US" altLang="zh-CN" dirty="0"/>
              <a:t>F775W</a:t>
            </a:r>
            <a:r>
              <a:rPr lang="zh-CN" altLang="en-US" dirty="0"/>
              <a:t>、</a:t>
            </a:r>
            <a:r>
              <a:rPr lang="en-US" altLang="zh-CN" dirty="0"/>
              <a:t>F814W </a:t>
            </a:r>
            <a:r>
              <a:rPr lang="zh-CN" altLang="en-US" dirty="0"/>
              <a:t>和 </a:t>
            </a:r>
            <a:r>
              <a:rPr lang="en-US" altLang="zh-CN" dirty="0"/>
              <a:t>F850LP)</a:t>
            </a:r>
            <a:r>
              <a:rPr lang="zh-CN" altLang="en-US" dirty="0"/>
              <a:t>、</a:t>
            </a:r>
            <a:r>
              <a:rPr lang="en-US" altLang="zh-CN" dirty="0"/>
              <a:t>IR (</a:t>
            </a:r>
            <a:r>
              <a:rPr lang="pl-PL" altLang="zh-CN" dirty="0"/>
              <a:t>F105W</a:t>
            </a:r>
            <a:r>
              <a:rPr lang="zh-CN" altLang="en-US" dirty="0"/>
              <a:t>、</a:t>
            </a:r>
            <a:r>
              <a:rPr lang="pl-PL" altLang="zh-CN" dirty="0"/>
              <a:t>F125W</a:t>
            </a:r>
            <a:r>
              <a:rPr lang="zh-CN" altLang="en-US" dirty="0"/>
              <a:t>、</a:t>
            </a:r>
            <a:r>
              <a:rPr lang="pl-PL" altLang="zh-CN" dirty="0"/>
              <a:t>F140W </a:t>
            </a:r>
            <a:r>
              <a:rPr lang="zh-CN" altLang="en-US" dirty="0"/>
              <a:t>和</a:t>
            </a:r>
            <a:r>
              <a:rPr lang="pl-PL" altLang="zh-CN" dirty="0"/>
              <a:t> F160W</a:t>
            </a:r>
            <a:r>
              <a:rPr lang="en-US" altLang="zh-CN" dirty="0"/>
              <a:t>)</a:t>
            </a:r>
            <a:r>
              <a:rPr lang="zh-CN" altLang="en-US" dirty="0"/>
              <a:t>：</a:t>
            </a:r>
            <a:r>
              <a:rPr lang="en-US" altLang="zh-CN" dirty="0"/>
              <a:t>HST</a:t>
            </a:r>
            <a:r>
              <a:rPr lang="zh-CN" altLang="en-US" dirty="0"/>
              <a:t>存档的图像。</a:t>
            </a:r>
            <a:endParaRPr lang="en-US" altLang="zh-CN" dirty="0"/>
          </a:p>
          <a:p>
            <a:pPr lvl="1"/>
            <a:r>
              <a:rPr lang="en-US" altLang="zh-CN" dirty="0"/>
              <a:t>H</a:t>
            </a:r>
            <a:r>
              <a:rPr lang="zh-CN" altLang="en-US" dirty="0"/>
              <a:t>和</a:t>
            </a:r>
            <a:r>
              <a:rPr lang="en-US" altLang="zh-CN" dirty="0"/>
              <a:t>Ks</a:t>
            </a:r>
            <a:r>
              <a:rPr lang="zh-CN" altLang="en-US" dirty="0"/>
              <a:t>波段：</a:t>
            </a:r>
            <a:r>
              <a:rPr lang="en-US" altLang="zh-CN" dirty="0"/>
              <a:t>VLT/ISAAC</a:t>
            </a:r>
            <a:r>
              <a:rPr lang="zh-CN" altLang="en-US" dirty="0"/>
              <a:t>存档的图像。</a:t>
            </a:r>
            <a:endParaRPr lang="en-US" altLang="zh-CN" dirty="0"/>
          </a:p>
          <a:p>
            <a:pPr lvl="1"/>
            <a:r>
              <a:rPr lang="en-US" altLang="zh-CN" dirty="0"/>
              <a:t>3.6</a:t>
            </a:r>
            <a:r>
              <a:rPr lang="zh-CN" altLang="en-US" dirty="0"/>
              <a:t>和</a:t>
            </a:r>
            <a:r>
              <a:rPr lang="en-US" altLang="zh-CN" dirty="0"/>
              <a:t>4.5μm</a:t>
            </a:r>
            <a:r>
              <a:rPr lang="zh-CN" altLang="en-US" dirty="0"/>
              <a:t>：</a:t>
            </a:r>
            <a:r>
              <a:rPr lang="en-US" altLang="zh-CN" dirty="0"/>
              <a:t> Spitzer/IRAC</a:t>
            </a:r>
            <a:r>
              <a:rPr lang="zh-CN" altLang="en-US" dirty="0"/>
              <a:t>的图像。</a:t>
            </a:r>
            <a:endParaRPr lang="en-US" altLang="zh-CN" dirty="0"/>
          </a:p>
          <a:p>
            <a:pPr lvl="1"/>
            <a:r>
              <a:rPr lang="zh-CN" altLang="en-US" dirty="0"/>
              <a:t>静止系光学光谱：</a:t>
            </a:r>
            <a:r>
              <a:rPr lang="en-US" altLang="zh-CN" dirty="0"/>
              <a:t>HST </a:t>
            </a:r>
            <a:r>
              <a:rPr lang="en-US" altLang="zh-CN" dirty="0" err="1"/>
              <a:t>Grism</a:t>
            </a:r>
            <a:r>
              <a:rPr lang="en-US" altLang="zh-CN" dirty="0"/>
              <a:t> </a:t>
            </a:r>
            <a:r>
              <a:rPr lang="zh-CN" altLang="en-US" dirty="0"/>
              <a:t>无缝光谱</a:t>
            </a:r>
            <a:r>
              <a:rPr lang="en-US" altLang="zh-CN" dirty="0"/>
              <a:t>(F160W)</a:t>
            </a:r>
            <a:r>
              <a:rPr lang="zh-CN" altLang="en-US" dirty="0"/>
              <a:t>，确定光谱红移为</a:t>
            </a:r>
            <a:r>
              <a:rPr lang="en-US" altLang="zh-CN" dirty="0"/>
              <a:t>1.42</a:t>
            </a:r>
            <a:r>
              <a:rPr lang="zh-CN" altLang="en-US" dirty="0"/>
              <a:t>。</a:t>
            </a:r>
            <a:endParaRPr lang="en-US" altLang="zh-CN" dirty="0"/>
          </a:p>
          <a:p>
            <a:pPr lvl="1"/>
            <a:r>
              <a:rPr lang="en-US" altLang="zh-CN" dirty="0"/>
              <a:t>[OII]λ3727</a:t>
            </a:r>
            <a:r>
              <a:rPr lang="zh-CN" altLang="en-US" dirty="0"/>
              <a:t>流量：</a:t>
            </a:r>
            <a:r>
              <a:rPr lang="en-US" altLang="zh-CN" dirty="0"/>
              <a:t>MUSE Hubble Ultra Deep Field Survey</a:t>
            </a:r>
          </a:p>
        </p:txBody>
      </p:sp>
      <p:pic>
        <p:nvPicPr>
          <p:cNvPr id="13314" name="Picture 2" descr="http://astrosat.iucaa.in/sites/default/files/astrosat_folded_large_0.png">
            <a:extLst>
              <a:ext uri="{FF2B5EF4-FFF2-40B4-BE49-F238E27FC236}">
                <a16:creationId xmlns:a16="http://schemas.microsoft.com/office/drawing/2014/main" id="{E253302B-5D57-42B8-96B9-27EDD5A53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518" y="2491656"/>
            <a:ext cx="2539051" cy="214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903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3DBD4C-0C56-4F2C-BF92-C1FFF0D0E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选源</a:t>
            </a:r>
          </a:p>
        </p:txBody>
      </p:sp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03AA56DB-23B5-420A-8A0E-501A2E25F2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0659826"/>
              </p:ext>
            </p:extLst>
          </p:nvPr>
        </p:nvGraphicFramePr>
        <p:xfrm>
          <a:off x="293817" y="1296510"/>
          <a:ext cx="4055761" cy="5231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0" name="Picture 2" descr="Extended Data Fig. 2">
            <a:extLst>
              <a:ext uri="{FF2B5EF4-FFF2-40B4-BE49-F238E27FC236}">
                <a16:creationId xmlns:a16="http://schemas.microsoft.com/office/drawing/2014/main" id="{ABF4B6F0-65C2-4D7E-80D3-EE1D1FCEBC4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694" y="1107838"/>
            <a:ext cx="7496690" cy="560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226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CCE7D9-F229-449D-9D5B-12EEB0C09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数据处理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5294D97-A001-4C6B-BD42-B068FCFC41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6647" y="1285102"/>
                <a:ext cx="11228173" cy="5235146"/>
              </a:xfrm>
            </p:spPr>
            <p:txBody>
              <a:bodyPr>
                <a:normAutofit/>
              </a:bodyPr>
              <a:lstStyle/>
              <a:p>
                <a:r>
                  <a:rPr lang="zh-CN" altLang="en-US" dirty="0"/>
                  <a:t>流量定标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白矮星</a:t>
                </a:r>
                <a:r>
                  <a:rPr lang="en-US" altLang="zh-CN" dirty="0"/>
                  <a:t>Hz4</a:t>
                </a:r>
                <a:r>
                  <a:rPr lang="zh-CN" altLang="en-US" dirty="0"/>
                  <a:t>，测得</a:t>
                </a:r>
                <a:r>
                  <a:rPr lang="en-US" altLang="zh-CN" dirty="0"/>
                  <a:t>F154W </a:t>
                </a:r>
                <a:r>
                  <a:rPr lang="zh-CN" altLang="en-US" dirty="0"/>
                  <a:t>和 </a:t>
                </a:r>
                <a:r>
                  <a:rPr lang="en-US" altLang="zh-CN" dirty="0"/>
                  <a:t>N242W </a:t>
                </a:r>
                <a:r>
                  <a:rPr lang="zh-CN" altLang="en-US" dirty="0"/>
                  <a:t>的</a:t>
                </a:r>
                <a:r>
                  <a:rPr lang="en-US" altLang="zh-CN" dirty="0" err="1"/>
                  <a:t>zeropoint</a:t>
                </a:r>
                <a:r>
                  <a:rPr lang="zh-CN" altLang="en-US" dirty="0"/>
                  <a:t>分别为</a:t>
                </a:r>
                <a:r>
                  <a:rPr lang="en-US" altLang="zh-CN" dirty="0"/>
                  <a:t>17.78</a:t>
                </a:r>
                <a:r>
                  <a:rPr lang="zh-CN" altLang="en-US" dirty="0"/>
                  <a:t>和</a:t>
                </a:r>
                <a:r>
                  <a:rPr lang="en-US" altLang="zh-CN" dirty="0"/>
                  <a:t>19.81</a:t>
                </a:r>
                <a:r>
                  <a:rPr lang="zh-CN" altLang="en-US" dirty="0"/>
                  <a:t>。</a:t>
                </a:r>
                <a:endParaRPr lang="en-US" altLang="zh-CN" dirty="0"/>
              </a:p>
              <a:p>
                <a:r>
                  <a:rPr lang="zh-CN" altLang="en-US" dirty="0"/>
                  <a:t>图像定位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用</a:t>
                </a:r>
                <a:r>
                  <a:rPr lang="en-US" altLang="zh-CN" dirty="0"/>
                  <a:t>HST F606W</a:t>
                </a:r>
                <a:r>
                  <a:rPr lang="zh-CN" altLang="en-US" dirty="0"/>
                  <a:t>作为参考图像，定位精度</a:t>
                </a:r>
                <a:r>
                  <a:rPr lang="en-US" altLang="zh-CN" dirty="0"/>
                  <a:t>NUV~0.2”</a:t>
                </a:r>
                <a:r>
                  <a:rPr lang="zh-CN" altLang="en-US" dirty="0"/>
                  <a:t>，</a:t>
                </a:r>
                <a:r>
                  <a:rPr lang="en-US" altLang="zh-CN" dirty="0"/>
                  <a:t>FUV~0.3”</a:t>
                </a:r>
                <a:r>
                  <a:rPr lang="zh-CN" altLang="en-US" dirty="0"/>
                  <a:t>。一个像素为</a:t>
                </a:r>
                <a:r>
                  <a:rPr lang="en-US" altLang="zh-CN" dirty="0"/>
                  <a:t>0.4”</a:t>
                </a:r>
                <a:r>
                  <a:rPr lang="zh-CN" altLang="en-US" dirty="0"/>
                  <a:t>。之后将图像截取至和</a:t>
                </a:r>
                <a:r>
                  <a:rPr lang="en-US" altLang="zh-CN" dirty="0"/>
                  <a:t>XDF</a:t>
                </a:r>
                <a:r>
                  <a:rPr lang="zh-CN" altLang="en-US" dirty="0"/>
                  <a:t>一样的大小。</a:t>
                </a:r>
                <a:endParaRPr lang="en-US" altLang="zh-CN" dirty="0"/>
              </a:p>
              <a:p>
                <a:r>
                  <a:rPr lang="zh-CN" altLang="en-US" dirty="0"/>
                  <a:t>信噪比</a:t>
                </a:r>
                <a:endParaRPr lang="en-US" altLang="zh-CN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exp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CN" i="0">
                                    <a:latin typeface="Cambria Math" panose="02040503050406030204" pitchFamily="18" charset="0"/>
                                  </a:rPr>
                                  <m:t>pix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</m:sub>
                            </m:sSub>
                          </m:e>
                        </m:rad>
                      </m:den>
                    </m:f>
                  </m:oMath>
                </a14:m>
                <a:r>
                  <a:rPr lang="zh-CN" altLang="en-US" dirty="0"/>
                  <a:t>，对于一个测光孔径，</a:t>
                </a:r>
                <a:r>
                  <a:rPr lang="en-US" altLang="zh-CN" dirty="0"/>
                  <a:t>S</a:t>
                </a:r>
                <a:r>
                  <a:rPr lang="zh-CN" altLang="en-US" dirty="0"/>
                  <a:t>代表扣背景之后的流量，</a:t>
                </a:r>
                <a:r>
                  <a:rPr lang="en-US" altLang="zh-CN" dirty="0"/>
                  <a:t>t</a:t>
                </a:r>
                <a:r>
                  <a:rPr lang="zh-CN" altLang="en-US" dirty="0"/>
                  <a:t>代表曝光时间，</a:t>
                </a:r>
                <a:r>
                  <a:rPr lang="en-US" altLang="zh-CN" dirty="0"/>
                  <a:t>N</a:t>
                </a:r>
                <a:r>
                  <a:rPr lang="zh-CN" altLang="en-US" dirty="0"/>
                  <a:t>代表该孔径的像素数量，</a:t>
                </a:r>
                <a:r>
                  <a:rPr lang="en-US" altLang="zh-CN" dirty="0"/>
                  <a:t>B</a:t>
                </a:r>
                <a:r>
                  <a:rPr lang="zh-CN" altLang="en-US" dirty="0"/>
                  <a:t>代表每像素的背景</a:t>
                </a:r>
                <a:r>
                  <a:rPr lang="en-US" altLang="zh-CN" dirty="0"/>
                  <a:t>(</a:t>
                </a:r>
                <a:r>
                  <a:rPr lang="zh-CN" altLang="en-US" dirty="0"/>
                  <a:t>包括暗电流</a:t>
                </a:r>
                <a:r>
                  <a:rPr lang="en-US" altLang="zh-CN" dirty="0"/>
                  <a:t>)</a:t>
                </a:r>
                <a:r>
                  <a:rPr lang="zh-CN" altLang="en-US" dirty="0"/>
                  <a:t>。</a:t>
                </a:r>
                <a:r>
                  <a:rPr lang="en-US" altLang="zh-CN" dirty="0"/>
                  <a:t>UVIT</a:t>
                </a:r>
                <a:r>
                  <a:rPr lang="zh-CN" altLang="en-US" dirty="0"/>
                  <a:t>用的是</a:t>
                </a:r>
                <a:r>
                  <a:rPr lang="en-US" altLang="zh-CN" dirty="0"/>
                  <a:t>CMOS</a:t>
                </a:r>
                <a:r>
                  <a:rPr lang="zh-CN" altLang="en-US" dirty="0"/>
                  <a:t>，读数噪声视为</a:t>
                </a:r>
                <a:r>
                  <a:rPr lang="en-US" altLang="zh-CN" dirty="0"/>
                  <a:t>0</a:t>
                </a:r>
                <a:r>
                  <a:rPr lang="zh-CN" altLang="en-US" dirty="0"/>
                  <a:t>。</a:t>
                </a:r>
                <a:endParaRPr lang="en-US" altLang="zh-CN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5294D97-A001-4C6B-BD42-B068FCFC41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6647" y="1285102"/>
                <a:ext cx="11228173" cy="5235146"/>
              </a:xfrm>
              <a:blipFill>
                <a:blip r:embed="rId2"/>
                <a:stretch>
                  <a:fillRect l="-978" t="-2095" r="-8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0771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9040C5-A65E-4B16-A280-562559CE9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数据处理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481C745-8E45-44CA-A53C-5E645A329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9254"/>
            <a:ext cx="10760676" cy="4937710"/>
          </a:xfrm>
        </p:spPr>
        <p:txBody>
          <a:bodyPr/>
          <a:lstStyle/>
          <a:p>
            <a:r>
              <a:rPr lang="en-US" altLang="zh-CN" dirty="0"/>
              <a:t>AUDFs01 F154W</a:t>
            </a:r>
            <a:r>
              <a:rPr lang="zh-CN" altLang="en-US" dirty="0"/>
              <a:t>测光</a:t>
            </a:r>
            <a:endParaRPr lang="en-US" altLang="zh-CN" dirty="0"/>
          </a:p>
          <a:p>
            <a:pPr lvl="1"/>
            <a:r>
              <a:rPr lang="zh-CN" altLang="en-US" dirty="0"/>
              <a:t>孔径：</a:t>
            </a:r>
            <a:r>
              <a:rPr lang="en-US" altLang="zh-CN" dirty="0"/>
              <a:t>1.6”(</a:t>
            </a:r>
            <a:r>
              <a:rPr lang="en-US" altLang="zh-CN" dirty="0" err="1"/>
              <a:t>N</a:t>
            </a:r>
            <a:r>
              <a:rPr lang="en-US" altLang="zh-CN" baseline="-25000" dirty="0" err="1"/>
              <a:t>pix</a:t>
            </a:r>
            <a:r>
              <a:rPr lang="en-US" altLang="zh-CN" dirty="0"/>
              <a:t>=46)</a:t>
            </a:r>
          </a:p>
          <a:p>
            <a:pPr lvl="1"/>
            <a:r>
              <a:rPr lang="zh-CN" altLang="en-US" dirty="0"/>
              <a:t>周围</a:t>
            </a:r>
            <a:r>
              <a:rPr lang="en-US" altLang="zh-CN" dirty="0"/>
              <a:t>100×100”</a:t>
            </a:r>
            <a:r>
              <a:rPr lang="zh-CN" altLang="en-US" dirty="0"/>
              <a:t>：</a:t>
            </a:r>
            <a:r>
              <a:rPr lang="en-US" altLang="zh-CN" dirty="0"/>
              <a:t>B=5.7×10</a:t>
            </a:r>
            <a:r>
              <a:rPr lang="en-US" altLang="zh-CN" baseline="30000" dirty="0"/>
              <a:t>-6</a:t>
            </a:r>
            <a:r>
              <a:rPr lang="en-US" altLang="zh-CN" dirty="0"/>
              <a:t> </a:t>
            </a:r>
            <a:r>
              <a:rPr lang="en-US" altLang="zh-CN" dirty="0" err="1"/>
              <a:t>ct</a:t>
            </a:r>
            <a:r>
              <a:rPr lang="en-US" altLang="zh-CN" dirty="0"/>
              <a:t>/s/pix (28.9mag/arcsec2)</a:t>
            </a:r>
            <a:r>
              <a:rPr lang="zh-CN" altLang="en-US" dirty="0"/>
              <a:t>，</a:t>
            </a:r>
            <a:r>
              <a:rPr lang="el-GR" altLang="zh-CN" dirty="0"/>
              <a:t>σ</a:t>
            </a:r>
            <a:r>
              <a:rPr lang="en-US" altLang="zh-CN" baseline="-25000" dirty="0" err="1"/>
              <a:t>bkg</a:t>
            </a:r>
            <a:r>
              <a:rPr lang="en-US" altLang="zh-CN" dirty="0"/>
              <a:t>=6.8×10</a:t>
            </a:r>
            <a:r>
              <a:rPr lang="en-US" altLang="zh-CN" baseline="30000" dirty="0"/>
              <a:t>-6</a:t>
            </a:r>
            <a:r>
              <a:rPr lang="en-US" altLang="zh-CN" dirty="0"/>
              <a:t> </a:t>
            </a:r>
            <a:r>
              <a:rPr lang="en-US" altLang="zh-CN" dirty="0" err="1"/>
              <a:t>ct</a:t>
            </a:r>
            <a:r>
              <a:rPr lang="en-US" altLang="zh-CN" dirty="0"/>
              <a:t>/s/pix</a:t>
            </a:r>
            <a:r>
              <a:rPr lang="zh-CN" altLang="en-US" dirty="0"/>
              <a:t>。</a:t>
            </a:r>
            <a:r>
              <a:rPr lang="en-US" altLang="zh-CN" dirty="0" err="1"/>
              <a:t>ct</a:t>
            </a:r>
            <a:r>
              <a:rPr lang="zh-CN" altLang="en-US" dirty="0"/>
              <a:t>指的是计数。</a:t>
            </a:r>
            <a:endParaRPr lang="en-US" altLang="zh-CN" dirty="0"/>
          </a:p>
          <a:p>
            <a:pPr lvl="1"/>
            <a:r>
              <a:rPr lang="zh-CN" altLang="en-US" dirty="0"/>
              <a:t>测得</a:t>
            </a:r>
            <a:r>
              <a:rPr lang="en-US" altLang="zh-CN" dirty="0"/>
              <a:t>FUV</a:t>
            </a:r>
            <a:r>
              <a:rPr lang="zh-CN" altLang="en-US" dirty="0"/>
              <a:t>孔径流量：</a:t>
            </a:r>
            <a:r>
              <a:rPr lang="en-US" altLang="zh-CN" dirty="0"/>
              <a:t>&lt;F</a:t>
            </a:r>
            <a:r>
              <a:rPr lang="en-US" altLang="zh-CN" baseline="-25000" dirty="0"/>
              <a:t>SB</a:t>
            </a:r>
            <a:r>
              <a:rPr lang="en-US" altLang="zh-CN" dirty="0"/>
              <a:t>&gt; = (5.71±0.058)×10</a:t>
            </a:r>
            <a:r>
              <a:rPr lang="en-US" altLang="zh-CN" baseline="30000" dirty="0"/>
              <a:t>-4</a:t>
            </a:r>
            <a:r>
              <a:rPr lang="en-US" altLang="zh-CN" dirty="0"/>
              <a:t> </a:t>
            </a:r>
            <a:r>
              <a:rPr lang="en-US" altLang="zh-CN" dirty="0" err="1"/>
              <a:t>ct</a:t>
            </a:r>
            <a:r>
              <a:rPr lang="en-US" altLang="zh-CN" dirty="0"/>
              <a:t>/s</a:t>
            </a:r>
            <a:r>
              <a:rPr lang="zh-CN" altLang="en-US" dirty="0"/>
              <a:t>。其中误差来自定位误差。</a:t>
            </a:r>
            <a:endParaRPr lang="en-US" altLang="zh-CN" dirty="0"/>
          </a:p>
          <a:p>
            <a:pPr lvl="1"/>
            <a:r>
              <a:rPr lang="zh-CN" altLang="en-US" dirty="0"/>
              <a:t>扣背景后的</a:t>
            </a:r>
            <a:r>
              <a:rPr lang="en-US" altLang="zh-CN" dirty="0"/>
              <a:t>FUV</a:t>
            </a:r>
            <a:r>
              <a:rPr lang="zh-CN" altLang="en-US" dirty="0"/>
              <a:t>孔径流量：</a:t>
            </a:r>
            <a:r>
              <a:rPr lang="en-US" altLang="zh-CN" dirty="0"/>
              <a:t>S=&lt;F</a:t>
            </a:r>
            <a:r>
              <a:rPr lang="en-US" altLang="zh-CN" baseline="-25000" dirty="0"/>
              <a:t>SB</a:t>
            </a:r>
            <a:r>
              <a:rPr lang="en-US" altLang="zh-CN" dirty="0"/>
              <a:t>&gt;-</a:t>
            </a:r>
            <a:r>
              <a:rPr lang="en-US" altLang="zh-CN" dirty="0" err="1"/>
              <a:t>N</a:t>
            </a:r>
            <a:r>
              <a:rPr lang="en-US" altLang="zh-CN" baseline="-25000" dirty="0" err="1"/>
              <a:t>pix</a:t>
            </a:r>
            <a:r>
              <a:rPr lang="en-US" altLang="zh-CN" dirty="0" err="1"/>
              <a:t>B</a:t>
            </a:r>
            <a:r>
              <a:rPr lang="en-US" altLang="zh-CN" dirty="0"/>
              <a:t>=3.1×10</a:t>
            </a:r>
            <a:r>
              <a:rPr lang="en-US" altLang="zh-CN" baseline="30000" dirty="0"/>
              <a:t>-4</a:t>
            </a:r>
            <a:r>
              <a:rPr lang="en-US" altLang="zh-CN" dirty="0"/>
              <a:t> </a:t>
            </a:r>
            <a:r>
              <a:rPr lang="en-US" altLang="zh-CN" dirty="0" err="1"/>
              <a:t>ct</a:t>
            </a:r>
            <a:r>
              <a:rPr lang="en-US" altLang="zh-CN" dirty="0"/>
              <a:t>/s (26.5 AB mag)</a:t>
            </a:r>
          </a:p>
          <a:p>
            <a:pPr lvl="1"/>
            <a:r>
              <a:rPr lang="en-US" altLang="zh-CN" dirty="0"/>
              <a:t>S/N=3.2</a:t>
            </a:r>
            <a:r>
              <a:rPr lang="zh-CN" altLang="en-US" dirty="0"/>
              <a:t>，</a:t>
            </a:r>
            <a:r>
              <a:rPr lang="en-US" altLang="zh-CN" dirty="0"/>
              <a:t>6.7</a:t>
            </a:r>
            <a:r>
              <a:rPr lang="zh-CN" altLang="en-US" dirty="0"/>
              <a:t>倍</a:t>
            </a:r>
            <a:r>
              <a:rPr lang="en-US" altLang="zh-CN" dirty="0" err="1"/>
              <a:t>σ</a:t>
            </a:r>
            <a:r>
              <a:rPr lang="en-US" altLang="zh-CN" baseline="-25000" dirty="0" err="1"/>
              <a:t>bkg</a:t>
            </a:r>
            <a:r>
              <a:rPr lang="zh-CN" altLang="en-US" dirty="0"/>
              <a:t>。</a:t>
            </a:r>
            <a:endParaRPr lang="en-US" altLang="zh-CN" dirty="0"/>
          </a:p>
          <a:p>
            <a:pPr lvl="1"/>
            <a:r>
              <a:rPr lang="zh-CN" altLang="en-US" dirty="0"/>
              <a:t>孔径和银河尘埃消光改正后： </a:t>
            </a:r>
            <a:endParaRPr lang="en-US" altLang="zh-CN" dirty="0"/>
          </a:p>
          <a:p>
            <a:pPr lvl="2"/>
            <a:r>
              <a:rPr lang="en-US" altLang="zh-CN" dirty="0"/>
              <a:t>FUV</a:t>
            </a:r>
            <a:r>
              <a:rPr lang="zh-CN" altLang="en-US" dirty="0"/>
              <a:t>：</a:t>
            </a:r>
            <a:r>
              <a:rPr lang="en-US" altLang="zh-CN" dirty="0"/>
              <a:t>25.84±0.34 AB mag</a:t>
            </a:r>
          </a:p>
          <a:p>
            <a:pPr lvl="2"/>
            <a:r>
              <a:rPr lang="en-US" altLang="zh-CN" dirty="0"/>
              <a:t>NUV</a:t>
            </a:r>
            <a:r>
              <a:rPr lang="zh-CN" altLang="en-US" dirty="0"/>
              <a:t>：</a:t>
            </a:r>
            <a:r>
              <a:rPr lang="en-US" altLang="zh-CN" dirty="0"/>
              <a:t>25.6±0.1 AB mag</a:t>
            </a:r>
          </a:p>
          <a:p>
            <a:pPr lvl="1"/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5645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2A299F-4148-4D26-80EB-487CD7535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图像</a:t>
            </a:r>
          </a:p>
        </p:txBody>
      </p:sp>
      <p:pic>
        <p:nvPicPr>
          <p:cNvPr id="2050" name="Picture 2" descr="Fig. 1">
            <a:extLst>
              <a:ext uri="{FF2B5EF4-FFF2-40B4-BE49-F238E27FC236}">
                <a16:creationId xmlns:a16="http://schemas.microsoft.com/office/drawing/2014/main" id="{CFD3C7C4-45E0-4461-A71A-1403E6CABD1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51" y="1107053"/>
            <a:ext cx="6345259" cy="575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F40CC11D-C463-45E4-BD73-C96AD0C683A4}"/>
              </a:ext>
            </a:extLst>
          </p:cNvPr>
          <p:cNvSpPr txBox="1"/>
          <p:nvPr/>
        </p:nvSpPr>
        <p:spPr>
          <a:xfrm>
            <a:off x="821725" y="2883243"/>
            <a:ext cx="24384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600" dirty="0">
                <a:solidFill>
                  <a:schemeClr val="bg1"/>
                </a:solidFill>
                <a:latin typeface="Noto Sans CJK SC Regular" panose="020B0500000000000000" pitchFamily="34" charset="-122"/>
                <a:ea typeface="Noto Sans CJK SC Regular" panose="020B0500000000000000" pitchFamily="34" charset="-122"/>
              </a:rPr>
              <a:t>HST XDF</a:t>
            </a:r>
            <a:r>
              <a:rPr lang="zh-CN" altLang="en-US" sz="1600" dirty="0">
                <a:solidFill>
                  <a:schemeClr val="bg1"/>
                </a:solidFill>
                <a:latin typeface="Noto Sans CJK SC Regular" panose="020B0500000000000000" pitchFamily="34" charset="-122"/>
                <a:ea typeface="Noto Sans CJK SC Regular" panose="020B0500000000000000" pitchFamily="34" charset="-122"/>
              </a:rPr>
              <a:t>图像</a:t>
            </a:r>
            <a:endParaRPr lang="en-US" altLang="zh-CN" sz="1600" dirty="0">
              <a:solidFill>
                <a:schemeClr val="bg1"/>
              </a:solidFill>
              <a:latin typeface="Noto Sans CJK SC Regular" panose="020B0500000000000000" pitchFamily="34" charset="-122"/>
              <a:ea typeface="Noto Sans CJK SC Regular" panose="020B0500000000000000" pitchFamily="34" charset="-122"/>
            </a:endParaRPr>
          </a:p>
          <a:p>
            <a:pPr algn="r"/>
            <a:r>
              <a:rPr lang="en-US" altLang="zh-CN" sz="1600" dirty="0">
                <a:solidFill>
                  <a:schemeClr val="bg1"/>
                </a:solidFill>
                <a:latin typeface="Noto Sans CJK SC Regular" panose="020B0500000000000000" pitchFamily="34" charset="-122"/>
                <a:ea typeface="Noto Sans CJK SC Regular" panose="020B0500000000000000" pitchFamily="34" charset="-122"/>
              </a:rPr>
              <a:t>F275 + F606W + F160W)</a:t>
            </a:r>
            <a:endParaRPr lang="zh-CN" altLang="en-US" sz="1600" dirty="0">
              <a:solidFill>
                <a:schemeClr val="bg1"/>
              </a:solidFill>
              <a:latin typeface="Noto Sans CJK SC Regular" panose="020B0500000000000000" pitchFamily="34" charset="-122"/>
              <a:ea typeface="Noto Sans CJK SC Regular" panose="020B0500000000000000" pitchFamily="34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21DB2A1-DBA1-4384-968B-DF35ADBC5AB0}"/>
              </a:ext>
            </a:extLst>
          </p:cNvPr>
          <p:cNvSpPr/>
          <p:nvPr/>
        </p:nvSpPr>
        <p:spPr>
          <a:xfrm>
            <a:off x="1043295" y="4216399"/>
            <a:ext cx="928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Noto Sans CJK SC Regular" panose="020B0500000000000000" pitchFamily="34" charset="-122"/>
                <a:ea typeface="Noto Sans CJK SC Regular" panose="020B0500000000000000" pitchFamily="34" charset="-122"/>
              </a:rPr>
              <a:t>F606W</a:t>
            </a:r>
            <a:endParaRPr lang="zh-CN" altLang="en-US" dirty="0">
              <a:latin typeface="Noto Sans CJK SC Regular" panose="020B0500000000000000" pitchFamily="34" charset="-122"/>
              <a:ea typeface="Noto Sans CJK SC Regular" panose="020B0500000000000000" pitchFamily="34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B3F3F82-8714-42BF-B5ED-8FFD12A76256}"/>
              </a:ext>
            </a:extLst>
          </p:cNvPr>
          <p:cNvSpPr/>
          <p:nvPr/>
        </p:nvSpPr>
        <p:spPr>
          <a:xfrm>
            <a:off x="5564065" y="1217826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Noto Sans CJK SC Regular" panose="020B0500000000000000" pitchFamily="34" charset="-122"/>
                <a:ea typeface="Noto Sans CJK SC Regular" panose="020B0500000000000000" pitchFamily="34" charset="-122"/>
              </a:rPr>
              <a:t>NUV</a:t>
            </a:r>
            <a:endParaRPr lang="zh-CN" altLang="en-US" dirty="0">
              <a:solidFill>
                <a:schemeClr val="bg1"/>
              </a:solidFill>
              <a:latin typeface="Noto Sans CJK SC Regular" panose="020B0500000000000000" pitchFamily="34" charset="-122"/>
              <a:ea typeface="Noto Sans CJK SC Regular" panose="020B0500000000000000" pitchFamily="34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413E38A-448D-4F69-BDF9-9E1DDB656616}"/>
              </a:ext>
            </a:extLst>
          </p:cNvPr>
          <p:cNvSpPr/>
          <p:nvPr/>
        </p:nvSpPr>
        <p:spPr>
          <a:xfrm>
            <a:off x="5597018" y="4191685"/>
            <a:ext cx="610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Noto Sans CJK SC Regular" panose="020B0500000000000000" pitchFamily="34" charset="-122"/>
                <a:ea typeface="Noto Sans CJK SC Regular" panose="020B0500000000000000" pitchFamily="34" charset="-122"/>
              </a:rPr>
              <a:t>FUV</a:t>
            </a:r>
            <a:endParaRPr lang="zh-CN" altLang="en-US" dirty="0">
              <a:solidFill>
                <a:schemeClr val="bg1"/>
              </a:solidFill>
              <a:latin typeface="Noto Sans CJK SC Regular" panose="020B0500000000000000" pitchFamily="34" charset="-122"/>
              <a:ea typeface="Noto Sans CJK SC Regular" panose="020B0500000000000000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BB9F1E6-4472-4F77-9CBB-95AE0DBA8C77}"/>
              </a:ext>
            </a:extLst>
          </p:cNvPr>
          <p:cNvSpPr txBox="1"/>
          <p:nvPr/>
        </p:nvSpPr>
        <p:spPr>
          <a:xfrm>
            <a:off x="6885477" y="1499286"/>
            <a:ext cx="502384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Noto Sans CJK SC Regular" panose="020B0500000000000000" pitchFamily="34" charset="-122"/>
                <a:ea typeface="Noto Sans CJK SC Regular" panose="020B0500000000000000" pitchFamily="34" charset="-122"/>
              </a:rPr>
              <a:t>图像中可以看到存在</a:t>
            </a:r>
            <a:r>
              <a:rPr lang="en-US" altLang="zh-CN" sz="2000" dirty="0">
                <a:latin typeface="Noto Sans CJK SC Regular" panose="020B0500000000000000" pitchFamily="34" charset="-122"/>
                <a:ea typeface="Noto Sans CJK SC Regular" panose="020B0500000000000000" pitchFamily="34" charset="-122"/>
              </a:rPr>
              <a:t>4</a:t>
            </a:r>
            <a:r>
              <a:rPr lang="zh-CN" altLang="en-US" sz="2000" dirty="0">
                <a:latin typeface="Noto Sans CJK SC Regular" panose="020B0500000000000000" pitchFamily="34" charset="-122"/>
                <a:ea typeface="Noto Sans CJK SC Regular" panose="020B0500000000000000" pitchFamily="34" charset="-122"/>
              </a:rPr>
              <a:t>个团块</a:t>
            </a:r>
            <a:r>
              <a:rPr lang="en-US" altLang="zh-CN" sz="2000" dirty="0">
                <a:latin typeface="Noto Sans CJK SC Regular" panose="020B0500000000000000" pitchFamily="34" charset="-122"/>
                <a:ea typeface="Noto Sans CJK SC Regular" panose="020B0500000000000000" pitchFamily="34" charset="-122"/>
              </a:rPr>
              <a:t>C1-C4</a:t>
            </a:r>
            <a:r>
              <a:rPr lang="zh-CN" altLang="en-US" sz="2000" dirty="0">
                <a:latin typeface="Noto Sans CJK SC Regular" panose="020B0500000000000000" pitchFamily="34" charset="-122"/>
                <a:ea typeface="Noto Sans CJK SC Regular" panose="020B0500000000000000" pitchFamily="34" charset="-122"/>
              </a:rPr>
              <a:t>，团块意外着表面积大，</a:t>
            </a:r>
            <a:r>
              <a:rPr lang="en-US" altLang="zh-CN" sz="2000" dirty="0">
                <a:latin typeface="Noto Sans CJK SC Regular" panose="020B0500000000000000" pitchFamily="34" charset="-122"/>
                <a:ea typeface="Noto Sans CJK SC Regular" panose="020B0500000000000000" pitchFamily="34" charset="-122"/>
              </a:rPr>
              <a:t>LyC</a:t>
            </a:r>
            <a:r>
              <a:rPr lang="zh-CN" altLang="en-US" sz="2000" dirty="0">
                <a:latin typeface="Noto Sans CJK SC Regular" panose="020B0500000000000000" pitchFamily="34" charset="-122"/>
                <a:ea typeface="Noto Sans CJK SC Regular" panose="020B0500000000000000" pitchFamily="34" charset="-122"/>
              </a:rPr>
              <a:t>光子逃逸的机会更多。</a:t>
            </a:r>
            <a:endParaRPr lang="en-US" altLang="zh-CN" sz="2000" dirty="0">
              <a:latin typeface="Noto Sans CJK SC Regular" panose="020B0500000000000000" pitchFamily="34" charset="-122"/>
              <a:ea typeface="Noto Sans CJK SC Regular" panose="020B0500000000000000" pitchFamily="34" charset="-122"/>
            </a:endParaRPr>
          </a:p>
          <a:p>
            <a:endParaRPr lang="en-US" altLang="zh-CN" sz="2000" dirty="0">
              <a:latin typeface="Noto Sans CJK SC Regular" panose="020B0500000000000000" pitchFamily="34" charset="-122"/>
              <a:ea typeface="Noto Sans CJK SC Regular" panose="020B0500000000000000" pitchFamily="34" charset="-122"/>
            </a:endParaRPr>
          </a:p>
          <a:p>
            <a:r>
              <a:rPr lang="en-US" altLang="zh-CN" sz="2000" dirty="0">
                <a:latin typeface="Noto Sans CJK SC Regular" panose="020B0500000000000000" pitchFamily="34" charset="-122"/>
                <a:ea typeface="Noto Sans CJK SC Regular" panose="020B0500000000000000" pitchFamily="34" charset="-122"/>
              </a:rPr>
              <a:t>HST XDF</a:t>
            </a:r>
            <a:r>
              <a:rPr lang="zh-CN" altLang="en-US" sz="2000" dirty="0">
                <a:latin typeface="Noto Sans CJK SC Regular" panose="020B0500000000000000" pitchFamily="34" charset="-122"/>
                <a:ea typeface="Noto Sans CJK SC Regular" panose="020B0500000000000000" pitchFamily="34" charset="-122"/>
              </a:rPr>
              <a:t>图像：品红色为光谱红移认证的源，白色为测光红移。</a:t>
            </a:r>
          </a:p>
          <a:p>
            <a:endParaRPr lang="en-US" altLang="zh-CN" sz="2000" dirty="0">
              <a:latin typeface="Noto Sans CJK SC Regular" panose="020B0500000000000000" pitchFamily="34" charset="-122"/>
              <a:ea typeface="Noto Sans CJK SC Regular" panose="020B0500000000000000" pitchFamily="34" charset="-122"/>
            </a:endParaRPr>
          </a:p>
          <a:p>
            <a:r>
              <a:rPr lang="en-US" altLang="zh-CN" sz="2000" dirty="0">
                <a:latin typeface="Noto Sans CJK SC Regular" panose="020B0500000000000000" pitchFamily="34" charset="-122"/>
                <a:ea typeface="Noto Sans CJK SC Regular" panose="020B0500000000000000" pitchFamily="34" charset="-122"/>
              </a:rPr>
              <a:t>F606W</a:t>
            </a:r>
            <a:r>
              <a:rPr lang="zh-CN" altLang="en-US" sz="2000" dirty="0">
                <a:latin typeface="Noto Sans CJK SC Regular" panose="020B0500000000000000" pitchFamily="34" charset="-122"/>
                <a:ea typeface="Noto Sans CJK SC Regular" panose="020B0500000000000000" pitchFamily="34" charset="-122"/>
              </a:rPr>
              <a:t>：确认</a:t>
            </a:r>
            <a:r>
              <a:rPr lang="en-US" altLang="zh-CN" sz="2000" dirty="0">
                <a:latin typeface="Noto Sans CJK SC Regular" panose="020B0500000000000000" pitchFamily="34" charset="-122"/>
                <a:ea typeface="Noto Sans CJK SC Regular" panose="020B0500000000000000" pitchFamily="34" charset="-122"/>
              </a:rPr>
              <a:t>1.6</a:t>
            </a:r>
            <a:r>
              <a:rPr lang="zh-CN" altLang="en-US" sz="2000" dirty="0">
                <a:latin typeface="Noto Sans CJK SC Regular" panose="020B0500000000000000" pitchFamily="34" charset="-122"/>
                <a:ea typeface="Noto Sans CJK SC Regular" panose="020B0500000000000000" pitchFamily="34" charset="-122"/>
              </a:rPr>
              <a:t>角秒的孔径内不存在其它源。</a:t>
            </a:r>
            <a:endParaRPr lang="en-US" altLang="zh-CN" sz="2000" dirty="0">
              <a:latin typeface="Noto Sans CJK SC Regular" panose="020B0500000000000000" pitchFamily="34" charset="-122"/>
              <a:ea typeface="Noto Sans CJK SC Regular" panose="020B0500000000000000" pitchFamily="34" charset="-122"/>
            </a:endParaRPr>
          </a:p>
          <a:p>
            <a:endParaRPr lang="en-US" altLang="zh-CN" sz="2000" dirty="0">
              <a:latin typeface="Noto Sans CJK SC Regular" panose="020B0500000000000000" pitchFamily="34" charset="-122"/>
              <a:ea typeface="Noto Sans CJK SC Regular" panose="020B0500000000000000" pitchFamily="34" charset="-122"/>
            </a:endParaRPr>
          </a:p>
          <a:p>
            <a:r>
              <a:rPr lang="en-US" altLang="zh-CN" sz="2000" dirty="0">
                <a:latin typeface="Noto Sans CJK SC Regular" panose="020B0500000000000000" pitchFamily="34" charset="-122"/>
                <a:ea typeface="Noto Sans CJK SC Regular" panose="020B0500000000000000" pitchFamily="34" charset="-122"/>
              </a:rPr>
              <a:t>FUV</a:t>
            </a:r>
            <a:r>
              <a:rPr lang="zh-CN" altLang="en-US" sz="2000" dirty="0">
                <a:latin typeface="Noto Sans CJK SC Regular" panose="020B0500000000000000" pitchFamily="34" charset="-122"/>
                <a:ea typeface="Noto Sans CJK SC Regular" panose="020B0500000000000000" pitchFamily="34" charset="-122"/>
              </a:rPr>
              <a:t>右上角：低红移的源。对应非电离</a:t>
            </a:r>
            <a:r>
              <a:rPr lang="en-US" altLang="zh-CN" sz="2000" dirty="0">
                <a:latin typeface="Noto Sans CJK SC Regular" panose="020B0500000000000000" pitchFamily="34" charset="-122"/>
                <a:ea typeface="Noto Sans CJK SC Regular" panose="020B0500000000000000" pitchFamily="34" charset="-122"/>
              </a:rPr>
              <a:t>FUV</a:t>
            </a:r>
            <a:r>
              <a:rPr lang="zh-CN" altLang="en-US" sz="2000" dirty="0">
                <a:latin typeface="Noto Sans CJK SC Regular" panose="020B0500000000000000" pitchFamily="34" charset="-122"/>
                <a:ea typeface="Noto Sans CJK SC Regular" panose="020B0500000000000000" pitchFamily="34" charset="-122"/>
              </a:rPr>
              <a:t>发射</a:t>
            </a:r>
            <a:r>
              <a:rPr lang="en-US" altLang="zh-CN" sz="2000" dirty="0">
                <a:latin typeface="Noto Sans CJK SC Regular" panose="020B0500000000000000" pitchFamily="34" charset="-122"/>
                <a:ea typeface="Noto Sans CJK SC Regular" panose="020B0500000000000000" pitchFamily="34" charset="-122"/>
              </a:rPr>
              <a:t>(&gt;912Å)</a:t>
            </a:r>
          </a:p>
          <a:p>
            <a:endParaRPr lang="en-US" altLang="zh-CN" sz="2000" dirty="0">
              <a:latin typeface="Noto Sans CJK SC Regular" panose="020B0500000000000000" pitchFamily="34" charset="-122"/>
              <a:ea typeface="Noto Sans CJK SC Regular" panose="020B0500000000000000" pitchFamily="34" charset="-122"/>
            </a:endParaRPr>
          </a:p>
          <a:p>
            <a:r>
              <a:rPr lang="en-US" altLang="zh-CN" sz="2000" dirty="0">
                <a:latin typeface="Noto Sans CJK SC Regular" panose="020B0500000000000000" pitchFamily="34" charset="-122"/>
                <a:ea typeface="Noto Sans CJK SC Regular" panose="020B0500000000000000" pitchFamily="34" charset="-122"/>
              </a:rPr>
              <a:t>FUV</a:t>
            </a:r>
            <a:r>
              <a:rPr lang="zh-CN" altLang="en-US" sz="2000" dirty="0">
                <a:latin typeface="Noto Sans CJK SC Regular" panose="020B0500000000000000" pitchFamily="34" charset="-122"/>
                <a:ea typeface="Noto Sans CJK SC Regular" panose="020B0500000000000000" pitchFamily="34" charset="-122"/>
              </a:rPr>
              <a:t>左下角：</a:t>
            </a:r>
            <a:r>
              <a:rPr lang="en-US" altLang="zh-CN" sz="2000" dirty="0">
                <a:latin typeface="Noto Sans CJK SC Regular" panose="020B0500000000000000" pitchFamily="34" charset="-122"/>
                <a:ea typeface="Noto Sans CJK SC Regular" panose="020B0500000000000000" pitchFamily="34" charset="-122"/>
              </a:rPr>
              <a:t>z=1.316</a:t>
            </a:r>
            <a:r>
              <a:rPr lang="zh-CN" altLang="en-US" sz="2000" dirty="0">
                <a:latin typeface="Noto Sans CJK SC Regular" panose="020B0500000000000000" pitchFamily="34" charset="-122"/>
                <a:ea typeface="Noto Sans CJK SC Regular" panose="020B0500000000000000" pitchFamily="34" charset="-122"/>
              </a:rPr>
              <a:t>的源，可能也是一个</a:t>
            </a:r>
            <a:r>
              <a:rPr lang="en-US" altLang="zh-CN" sz="2000" dirty="0">
                <a:latin typeface="Noto Sans CJK SC Regular" panose="020B0500000000000000" pitchFamily="34" charset="-122"/>
                <a:ea typeface="Noto Sans CJK SC Regular" panose="020B0500000000000000" pitchFamily="34" charset="-122"/>
              </a:rPr>
              <a:t>LyC</a:t>
            </a:r>
            <a:r>
              <a:rPr lang="zh-CN" altLang="en-US" sz="2000" dirty="0">
                <a:latin typeface="Noto Sans CJK SC Regular" panose="020B0500000000000000" pitchFamily="34" charset="-122"/>
                <a:ea typeface="Noto Sans CJK SC Regular" panose="020B0500000000000000" pitchFamily="34" charset="-122"/>
              </a:rPr>
              <a:t>源，但是信噪比低。并且周围有其它源。因此未对该源进行研究。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8C129E3-D5C8-492C-9654-530F802A2F56}"/>
              </a:ext>
            </a:extLst>
          </p:cNvPr>
          <p:cNvSpPr txBox="1"/>
          <p:nvPr/>
        </p:nvSpPr>
        <p:spPr>
          <a:xfrm>
            <a:off x="1240750" y="1625816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z=1.42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03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9A76E2-A408-480E-950B-299AD7E3A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可能的污染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89CED80-26E2-475A-A312-AEFAC5B68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39254"/>
            <a:ext cx="10610461" cy="5198868"/>
          </a:xfrm>
        </p:spPr>
        <p:txBody>
          <a:bodyPr/>
          <a:lstStyle/>
          <a:p>
            <a:r>
              <a:rPr lang="zh-CN" altLang="en-US" dirty="0"/>
              <a:t>是否是被恒星污染？</a:t>
            </a:r>
            <a:endParaRPr lang="en-US" altLang="zh-CN" dirty="0"/>
          </a:p>
          <a:p>
            <a:pPr lvl="1"/>
            <a:r>
              <a:rPr lang="zh-CN" altLang="en-US" dirty="0"/>
              <a:t>要达到</a:t>
            </a:r>
            <a:r>
              <a:rPr lang="en-US" altLang="zh-CN" dirty="0"/>
              <a:t>F(1500)≈2×10</a:t>
            </a:r>
            <a:r>
              <a:rPr lang="en-US" altLang="zh-CN" baseline="30000" dirty="0"/>
              <a:t>-18</a:t>
            </a:r>
            <a:r>
              <a:rPr lang="en-US" altLang="zh-CN" dirty="0"/>
              <a:t> ergs</a:t>
            </a:r>
            <a:r>
              <a:rPr lang="en-US" altLang="zh-CN" baseline="30000" dirty="0"/>
              <a:t>-1</a:t>
            </a:r>
            <a:r>
              <a:rPr lang="en-US" altLang="zh-CN" dirty="0"/>
              <a:t>cm</a:t>
            </a:r>
            <a:r>
              <a:rPr lang="en-US" altLang="zh-CN" baseline="30000" dirty="0"/>
              <a:t>-2</a:t>
            </a:r>
            <a:r>
              <a:rPr lang="en-US" altLang="zh-CN" dirty="0"/>
              <a:t>Å</a:t>
            </a:r>
            <a:r>
              <a:rPr lang="en-US" altLang="zh-CN" baseline="30000" dirty="0"/>
              <a:t>-1</a:t>
            </a:r>
            <a:r>
              <a:rPr lang="en-US" altLang="zh-CN" dirty="0"/>
              <a:t> </a:t>
            </a:r>
            <a:r>
              <a:rPr lang="zh-CN" altLang="en-US" dirty="0"/>
              <a:t>需要距离为</a:t>
            </a:r>
            <a:r>
              <a:rPr lang="en-US" altLang="zh-CN" dirty="0"/>
              <a:t>~50Mpc</a:t>
            </a:r>
            <a:r>
              <a:rPr lang="zh-CN" altLang="en-US" dirty="0"/>
              <a:t>未经消光的极亮的</a:t>
            </a:r>
            <a:r>
              <a:rPr lang="en-US" altLang="zh-CN" dirty="0"/>
              <a:t>O4V</a:t>
            </a:r>
            <a:r>
              <a:rPr lang="zh-CN" altLang="en-US" dirty="0"/>
              <a:t>恒星</a:t>
            </a:r>
            <a:r>
              <a:rPr lang="en-US" altLang="zh-CN" dirty="0"/>
              <a:t>(</a:t>
            </a:r>
            <a:r>
              <a:rPr lang="en-US" altLang="zh-CN" dirty="0" err="1"/>
              <a:t>T</a:t>
            </a:r>
            <a:r>
              <a:rPr lang="en-US" altLang="zh-CN" baseline="-25000" dirty="0" err="1"/>
              <a:t>eff</a:t>
            </a:r>
            <a:r>
              <a:rPr lang="en-US" altLang="zh-CN" dirty="0"/>
              <a:t>=43,000K, log(L/L</a:t>
            </a:r>
            <a:r>
              <a:rPr lang="en-US" altLang="zh-CN" baseline="-25000" dirty="0"/>
              <a:t>⊙</a:t>
            </a:r>
            <a:r>
              <a:rPr lang="en-US" altLang="zh-CN" dirty="0"/>
              <a:t>)=5.7)</a:t>
            </a:r>
            <a:r>
              <a:rPr lang="zh-CN" altLang="en-US" dirty="0"/>
              <a:t>。而且距离这么远，已经超出了本星系群，不会有孤立的恒星。当然也可以是银河系内冷一些的恒星，但是这样长波段不可能看不见。</a:t>
            </a:r>
            <a:endParaRPr lang="en-US" altLang="zh-CN" dirty="0"/>
          </a:p>
          <a:p>
            <a:r>
              <a:rPr lang="zh-CN" altLang="en-US" dirty="0"/>
              <a:t>是否是前景星系</a:t>
            </a:r>
            <a:r>
              <a:rPr lang="en-US" altLang="zh-CN" dirty="0"/>
              <a:t>/AGN</a:t>
            </a:r>
            <a:r>
              <a:rPr lang="zh-CN" altLang="en-US" dirty="0"/>
              <a:t>？</a:t>
            </a:r>
            <a:endParaRPr lang="en-US" altLang="zh-CN" dirty="0"/>
          </a:p>
          <a:p>
            <a:pPr lvl="1"/>
            <a:r>
              <a:rPr lang="zh-CN" altLang="en-US" dirty="0"/>
              <a:t>假设是一个低红移的前景的发射线星系，它发射的</a:t>
            </a:r>
            <a:r>
              <a:rPr lang="en-US" altLang="zh-CN" dirty="0"/>
              <a:t>UV/Lyα</a:t>
            </a:r>
            <a:r>
              <a:rPr lang="zh-CN" altLang="en-US" dirty="0"/>
              <a:t>正好落入</a:t>
            </a:r>
            <a:r>
              <a:rPr lang="en-US" altLang="zh-CN" dirty="0" err="1"/>
              <a:t>AstroSat</a:t>
            </a:r>
            <a:r>
              <a:rPr lang="en-US" altLang="zh-CN" dirty="0"/>
              <a:t> FUV</a:t>
            </a:r>
            <a:r>
              <a:rPr lang="zh-CN" altLang="en-US" dirty="0"/>
              <a:t>滤光片内，那么它在观测系光学波段肯定有光学发射线能被观测到。</a:t>
            </a:r>
            <a:endParaRPr lang="en-US" altLang="zh-CN" dirty="0"/>
          </a:p>
          <a:p>
            <a:pPr lvl="1"/>
            <a:r>
              <a:rPr lang="zh-CN" altLang="en-US" dirty="0"/>
              <a:t>提取同样</a:t>
            </a:r>
            <a:r>
              <a:rPr lang="en-US" altLang="zh-CN" dirty="0"/>
              <a:t>1.6”</a:t>
            </a:r>
            <a:r>
              <a:rPr lang="zh-CN" altLang="en-US" dirty="0"/>
              <a:t>孔径内的</a:t>
            </a:r>
            <a:r>
              <a:rPr lang="en-US" altLang="zh-CN" dirty="0"/>
              <a:t>MUSE</a:t>
            </a:r>
            <a:r>
              <a:rPr lang="zh-CN" altLang="en-US" dirty="0"/>
              <a:t>光谱，没有找到</a:t>
            </a:r>
            <a:r>
              <a:rPr lang="en-US" altLang="zh-CN" dirty="0"/>
              <a:t>Hα</a:t>
            </a:r>
            <a:r>
              <a:rPr lang="zh-CN" altLang="en-US" dirty="0"/>
              <a:t>、</a:t>
            </a:r>
            <a:r>
              <a:rPr lang="en-US" altLang="zh-CN" dirty="0"/>
              <a:t>[OIII]</a:t>
            </a:r>
            <a:r>
              <a:rPr lang="zh-CN" altLang="en-US" dirty="0"/>
              <a:t>发射线。</a:t>
            </a:r>
            <a:endParaRPr lang="en-US" altLang="zh-CN" dirty="0"/>
          </a:p>
          <a:p>
            <a:pPr lvl="1"/>
            <a:r>
              <a:rPr lang="zh-CN" altLang="en-US" dirty="0"/>
              <a:t>另外，孔径内正好出现一个</a:t>
            </a:r>
            <a:r>
              <a:rPr lang="en-US" altLang="zh-CN" dirty="0"/>
              <a:t>Lyα</a:t>
            </a:r>
            <a:r>
              <a:rPr lang="zh-CN" altLang="en-US" dirty="0"/>
              <a:t>发射源</a:t>
            </a:r>
            <a:r>
              <a:rPr lang="en-US" altLang="zh-CN" dirty="0"/>
              <a:t>(LAE)</a:t>
            </a:r>
            <a:r>
              <a:rPr lang="zh-CN" altLang="en-US" dirty="0"/>
              <a:t>的概率是非常低的，根据</a:t>
            </a:r>
            <a:r>
              <a:rPr lang="en-US" altLang="zh-CN" dirty="0"/>
              <a:t>Lyα</a:t>
            </a:r>
            <a:r>
              <a:rPr lang="zh-CN" altLang="en-US" dirty="0"/>
              <a:t>光度函数，可以求出平均</a:t>
            </a:r>
            <a:r>
              <a:rPr lang="en-US" altLang="zh-CN" dirty="0"/>
              <a:t>1,000</a:t>
            </a:r>
            <a:r>
              <a:rPr lang="zh-CN" altLang="en-US" dirty="0"/>
              <a:t>立方</a:t>
            </a:r>
            <a:r>
              <a:rPr lang="en-US" altLang="zh-CN" dirty="0" err="1"/>
              <a:t>Mpc</a:t>
            </a:r>
            <a:r>
              <a:rPr lang="zh-CN" altLang="en-US" dirty="0"/>
              <a:t>才有一个相近光度的源。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671437836"/>
      </p:ext>
    </p:extLst>
  </p:cSld>
  <p:clrMapOvr>
    <a:masterClrMapping/>
  </p:clrMapOvr>
</p:sld>
</file>

<file path=ppt/theme/theme1.xml><?xml version="1.0" encoding="utf-8"?>
<a:theme xmlns:a="http://schemas.openxmlformats.org/drawingml/2006/main" name="ustc_blue_16_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tc_blue_16_9" id="{F36367EA-FE77-4C16-BF93-7F0803CF0B67}" vid="{D0201907-5112-464E-9E2F-CA4F9B4C8A3F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ustc_blue_16_9</Template>
  <TotalTime>4819</TotalTime>
  <Words>1938</Words>
  <Application>Microsoft Office PowerPoint</Application>
  <PresentationFormat>宽屏</PresentationFormat>
  <Paragraphs>155</Paragraphs>
  <Slides>18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Noto Sans CJK SC Regular</vt:lpstr>
      <vt:lpstr>等线</vt:lpstr>
      <vt:lpstr>宋体</vt:lpstr>
      <vt:lpstr>Arial</vt:lpstr>
      <vt:lpstr>Calibri</vt:lpstr>
      <vt:lpstr>Cambria Math</vt:lpstr>
      <vt:lpstr>ustc_blue_16_9</vt:lpstr>
      <vt:lpstr>AstroSat detection of Lyman continuum emission from a z=1.42 galaxy</vt:lpstr>
      <vt:lpstr>莱曼连续谱(LyC)</vt:lpstr>
      <vt:lpstr>莱曼连续谱泄露星系</vt:lpstr>
      <vt:lpstr>数据</vt:lpstr>
      <vt:lpstr>选源</vt:lpstr>
      <vt:lpstr>数据处理</vt:lpstr>
      <vt:lpstr>数据处理</vt:lpstr>
      <vt:lpstr>图像</vt:lpstr>
      <vt:lpstr>可能的污染</vt:lpstr>
      <vt:lpstr>UV β</vt:lpstr>
      <vt:lpstr>光谱</vt:lpstr>
      <vt:lpstr>发射线流量测量</vt:lpstr>
      <vt:lpstr>测得的流量值</vt:lpstr>
      <vt:lpstr>SED拟合：CIGALE</vt:lpstr>
      <vt:lpstr>SED拟合：BPASS</vt:lpstr>
      <vt:lpstr>逃逸比例</vt:lpstr>
      <vt:lpstr>IGM对逃逸率计算的影响</vt:lpstr>
      <vt:lpstr>比较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AstroSat detection of Lyman continuum emission from a z=1.42 galaxy</dc:title>
  <dc:creator>姚遥</dc:creator>
  <cp:lastModifiedBy>姚遥</cp:lastModifiedBy>
  <cp:revision>119</cp:revision>
  <dcterms:created xsi:type="dcterms:W3CDTF">2021-12-11T05:50:16Z</dcterms:created>
  <dcterms:modified xsi:type="dcterms:W3CDTF">2021-12-14T14:09:34Z</dcterms:modified>
</cp:coreProperties>
</file>