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sldIdLst>
    <p:sldId id="256" r:id="rId2"/>
    <p:sldId id="265" r:id="rId3"/>
    <p:sldId id="257" r:id="rId4"/>
    <p:sldId id="267" r:id="rId5"/>
    <p:sldId id="266" r:id="rId6"/>
    <p:sldId id="259" r:id="rId7"/>
    <p:sldId id="261" r:id="rId8"/>
    <p:sldId id="271" r:id="rId9"/>
    <p:sldId id="260" r:id="rId10"/>
    <p:sldId id="264" r:id="rId11"/>
    <p:sldId id="262" r:id="rId12"/>
    <p:sldId id="263" r:id="rId13"/>
    <p:sldId id="270" r:id="rId14"/>
    <p:sldId id="268" r:id="rId15"/>
    <p:sldId id="272" r:id="rId16"/>
    <p:sldId id="269" r:id="rId17"/>
    <p:sldId id="274" r:id="rId18"/>
    <p:sldId id="273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04415"/>
            <a:ext cx="9144000" cy="2823995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142077"/>
            <a:ext cx="9144000" cy="10782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2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2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22946" y="1161825"/>
            <a:ext cx="1818041" cy="5015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161825"/>
            <a:ext cx="9091108" cy="50151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3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51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50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9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5B2B7A2C-D037-46E7-88B4-ECF81514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67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578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2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4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86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67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6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39254"/>
            <a:ext cx="10515600" cy="493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8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等线" panose="02010600030101010101" pitchFamily="2" charset="-122"/>
          <a:ea typeface="等线" panose="02010600030101010101" pitchFamily="2" charset="-122"/>
          <a:cs typeface="汉仪文黑-85W" panose="00020600040101010101" pitchFamily="18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汉仪文黑-85W" panose="00020600040101010101" pitchFamily="18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汉仪文黑-85W" panose="00020600040101010101" pitchFamily="18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汉仪文黑-85W" panose="00020600040101010101" pitchFamily="18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汉仪文黑-85W" panose="00020600040101010101" pitchFamily="18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汉仪文黑-85W" panose="00020600040101010101" pitchFamily="18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aconda.com/products/individua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stropy.org" TargetMode="External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ypi.org/project/PyNeb/" TargetMode="External"/><Relationship Id="rId4" Type="http://schemas.openxmlformats.org/officeDocument/2006/relationships/hyperlink" Target="https://photutils.readthedocs.io/en/stabl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cfa.harvard.edu/saoimageds9" TargetMode="External"/><Relationship Id="rId2" Type="http://schemas.openxmlformats.org/officeDocument/2006/relationships/hyperlink" Target="https://archive.stsci.edu/fi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.bris.ac.uk/~mbt/topca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obs.carnegiescience.edu/peng/work/galfit/galfit.html" TargetMode="External"/><Relationship Id="rId2" Type="http://schemas.openxmlformats.org/officeDocument/2006/relationships/hyperlink" Target="http://tdc-www.harvard.edu/wcstools/sextracto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dfitting.org/Welcome.html" TargetMode="External"/><Relationship Id="rId4" Type="http://schemas.openxmlformats.org/officeDocument/2006/relationships/hyperlink" Target="http://www.astro.yale.edu/eaz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ui.adsabs.harvard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847/1538-4357/aae9e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arxiv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1.031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java/technologies/downloads/" TargetMode="External"/><Relationship Id="rId2" Type="http://schemas.openxmlformats.org/officeDocument/2006/relationships/hyperlink" Target="https://www.jabre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d.ipac.caltech.edu/" TargetMode="External"/><Relationship Id="rId2" Type="http://schemas.openxmlformats.org/officeDocument/2006/relationships/hyperlink" Target="http://simbad.u-strasbg.fr/simb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dc.china-vo.org/?&amp;locale=zh_C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aoxuefeng.com/wiki/1016959663602400" TargetMode="External"/><Relationship Id="rId2" Type="http://schemas.openxmlformats.org/officeDocument/2006/relationships/hyperlink" Target="https://github.com/realpython/python-gu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runoob.com/python3/python3-tutoria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天文研究软件入门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  <a:p>
            <a:pPr algn="r"/>
            <a:r>
              <a:rPr lang="en-US" altLang="zh-CN" dirty="0"/>
              <a:t>Chen </a:t>
            </a:r>
            <a:r>
              <a:rPr lang="en-US" altLang="zh-CN" dirty="0" err="1"/>
              <a:t>Xinkai</a:t>
            </a:r>
            <a:r>
              <a:rPr lang="en-US" altLang="zh-CN" dirty="0"/>
              <a:t> &amp; YaoYao</a:t>
            </a:r>
          </a:p>
          <a:p>
            <a:pPr algn="r"/>
            <a:r>
              <a:rPr lang="en-US" altLang="zh-CN" dirty="0"/>
              <a:t>2021.10.13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3.1.1 Install python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>
                <a:sym typeface="+mn-ea"/>
                <a:hlinkClick r:id="rId2" action="ppaction://hlinkfile"/>
              </a:rPr>
              <a:t>Anaconda</a:t>
            </a:r>
            <a:r>
              <a:rPr lang="en-US" altLang="zh-CN" sz="3200" dirty="0">
                <a:sym typeface="+mn-ea"/>
              </a:rPr>
              <a:t> </a:t>
            </a:r>
            <a:r>
              <a:rPr lang="zh-CN" altLang="en-US" sz="3200" dirty="0">
                <a:sym typeface="+mn-ea"/>
              </a:rPr>
              <a:t>集成编程环境，方便安装各种包，而不用自己每个去单独搜索、下载、编译、安装。</a:t>
            </a:r>
            <a:endParaRPr lang="en-US" altLang="zh-CN" sz="3200" dirty="0">
              <a:sym typeface="+mn-ea"/>
            </a:endParaRPr>
          </a:p>
          <a:p>
            <a:endParaRPr lang="en-US" altLang="zh-CN" sz="2800" dirty="0">
              <a:sym typeface="+mn-ea"/>
            </a:endParaRPr>
          </a:p>
          <a:p>
            <a:r>
              <a:rPr lang="en-US" altLang="zh-CN" sz="3200" dirty="0">
                <a:sym typeface="+mn-ea"/>
              </a:rPr>
              <a:t>IDE (Integrated Development Environment)</a:t>
            </a:r>
            <a:endParaRPr lang="en-US" altLang="zh-CN" sz="3200" dirty="0"/>
          </a:p>
          <a:p>
            <a:pPr lvl="1"/>
            <a:r>
              <a:rPr lang="en-US" altLang="zh-CN" sz="2800" dirty="0">
                <a:sym typeface="+mn-ea"/>
              </a:rPr>
              <a:t>PyCharm (IntelliJ IDEA)</a:t>
            </a:r>
            <a:endParaRPr lang="en-US" altLang="zh-CN" sz="2800" dirty="0"/>
          </a:p>
          <a:p>
            <a:pPr lvl="1"/>
            <a:r>
              <a:rPr lang="en-US" altLang="zh-CN" sz="2800" dirty="0" err="1">
                <a:sym typeface="+mn-ea"/>
              </a:rPr>
              <a:t>jupyter</a:t>
            </a:r>
            <a:r>
              <a:rPr lang="en-US" altLang="zh-CN" sz="2800" dirty="0">
                <a:sym typeface="+mn-ea"/>
              </a:rPr>
              <a:t> notebook (</a:t>
            </a:r>
            <a:r>
              <a:rPr lang="en-US" altLang="zh-CN" sz="2800" dirty="0" err="1">
                <a:sym typeface="+mn-ea"/>
              </a:rPr>
              <a:t>jupyter</a:t>
            </a:r>
            <a:r>
              <a:rPr lang="en-US" altLang="zh-CN" sz="2800" dirty="0">
                <a:sym typeface="+mn-ea"/>
              </a:rPr>
              <a:t> lab</a:t>
            </a:r>
            <a:r>
              <a:rPr lang="en-US" altLang="zh-CN" sz="3200" dirty="0">
                <a:sym typeface="+mn-ea"/>
              </a:rPr>
              <a:t>)</a:t>
            </a:r>
          </a:p>
          <a:p>
            <a:pPr lvl="1"/>
            <a:r>
              <a:rPr lang="en-US" altLang="zh-CN" sz="2800" dirty="0">
                <a:sym typeface="+mn-ea"/>
              </a:rPr>
              <a:t>Visual studio (code)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3.1.2 Python</a:t>
            </a:r>
            <a:r>
              <a:rPr lang="zh-CN" altLang="en-US" dirty="0"/>
              <a:t>软件包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65860"/>
            <a:ext cx="10515600" cy="5692140"/>
          </a:xfrm>
        </p:spPr>
        <p:txBody>
          <a:bodyPr>
            <a:normAutofit/>
          </a:bodyPr>
          <a:lstStyle/>
          <a:p>
            <a:pPr lvl="0"/>
            <a:r>
              <a:rPr lang="en-US" altLang="zh-CN" dirty="0"/>
              <a:t>n</a:t>
            </a:r>
            <a:r>
              <a:rPr lang="zh-CN" altLang="en-US" dirty="0"/>
              <a:t>umpy </a:t>
            </a:r>
            <a:r>
              <a:rPr lang="en-US" altLang="zh-CN" dirty="0"/>
              <a:t>–</a:t>
            </a:r>
            <a:r>
              <a:rPr lang="zh-CN" altLang="en-US" dirty="0"/>
              <a:t>数值计算工具</a:t>
            </a:r>
          </a:p>
          <a:p>
            <a:pPr lvl="0"/>
            <a:r>
              <a:rPr lang="en-US" altLang="zh-CN" dirty="0"/>
              <a:t>s</a:t>
            </a:r>
            <a:r>
              <a:rPr lang="zh-CN" altLang="en-US" dirty="0"/>
              <a:t>ci</a:t>
            </a:r>
            <a:r>
              <a:rPr lang="en-US" altLang="zh-CN" dirty="0"/>
              <a:t>p</a:t>
            </a:r>
            <a:r>
              <a:rPr lang="zh-CN" altLang="en-US" dirty="0"/>
              <a:t>y </a:t>
            </a:r>
            <a:r>
              <a:rPr lang="en-US" altLang="zh-CN" dirty="0"/>
              <a:t>–</a:t>
            </a:r>
            <a:r>
              <a:rPr lang="zh-CN" altLang="en-US" dirty="0"/>
              <a:t> 科学计算工具</a:t>
            </a:r>
          </a:p>
          <a:p>
            <a:pPr lvl="0"/>
            <a:r>
              <a:rPr lang="zh-CN" altLang="en-US" dirty="0"/>
              <a:t>pandas </a:t>
            </a:r>
            <a:r>
              <a:rPr lang="en-US" altLang="zh-CN" dirty="0"/>
              <a:t>–</a:t>
            </a:r>
            <a:r>
              <a:rPr lang="zh-CN" altLang="en-US" dirty="0"/>
              <a:t> 数据分析工具</a:t>
            </a:r>
          </a:p>
          <a:p>
            <a:pPr lvl="0"/>
            <a:r>
              <a:rPr lang="zh-CN" altLang="en-US" dirty="0"/>
              <a:t>matplotlib - 绘图工具</a:t>
            </a:r>
          </a:p>
          <a:p>
            <a:pPr lvl="0"/>
            <a:r>
              <a:rPr lang="zh-CN" altLang="en-US" dirty="0">
                <a:hlinkClick r:id="rId2" action="ppaction://hlinkfile"/>
              </a:rPr>
              <a:t>scikit-learn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机器学习工具</a:t>
            </a:r>
          </a:p>
          <a:p>
            <a:pPr lvl="0"/>
            <a:r>
              <a:rPr lang="zh-CN" altLang="en-US" dirty="0">
                <a:hlinkClick r:id="rId3" action="ppaction://hlinkfile"/>
              </a:rPr>
              <a:t>astropy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天文综合工具，包括</a:t>
            </a:r>
            <a:r>
              <a:rPr lang="en-US" altLang="zh-CN" dirty="0"/>
              <a:t>fits</a:t>
            </a:r>
            <a:r>
              <a:rPr lang="zh-CN" altLang="en-US" dirty="0"/>
              <a:t>图像读取、表格处理、单位换算、宇宙学计算、天球坐标系等</a:t>
            </a:r>
          </a:p>
          <a:p>
            <a:pPr lvl="0"/>
            <a:r>
              <a:rPr lang="zh-CN" altLang="en-US" dirty="0">
                <a:hlinkClick r:id="rId4" action="ppaction://hlinkfile"/>
              </a:rPr>
              <a:t>photutils</a:t>
            </a:r>
            <a:r>
              <a:rPr lang="zh-CN" altLang="en-US" dirty="0"/>
              <a:t> </a:t>
            </a:r>
            <a:r>
              <a:rPr lang="en-US" altLang="zh-CN" dirty="0"/>
              <a:t>– </a:t>
            </a:r>
            <a:r>
              <a:rPr lang="zh-CN" altLang="en-US" dirty="0"/>
              <a:t>测光工具</a:t>
            </a:r>
            <a:endParaRPr lang="en-US" altLang="zh-CN" dirty="0"/>
          </a:p>
          <a:p>
            <a:pPr lvl="0"/>
            <a:r>
              <a:rPr lang="en-US" altLang="zh-CN" dirty="0">
                <a:hlinkClick r:id="rId5"/>
              </a:rPr>
              <a:t>PyNeb</a:t>
            </a:r>
            <a:r>
              <a:rPr lang="en-US" altLang="zh-CN" dirty="0"/>
              <a:t> – </a:t>
            </a:r>
            <a:r>
              <a:rPr lang="zh-CN" altLang="en-US" dirty="0"/>
              <a:t>原子计算工具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安装方法：</a:t>
            </a:r>
            <a:r>
              <a:rPr lang="en-US" altLang="zh-CN" dirty="0"/>
              <a:t>pip3 install </a:t>
            </a:r>
            <a:r>
              <a:rPr lang="zh-CN" altLang="en-US" dirty="0"/>
              <a:t>软件名称</a:t>
            </a:r>
            <a:endParaRPr lang="en-US" altLang="zh-C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3.2.1 Fits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hlinkClick r:id="rId2" action="ppaction://hlinkfile"/>
              </a:rPr>
              <a:t>Flexible Image Transport System</a:t>
            </a:r>
            <a:endParaRPr lang="en-US" altLang="zh-CN" dirty="0"/>
          </a:p>
          <a:p>
            <a:endParaRPr lang="en-US" altLang="zh-CN" dirty="0">
              <a:hlinkClick r:id="rId3" action="ppaction://hlinkfile"/>
            </a:endParaRPr>
          </a:p>
          <a:p>
            <a:endParaRPr lang="en-US" altLang="zh-CN" dirty="0">
              <a:hlinkClick r:id="rId3" action="ppaction://hlinkfile"/>
            </a:endParaRPr>
          </a:p>
          <a:p>
            <a:r>
              <a:rPr lang="en-US" altLang="zh-CN" dirty="0">
                <a:hlinkClick r:id="rId3" action="ppaction://hlinkfile"/>
              </a:rPr>
              <a:t>DS9</a:t>
            </a:r>
            <a:r>
              <a:rPr lang="en-US" altLang="zh-CN" dirty="0"/>
              <a:t> – Fits</a:t>
            </a:r>
            <a:r>
              <a:rPr lang="zh-CN" altLang="en-US" dirty="0"/>
              <a:t>图像查看器</a:t>
            </a:r>
            <a:endParaRPr lang="en-US" altLang="zh-CN" dirty="0"/>
          </a:p>
          <a:p>
            <a:r>
              <a:rPr lang="en-US" altLang="zh-CN" dirty="0" err="1">
                <a:hlinkClick r:id="rId4"/>
              </a:rPr>
              <a:t>Topcat</a:t>
            </a:r>
            <a:r>
              <a:rPr lang="en-US" altLang="zh-CN" dirty="0"/>
              <a:t> - Tool for </a:t>
            </a:r>
            <a:r>
              <a:rPr lang="en-US" altLang="zh-CN" dirty="0" err="1"/>
              <a:t>OPerations</a:t>
            </a:r>
            <a:r>
              <a:rPr lang="en-US" altLang="zh-CN" dirty="0"/>
              <a:t> on Catalogues And Tables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4ADF04-A8C3-4136-B2C6-AF9D8FF7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3.2.2 </a:t>
            </a:r>
            <a:r>
              <a:rPr lang="zh-CN" altLang="en-US" dirty="0"/>
              <a:t>其它软件</a:t>
            </a:r>
            <a:r>
              <a:rPr lang="en-US" altLang="zh-CN" dirty="0"/>
              <a:t>(</a:t>
            </a:r>
            <a:r>
              <a:rPr lang="zh-CN" altLang="en-US" dirty="0"/>
              <a:t>示例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46B979-17D5-4F48-9960-524AE926B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254"/>
            <a:ext cx="10515600" cy="4967236"/>
          </a:xfrm>
        </p:spPr>
        <p:txBody>
          <a:bodyPr/>
          <a:lstStyle/>
          <a:p>
            <a:r>
              <a:rPr lang="zh-CN" altLang="en-US" dirty="0"/>
              <a:t>原始数据处理：</a:t>
            </a:r>
            <a:r>
              <a:rPr lang="en-US" altLang="zh-CN" dirty="0"/>
              <a:t>IRAF(</a:t>
            </a:r>
            <a:r>
              <a:rPr lang="zh-CN" altLang="en-US" dirty="0"/>
              <a:t>已过时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图像查看：</a:t>
            </a:r>
            <a:r>
              <a:rPr lang="en-US" altLang="zh-CN" dirty="0"/>
              <a:t>DS9</a:t>
            </a:r>
          </a:p>
          <a:p>
            <a:r>
              <a:rPr lang="zh-CN" altLang="en-US" dirty="0"/>
              <a:t>图像选源：</a:t>
            </a:r>
            <a:r>
              <a:rPr lang="en-US" altLang="zh-CN" dirty="0">
                <a:hlinkClick r:id="rId2"/>
              </a:rPr>
              <a:t>SExtractor</a:t>
            </a:r>
            <a:endParaRPr lang="en-US" altLang="zh-CN" dirty="0"/>
          </a:p>
          <a:p>
            <a:r>
              <a:rPr lang="zh-CN" altLang="en-US" dirty="0"/>
              <a:t>图像拟合：</a:t>
            </a:r>
            <a:r>
              <a:rPr lang="en-US" altLang="zh-CN" dirty="0">
                <a:hlinkClick r:id="rId3"/>
              </a:rPr>
              <a:t>GalFIT</a:t>
            </a:r>
            <a:endParaRPr lang="en-US" altLang="zh-CN" dirty="0"/>
          </a:p>
          <a:p>
            <a:r>
              <a:rPr lang="zh-CN" altLang="en-US" dirty="0"/>
              <a:t>测光红移：</a:t>
            </a:r>
            <a:r>
              <a:rPr lang="en-US" altLang="zh-CN" dirty="0">
                <a:hlinkClick r:id="rId4"/>
              </a:rPr>
              <a:t>EAZY</a:t>
            </a:r>
            <a:endParaRPr lang="en-US" altLang="zh-CN" dirty="0"/>
          </a:p>
          <a:p>
            <a:r>
              <a:rPr lang="en-US" altLang="zh-CN" dirty="0"/>
              <a:t>SED-Fitting</a:t>
            </a:r>
            <a:r>
              <a:rPr lang="zh-CN" altLang="en-US" dirty="0"/>
              <a:t>： </a:t>
            </a:r>
            <a:r>
              <a:rPr lang="en-US" altLang="zh-CN" dirty="0">
                <a:hlinkClick r:id="rId5"/>
              </a:rPr>
              <a:t>http://sedfitting.org/Welcome.html</a:t>
            </a:r>
            <a:endParaRPr lang="en-US" altLang="zh-CN" dirty="0"/>
          </a:p>
          <a:p>
            <a:pPr lvl="1"/>
            <a:r>
              <a:rPr lang="en-US" altLang="zh-CN" dirty="0"/>
              <a:t>STARLIGHT</a:t>
            </a:r>
          </a:p>
          <a:p>
            <a:pPr lvl="1"/>
            <a:r>
              <a:rPr lang="en-US" altLang="zh-CN" dirty="0"/>
              <a:t>PPXF</a:t>
            </a:r>
          </a:p>
          <a:p>
            <a:pPr lvl="1"/>
            <a:r>
              <a:rPr lang="en-US" altLang="zh-CN" dirty="0"/>
              <a:t>Firefly</a:t>
            </a:r>
          </a:p>
          <a:p>
            <a:pPr lvl="1"/>
            <a:r>
              <a:rPr lang="en-US" altLang="zh-CN" dirty="0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230661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103C-737B-48BF-BA1F-2930B15B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组内服务器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835C10-D284-4968-92EF-9D08803B7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254"/>
            <a:ext cx="10515600" cy="5378716"/>
          </a:xfrm>
        </p:spPr>
        <p:txBody>
          <a:bodyPr/>
          <a:lstStyle/>
          <a:p>
            <a:r>
              <a:rPr lang="zh-CN" altLang="en-US" dirty="0"/>
              <a:t>组内服务器</a:t>
            </a:r>
            <a:r>
              <a:rPr lang="en-US" altLang="zh-CN" dirty="0"/>
              <a:t>IP</a:t>
            </a:r>
            <a:r>
              <a:rPr lang="zh-CN" altLang="en-US" dirty="0"/>
              <a:t>地址： </a:t>
            </a:r>
            <a:endParaRPr lang="en-US" altLang="zh-CN" dirty="0"/>
          </a:p>
          <a:p>
            <a:pPr lvl="1"/>
            <a:r>
              <a:rPr lang="en-US" altLang="zh-CN" dirty="0"/>
              <a:t>IPv4: 211.86.148.32</a:t>
            </a:r>
          </a:p>
          <a:p>
            <a:pPr lvl="1"/>
            <a:r>
              <a:rPr lang="en-US" altLang="zh-CN" dirty="0"/>
              <a:t>IPv6: 2001:da8:d800:472:7a2b:cbff:fe6f:e783</a:t>
            </a:r>
          </a:p>
          <a:p>
            <a:r>
              <a:rPr lang="zh-CN" altLang="en-US" dirty="0"/>
              <a:t>连接方式：</a:t>
            </a:r>
            <a:endParaRPr lang="en-US" altLang="zh-CN" dirty="0"/>
          </a:p>
          <a:p>
            <a:pPr lvl="1"/>
            <a:r>
              <a:rPr lang="en-US" altLang="zh-CN" dirty="0"/>
              <a:t>Linux/Mac</a:t>
            </a:r>
            <a:r>
              <a:rPr lang="zh-CN" altLang="en-US" dirty="0"/>
              <a:t>：打开终端，输入 </a:t>
            </a:r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ssh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</a:t>
            </a:r>
            <a:r>
              <a:rPr lang="zh-CN" altLang="en-US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用户名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@IP</a:t>
            </a:r>
            <a:r>
              <a:rPr lang="zh-CN" altLang="en-US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地址 </a:t>
            </a:r>
            <a:r>
              <a:rPr lang="zh-CN" altLang="en-US" dirty="0"/>
              <a:t>即可。如果你的服务器用户名和你电脑用户名一致，前面的</a:t>
            </a:r>
            <a:r>
              <a:rPr lang="zh-CN" altLang="en-US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用户名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@</a:t>
            </a:r>
            <a:r>
              <a:rPr lang="zh-CN" altLang="en-US" dirty="0"/>
              <a:t>可省略。</a:t>
            </a:r>
            <a:endParaRPr lang="en-US" altLang="zh-CN" dirty="0"/>
          </a:p>
          <a:p>
            <a:pPr lvl="1"/>
            <a:r>
              <a:rPr lang="en-US" altLang="zh-CN" dirty="0"/>
              <a:t>Windows</a:t>
            </a:r>
            <a:r>
              <a:rPr lang="zh-CN" altLang="en-US" dirty="0"/>
              <a:t>：下载</a:t>
            </a:r>
            <a:r>
              <a:rPr lang="en-US" altLang="zh-CN" dirty="0"/>
              <a:t>putty</a:t>
            </a:r>
            <a:r>
              <a:rPr lang="zh-CN" altLang="en-US" dirty="0"/>
              <a:t>软件连接。</a:t>
            </a:r>
            <a:r>
              <a:rPr lang="en-US" altLang="zh-CN" dirty="0"/>
              <a:t>Win10 1803</a:t>
            </a:r>
            <a:r>
              <a:rPr lang="zh-CN" altLang="en-US" dirty="0"/>
              <a:t>以上版本同样可以在命令提示符或者</a:t>
            </a:r>
            <a:r>
              <a:rPr lang="en-US" altLang="zh-CN" dirty="0" err="1"/>
              <a:t>powershell</a:t>
            </a:r>
            <a:r>
              <a:rPr lang="zh-CN" altLang="en-US" dirty="0"/>
              <a:t>中通过</a:t>
            </a:r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ssh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</a:t>
            </a:r>
            <a:r>
              <a:rPr lang="zh-CN" altLang="en-US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用户名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@IP</a:t>
            </a:r>
            <a:r>
              <a:rPr lang="zh-CN" altLang="en-US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地址</a:t>
            </a:r>
            <a:r>
              <a:rPr lang="zh-CN" altLang="en-US" dirty="0"/>
              <a:t>访问</a:t>
            </a:r>
            <a:r>
              <a:rPr lang="zh-CN" altLang="en-US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。</a:t>
            </a:r>
            <a:r>
              <a:rPr lang="zh-CN" altLang="en-US" dirty="0"/>
              <a:t>也可以用</a:t>
            </a:r>
            <a:r>
              <a:rPr lang="en-US" altLang="zh-CN" dirty="0"/>
              <a:t>WSL</a:t>
            </a:r>
            <a:r>
              <a:rPr lang="zh-CN" altLang="en-US" dirty="0"/>
              <a:t>或者</a:t>
            </a:r>
            <a:r>
              <a:rPr lang="en-US" altLang="zh-CN" dirty="0" err="1"/>
              <a:t>cygwin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手机：去应用商店下载一个</a:t>
            </a:r>
            <a:r>
              <a:rPr lang="en-US" altLang="zh-CN" dirty="0"/>
              <a:t>SSH</a:t>
            </a:r>
            <a:r>
              <a:rPr lang="zh-CN" altLang="en-US" dirty="0"/>
              <a:t>连接工具</a:t>
            </a:r>
            <a:r>
              <a:rPr lang="en-US" altLang="zh-CN" dirty="0"/>
              <a:t>(</a:t>
            </a:r>
            <a:r>
              <a:rPr lang="zh-CN" altLang="en-US" dirty="0"/>
              <a:t>例如</a:t>
            </a:r>
            <a:r>
              <a:rPr lang="en-US" altLang="zh-CN" dirty="0"/>
              <a:t>juice </a:t>
            </a:r>
            <a:r>
              <a:rPr lang="en-US" altLang="zh-CN" dirty="0" err="1"/>
              <a:t>ssh</a:t>
            </a:r>
            <a:r>
              <a:rPr lang="en-US" altLang="zh-CN" dirty="0"/>
              <a:t>)</a:t>
            </a:r>
            <a:r>
              <a:rPr lang="zh-CN" altLang="en-US" dirty="0"/>
              <a:t>，添加服务器即可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232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BA64E-4B4A-4448-90C6-D2F195A3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</a:t>
            </a:r>
            <a:r>
              <a:rPr lang="zh-CN" altLang="en-US" dirty="0"/>
              <a:t>组内服务器注意事项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AE8FA4-E667-44ED-B57D-680DC9F8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1239254"/>
            <a:ext cx="11464290" cy="5413006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服务器节点： 服务器有多个节点，直接登录进去的为主节点</a:t>
            </a:r>
            <a:r>
              <a:rPr lang="en-US" altLang="zh-CN" sz="2400" dirty="0" err="1"/>
              <a:t>jupiter</a:t>
            </a:r>
            <a:r>
              <a:rPr lang="zh-CN" altLang="en-US" sz="2400" dirty="0"/>
              <a:t>，其配置较差，请勿用于程序运行。要跑程序请在登录主节点后输入</a:t>
            </a:r>
            <a:r>
              <a:rPr lang="en-US" altLang="zh-CN" sz="2400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ssh</a:t>
            </a:r>
            <a:r>
              <a:rPr lang="en-US" altLang="zh-CN" sz="24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node05</a:t>
            </a:r>
            <a:r>
              <a:rPr lang="zh-CN" altLang="en-US" sz="2400" dirty="0"/>
              <a:t>，访问</a:t>
            </a:r>
            <a:r>
              <a:rPr lang="en-US" altLang="zh-CN" sz="2400" dirty="0"/>
              <a:t>5</a:t>
            </a:r>
            <a:r>
              <a:rPr lang="zh-CN" altLang="en-US" sz="2400" dirty="0"/>
              <a:t>节点，该节点配置较高</a:t>
            </a:r>
            <a:r>
              <a:rPr lang="en-US" altLang="zh-CN" sz="2400" dirty="0"/>
              <a:t>(</a:t>
            </a:r>
            <a:r>
              <a:rPr lang="zh-CN" altLang="en-US" sz="2400" dirty="0"/>
              <a:t>四路</a:t>
            </a:r>
            <a:r>
              <a:rPr lang="en-US" altLang="zh-CN" sz="2400" dirty="0"/>
              <a:t>Intel Xeon Gold 6132 2.6GHz</a:t>
            </a:r>
            <a:r>
              <a:rPr lang="zh-CN" altLang="en-US" sz="2400" dirty="0"/>
              <a:t>，共</a:t>
            </a:r>
            <a:r>
              <a:rPr lang="en-US" altLang="zh-CN" sz="2400" dirty="0"/>
              <a:t>56C112T</a:t>
            </a:r>
            <a:r>
              <a:rPr lang="zh-CN" altLang="en-US" sz="2400" dirty="0"/>
              <a:t>，</a:t>
            </a:r>
            <a:r>
              <a:rPr lang="en-US" altLang="zh-CN" sz="2400" dirty="0"/>
              <a:t>377G</a:t>
            </a:r>
            <a:r>
              <a:rPr lang="zh-CN" altLang="en-US" sz="2400" dirty="0"/>
              <a:t>内存</a:t>
            </a:r>
            <a:r>
              <a:rPr lang="en-US" altLang="zh-CN" sz="2400" dirty="0"/>
              <a:t>)</a:t>
            </a:r>
            <a:r>
              <a:rPr lang="zh-CN" altLang="en-US" sz="2400" dirty="0"/>
              <a:t>，可用于计算。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服务器存储： 服务器硬盘空间有限，请将较大的数据放到</a:t>
            </a:r>
            <a:r>
              <a:rPr lang="en-US" altLang="zh-CN" sz="2400" dirty="0"/>
              <a:t>share</a:t>
            </a:r>
            <a:r>
              <a:rPr lang="zh-CN" altLang="en-US" sz="2400" dirty="0"/>
              <a:t>中。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后台运行： 运行程序时请保持和服务器的网络连接通畅，中途中断会直接停止运行。你可以在</a:t>
            </a:r>
            <a:r>
              <a:rPr lang="en-US" altLang="zh-CN" sz="24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screen</a:t>
            </a:r>
            <a:r>
              <a:rPr lang="zh-CN" altLang="en-US" sz="2400" dirty="0"/>
              <a:t>中运行程序，然后挂后台以防止中途中断。</a:t>
            </a:r>
            <a:endParaRPr lang="en-US" altLang="zh-CN" sz="2400" dirty="0"/>
          </a:p>
          <a:p>
            <a:r>
              <a:rPr lang="zh-CN" altLang="en-US" sz="2400" dirty="0"/>
              <a:t>外网访问内部节点： 外网只能访问主节点打开的端口，其它节点并没有直接和外网连接。如果你在</a:t>
            </a:r>
            <a:r>
              <a:rPr lang="en-US" altLang="zh-CN" sz="2400" dirty="0"/>
              <a:t>5</a:t>
            </a:r>
            <a:r>
              <a:rPr lang="zh-CN" altLang="en-US" sz="2400" dirty="0"/>
              <a:t>节点打开了端口</a:t>
            </a:r>
            <a:r>
              <a:rPr lang="en-US" altLang="zh-CN" sz="2400" dirty="0"/>
              <a:t>(</a:t>
            </a:r>
            <a:r>
              <a:rPr lang="zh-CN" altLang="en-US" sz="2400" dirty="0"/>
              <a:t>例如开启了</a:t>
            </a:r>
            <a:r>
              <a:rPr lang="en-US" altLang="zh-CN" sz="2400" dirty="0" err="1"/>
              <a:t>jupyter</a:t>
            </a:r>
            <a:r>
              <a:rPr lang="en-US" altLang="zh-CN" sz="2400" dirty="0"/>
              <a:t> notebook</a:t>
            </a:r>
            <a:r>
              <a:rPr lang="zh-CN" altLang="en-US" sz="2400" dirty="0"/>
              <a:t>的外网访问</a:t>
            </a:r>
            <a:r>
              <a:rPr lang="en-US" altLang="zh-CN" sz="2400" dirty="0"/>
              <a:t>)</a:t>
            </a:r>
            <a:r>
              <a:rPr lang="zh-CN" altLang="en-US" sz="2400" dirty="0"/>
              <a:t>，此时外网是不能直接访问的，要安装</a:t>
            </a:r>
            <a:r>
              <a:rPr lang="en-US" altLang="zh-CN" sz="2400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frpc</a:t>
            </a:r>
            <a:r>
              <a:rPr lang="zh-CN" altLang="en-US" sz="2400" dirty="0"/>
              <a:t>和</a:t>
            </a:r>
            <a:r>
              <a:rPr lang="en-US" altLang="zh-CN" sz="2400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frps</a:t>
            </a:r>
            <a:r>
              <a:rPr lang="zh-CN" altLang="en-US" sz="2400" dirty="0"/>
              <a:t>来打通内外网。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495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CA1940-A7F8-44F5-B07A-6BE9AEA2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Linux</a:t>
            </a:r>
            <a:r>
              <a:rPr lang="zh-CN" altLang="en-US" dirty="0"/>
              <a:t>命令行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B498C7-0F16-41B3-BE0F-6302FC68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748"/>
            <a:ext cx="10515600" cy="5811252"/>
          </a:xfrm>
        </p:spPr>
        <p:txBody>
          <a:bodyPr>
            <a:normAutofit/>
          </a:bodyPr>
          <a:lstStyle/>
          <a:p>
            <a:r>
              <a:rPr lang="zh-CN" altLang="en-US" dirty="0"/>
              <a:t>参考教程：</a:t>
            </a:r>
            <a:endParaRPr lang="en-US" altLang="zh-CN" dirty="0"/>
          </a:p>
          <a:p>
            <a:pPr lvl="1"/>
            <a:r>
              <a:rPr lang="en-US" altLang="zh-CN" dirty="0"/>
              <a:t>https://www.runoob.com/linux/linux-tutorial.html</a:t>
            </a:r>
          </a:p>
          <a:p>
            <a:r>
              <a:rPr lang="zh-CN" altLang="en-US" dirty="0"/>
              <a:t>常见命令</a:t>
            </a:r>
            <a:endParaRPr lang="en-US" altLang="zh-CN" dirty="0"/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cd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进入文件夹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ls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列出文件夹内容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, -a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列出隐藏文件，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-l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列出更多信息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mkdir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新建文件夹，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-p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自动建立上级文件夹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cp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复制文件，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-r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复制文件夹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mv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移动文件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rm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删除文件，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-r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删除文件夹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cat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查看文件，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more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less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也可以用来查看文件。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vim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修改文件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grep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查找内容，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-r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遍历文件夹查找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chmod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修改文件权限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lvl="1"/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tar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打包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/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解包文件，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-</a:t>
            </a:r>
            <a:r>
              <a:rPr lang="en-US" altLang="zh-CN" sz="2000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xzvf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解压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tar.gz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，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-</a:t>
            </a:r>
            <a:r>
              <a:rPr lang="en-US" altLang="zh-CN" sz="2000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czvf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压缩为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tar.gz</a:t>
            </a:r>
          </a:p>
          <a:p>
            <a:pPr lvl="1"/>
            <a:r>
              <a:rPr lang="en-US" altLang="zh-CN" sz="2000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wget</a:t>
            </a:r>
            <a:r>
              <a:rPr lang="en-US" altLang="zh-CN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</a:t>
            </a:r>
            <a:r>
              <a:rPr lang="zh-CN" altLang="en-US" sz="2000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下载文件</a:t>
            </a:r>
            <a:endParaRPr lang="en-US" altLang="zh-CN" sz="2000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135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12C8D-C9F0-42C9-9999-1AE6B495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</a:t>
            </a:r>
            <a:r>
              <a:rPr lang="zh-CN" altLang="en-US" dirty="0"/>
              <a:t>密钥登录服务器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92E05B-3751-48C1-A877-7D46A563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1179096"/>
            <a:ext cx="11601450" cy="5639802"/>
          </a:xfrm>
        </p:spPr>
        <p:txBody>
          <a:bodyPr>
            <a:normAutofit/>
          </a:bodyPr>
          <a:lstStyle/>
          <a:p>
            <a:r>
              <a:rPr lang="zh-CN" altLang="en-US" dirty="0"/>
              <a:t>使用私钥登录比用密码登录更加安全和方便，私钥指的是</a:t>
            </a:r>
            <a:r>
              <a:rPr lang="en-US" altLang="zh-CN" dirty="0" err="1"/>
              <a:t>id_rsa</a:t>
            </a:r>
            <a:r>
              <a:rPr lang="zh-CN" altLang="en-US" dirty="0"/>
              <a:t>文件，公钥指的是</a:t>
            </a:r>
            <a:r>
              <a:rPr lang="en-US" altLang="zh-CN" dirty="0" err="1"/>
              <a:t>authorized_keys</a:t>
            </a:r>
            <a:r>
              <a:rPr lang="zh-CN" altLang="en-US" dirty="0"/>
              <a:t>文件，私钥可以转化成公钥，但是反过来不行，因此可用于验证用户身份。用户保存私钥，服务器保存公钥，能匹配上则允许登录。</a:t>
            </a:r>
            <a:endParaRPr lang="en-US" altLang="zh-CN" dirty="0"/>
          </a:p>
          <a:p>
            <a:r>
              <a:rPr lang="zh-CN" altLang="en-US" dirty="0"/>
              <a:t>使用方法：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下载服务器上你自己主目录中的</a:t>
            </a:r>
            <a:r>
              <a:rPr lang="en-US" altLang="zh-CN" dirty="0"/>
              <a:t>.</a:t>
            </a:r>
            <a:r>
              <a:rPr lang="en-US" altLang="zh-CN" dirty="0" err="1"/>
              <a:t>ssh</a:t>
            </a:r>
            <a:r>
              <a:rPr lang="en-US" altLang="zh-CN" dirty="0"/>
              <a:t>/</a:t>
            </a:r>
            <a:r>
              <a:rPr lang="en-US" altLang="zh-CN" dirty="0" err="1"/>
              <a:t>id_rsa</a:t>
            </a:r>
            <a:r>
              <a:rPr lang="zh-CN" altLang="en-US" dirty="0"/>
              <a:t>私钥文件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将其移动至你自己电脑主目录中的</a:t>
            </a:r>
            <a:r>
              <a:rPr lang="en-US" altLang="zh-CN" dirty="0"/>
              <a:t>.</a:t>
            </a:r>
            <a:r>
              <a:rPr lang="en-US" altLang="zh-CN" dirty="0" err="1"/>
              <a:t>ssh</a:t>
            </a:r>
            <a:r>
              <a:rPr lang="en-US" altLang="zh-CN" dirty="0"/>
              <a:t>/</a:t>
            </a:r>
            <a:r>
              <a:rPr lang="en-US" altLang="zh-CN" dirty="0" err="1"/>
              <a:t>id_rsa</a:t>
            </a:r>
            <a:r>
              <a:rPr lang="zh-CN" altLang="en-US" dirty="0"/>
              <a:t>中</a:t>
            </a:r>
            <a:endParaRPr lang="en-US" altLang="zh-CN" dirty="0"/>
          </a:p>
          <a:p>
            <a:pPr lvl="2"/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scp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211.86.148.32:./.</a:t>
            </a:r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ssh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/</a:t>
            </a:r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id_rsa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~/.</a:t>
            </a:r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ssh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/</a:t>
            </a:r>
          </a:p>
          <a:p>
            <a:pPr lvl="2"/>
            <a:r>
              <a:rPr lang="zh-CN" altLang="en-US" dirty="0"/>
              <a:t>或者使用</a:t>
            </a:r>
            <a:r>
              <a:rPr lang="en-US" altLang="zh-CN" dirty="0"/>
              <a:t>sftp</a:t>
            </a:r>
            <a:r>
              <a:rPr lang="zh-CN" altLang="en-US" dirty="0"/>
              <a:t>软件下载</a:t>
            </a:r>
            <a:r>
              <a:rPr lang="en-US" altLang="zh-CN" dirty="0"/>
              <a:t>(</a:t>
            </a:r>
            <a:r>
              <a:rPr lang="en-US" altLang="zh-CN" dirty="0" err="1"/>
              <a:t>FlashFXP</a:t>
            </a:r>
            <a:r>
              <a:rPr lang="zh-CN" altLang="en-US" dirty="0"/>
              <a:t>，</a:t>
            </a:r>
            <a:r>
              <a:rPr lang="en-US" altLang="zh-CN" dirty="0"/>
              <a:t>FileZilla</a:t>
            </a:r>
            <a:r>
              <a:rPr lang="zh-CN" altLang="en-US" dirty="0"/>
              <a:t>等</a:t>
            </a:r>
            <a:r>
              <a:rPr lang="en-US" altLang="zh-CN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将其权限修改为</a:t>
            </a:r>
            <a:r>
              <a:rPr lang="en-US" altLang="zh-CN" dirty="0"/>
              <a:t>600</a:t>
            </a:r>
          </a:p>
          <a:p>
            <a:pPr lvl="2"/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chmod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 600 ~/.</a:t>
            </a:r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ssh</a:t>
            </a:r>
            <a:r>
              <a:rPr lang="en-US" altLang="zh-CN" dirty="0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/</a:t>
            </a:r>
            <a:r>
              <a:rPr lang="en-US" altLang="zh-CN" dirty="0" err="1">
                <a:latin typeface="Noto Sans Mono CJK SC Regular" panose="020B0500000000000000" pitchFamily="34" charset="-122"/>
                <a:ea typeface="Noto Sans Mono CJK SC Regular" panose="020B0500000000000000" pitchFamily="34" charset="-122"/>
              </a:rPr>
              <a:t>id_rsa</a:t>
            </a:r>
            <a:endParaRPr lang="en-US" altLang="zh-CN" dirty="0">
              <a:latin typeface="Noto Sans Mono CJK SC Regular" panose="020B0500000000000000" pitchFamily="34" charset="-122"/>
              <a:ea typeface="Noto Sans Mono CJK SC Regular" panose="020B0500000000000000" pitchFamily="34" charset="-12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直接用</a:t>
            </a:r>
            <a:r>
              <a:rPr lang="en-US" altLang="zh-CN" dirty="0" err="1"/>
              <a:t>ssh</a:t>
            </a:r>
            <a:r>
              <a:rPr lang="zh-CN" altLang="en-US" dirty="0"/>
              <a:t>登录服务器即可，之后不会弹出要求输入密码的提示。</a:t>
            </a:r>
            <a:endParaRPr lang="en-US" altLang="zh-CN" dirty="0"/>
          </a:p>
          <a:p>
            <a:r>
              <a:rPr lang="zh-CN" altLang="en-US" dirty="0"/>
              <a:t>处于安全考虑，未来可能会禁用密码登录。</a:t>
            </a:r>
            <a:r>
              <a:rPr lang="en-US" altLang="zh-CN" dirty="0"/>
              <a:t>(</a:t>
            </a:r>
            <a:r>
              <a:rPr lang="zh-CN" altLang="en-US" dirty="0"/>
              <a:t>现在既可以用密码，也可以用私钥</a:t>
            </a:r>
            <a:r>
              <a:rPr lang="en-US" altLang="zh-C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741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AE4DA3-741F-45C6-B439-A86EF159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 </a:t>
            </a:r>
            <a:r>
              <a:rPr lang="zh-CN" altLang="en-US" dirty="0"/>
              <a:t>写文章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4147C3-4967-4807-B526-1FB81A8D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Latex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en-US" altLang="zh-CN" dirty="0" err="1"/>
              <a:t>TeXstudio</a:t>
            </a:r>
            <a:endParaRPr lang="en-US" altLang="zh-CN" dirty="0"/>
          </a:p>
          <a:p>
            <a:pPr lvl="1"/>
            <a:r>
              <a:rPr lang="en-US" altLang="zh-CN" dirty="0"/>
              <a:t>Overleaf</a:t>
            </a:r>
          </a:p>
          <a:p>
            <a:pPr lvl="1"/>
            <a:endParaRPr lang="en-US" altLang="zh-CN" dirty="0"/>
          </a:p>
          <a:p>
            <a:r>
              <a:rPr lang="en-US" altLang="zh-CN" dirty="0" err="1"/>
              <a:t>tex</a:t>
            </a:r>
            <a:r>
              <a:rPr lang="zh-CN" altLang="en-US" dirty="0"/>
              <a:t>文件：文章内容，只包含文本</a:t>
            </a:r>
            <a:endParaRPr lang="en-US" altLang="zh-CN" dirty="0"/>
          </a:p>
          <a:p>
            <a:r>
              <a:rPr lang="en-US" altLang="zh-CN" dirty="0"/>
              <a:t>bib</a:t>
            </a:r>
            <a:r>
              <a:rPr lang="zh-CN" altLang="en-US" dirty="0"/>
              <a:t>文件：引用文献列表。格式和</a:t>
            </a:r>
            <a:r>
              <a:rPr lang="en-US" altLang="zh-CN" dirty="0" err="1"/>
              <a:t>jabref</a:t>
            </a:r>
            <a:r>
              <a:rPr lang="zh-CN" altLang="en-US" dirty="0"/>
              <a:t>的文献库一样，可通过</a:t>
            </a:r>
            <a:r>
              <a:rPr lang="en-US" altLang="zh-CN" dirty="0" err="1"/>
              <a:t>jabref</a:t>
            </a:r>
            <a:r>
              <a:rPr lang="zh-CN" altLang="en-US" dirty="0"/>
              <a:t>管理</a:t>
            </a:r>
            <a:endParaRPr lang="en-US" altLang="zh-CN" dirty="0"/>
          </a:p>
          <a:p>
            <a:r>
              <a:rPr lang="en-US" altLang="zh-CN" dirty="0"/>
              <a:t>pdf</a:t>
            </a:r>
            <a:r>
              <a:rPr lang="zh-CN" altLang="en-US" dirty="0"/>
              <a:t>文件：输出的文件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教程： </a:t>
            </a:r>
            <a:r>
              <a:rPr lang="en-US" altLang="zh-CN" dirty="0"/>
              <a:t>https://www.jianshu.com/p/3e842d67ada2</a:t>
            </a:r>
          </a:p>
        </p:txBody>
      </p:sp>
    </p:spTree>
    <p:extLst>
      <p:ext uri="{BB962C8B-B14F-4D97-AF65-F5344CB8AC3E}">
        <p14:creationId xmlns:p14="http://schemas.microsoft.com/office/powerpoint/2010/main" val="58472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938AFB-F7D0-4336-A8B5-9CA03B8B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9BD301-C341-41BC-9A2A-4E758F75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758"/>
            <a:ext cx="10515600" cy="57312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文献资料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搜索引擎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文献管理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在线数据库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NED</a:t>
            </a:r>
            <a:r>
              <a:rPr lang="zh-CN" altLang="en-US" dirty="0"/>
              <a:t>、</a:t>
            </a:r>
            <a:r>
              <a:rPr lang="en-US" altLang="zh-CN" dirty="0"/>
              <a:t>CDS</a:t>
            </a:r>
            <a:r>
              <a:rPr lang="zh-CN" altLang="en-US" dirty="0"/>
              <a:t>、</a:t>
            </a:r>
            <a:r>
              <a:rPr lang="en-US" altLang="zh-CN" dirty="0"/>
              <a:t>NADC</a:t>
            </a:r>
            <a:r>
              <a:rPr lang="zh-CN" altLang="en-US" dirty="0"/>
              <a:t>数据库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各巡天自己的数据库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数据处理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Python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/>
              <a:t>其它工具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组内服务器</a:t>
            </a:r>
            <a:endParaRPr lang="en-US" altLang="zh-CN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SSH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Linux</a:t>
            </a:r>
            <a:r>
              <a:rPr lang="zh-CN" altLang="en-US" dirty="0"/>
              <a:t>命令行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写文章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609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Search engine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  <a:hlinkClick r:id="rId2" action="ppaction://hlinkfile"/>
              </a:rPr>
              <a:t>ADS</a:t>
            </a:r>
            <a:r>
              <a:rPr lang="en-US" altLang="zh-CN" dirty="0">
                <a:sym typeface="+mn-ea"/>
              </a:rPr>
              <a:t> (https://ui.adsabs.harvard.edu)</a:t>
            </a:r>
          </a:p>
          <a:p>
            <a:pPr lvl="1"/>
            <a:r>
              <a:rPr lang="zh-CN" altLang="en-US" dirty="0"/>
              <a:t>专门用来搜索天文相关文献</a:t>
            </a: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B4B5E1-0AB8-4427-95E6-CFC64CD4E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5" y="2217010"/>
            <a:ext cx="6394729" cy="4640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5EEB70-7F15-4B09-9127-CC30A4D9639B}"/>
              </a:ext>
            </a:extLst>
          </p:cNvPr>
          <p:cNvSpPr txBox="1"/>
          <p:nvPr/>
        </p:nvSpPr>
        <p:spPr>
          <a:xfrm>
            <a:off x="6970039" y="2828835"/>
            <a:ext cx="49407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可指定作者、第一作者、年份、期刊名等信息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  <a:p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  <a:p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常见期刊名：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  <a:p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ApJ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、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AJ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、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MNRAS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、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A&amp;A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、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ARA&amp;A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、</a:t>
            </a:r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NatAs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、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PASP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、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RAA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等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  <a:p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  <a:p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搜索结果可按日期、引用量等排序，左栏还可以进一步筛选。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EF700-F846-4A0A-9501-5F359296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Search engine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98F5F7-D8AC-4453-8783-9F442A96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DOI</a:t>
            </a:r>
            <a:r>
              <a:rPr lang="zh-CN" altLang="en-US" dirty="0"/>
              <a:t>直达</a:t>
            </a:r>
            <a:endParaRPr lang="en-US" altLang="zh-CN" dirty="0"/>
          </a:p>
          <a:p>
            <a:pPr lvl="1"/>
            <a:r>
              <a:rPr lang="en-US" altLang="zh-CN" dirty="0"/>
              <a:t>DOI</a:t>
            </a:r>
            <a:r>
              <a:rPr lang="zh-CN" altLang="en-US" dirty="0"/>
              <a:t>的全称是</a:t>
            </a:r>
            <a:r>
              <a:rPr lang="en-US" altLang="zh-CN" dirty="0"/>
              <a:t>digital object unique identifier</a:t>
            </a:r>
            <a:r>
              <a:rPr lang="zh-CN" altLang="en-US" dirty="0"/>
              <a:t>，是指数字对象唯一标识符。例如 </a:t>
            </a:r>
            <a:r>
              <a:rPr lang="en-US" altLang="zh-CN" dirty="0"/>
              <a:t>10.3847/1538-4357/aae9ef </a:t>
            </a:r>
            <a:r>
              <a:rPr lang="zh-CN" altLang="en-US" dirty="0"/>
              <a:t>就是一个</a:t>
            </a:r>
            <a:r>
              <a:rPr lang="en-US" altLang="zh-CN" dirty="0"/>
              <a:t>DOI</a:t>
            </a:r>
            <a:r>
              <a:rPr lang="zh-CN" altLang="en-US" dirty="0"/>
              <a:t>，可以通过</a:t>
            </a:r>
            <a:r>
              <a:rPr lang="en-US" altLang="zh-CN" dirty="0">
                <a:hlinkClick r:id="rId2"/>
              </a:rPr>
              <a:t>https://doi.org/10.3847/1538-4357/aae9ef</a:t>
            </a:r>
            <a:r>
              <a:rPr lang="zh-CN" altLang="en-US" dirty="0"/>
              <a:t>直接访问到该文章</a:t>
            </a:r>
            <a:endParaRPr lang="en-US" altLang="zh-CN" dirty="0"/>
          </a:p>
          <a:p>
            <a:r>
              <a:rPr lang="zh-CN" altLang="en-US" dirty="0"/>
              <a:t>各期刊自己的官网</a:t>
            </a:r>
            <a:endParaRPr lang="en-US" altLang="zh-CN" dirty="0"/>
          </a:p>
          <a:p>
            <a:pPr lvl="1"/>
            <a:r>
              <a:rPr lang="en-US" altLang="zh-CN" dirty="0" err="1"/>
              <a:t>ApJ</a:t>
            </a:r>
            <a:r>
              <a:rPr lang="zh-CN" altLang="en-US" dirty="0"/>
              <a:t>系列： </a:t>
            </a:r>
            <a:r>
              <a:rPr lang="en-US" altLang="zh-CN" dirty="0"/>
              <a:t>https://iopscience.iop.org/journal/0004-637X</a:t>
            </a:r>
          </a:p>
          <a:p>
            <a:pPr lvl="1"/>
            <a:r>
              <a:rPr lang="en-US" altLang="zh-CN" dirty="0"/>
              <a:t>Nature Astronomy: https://www.nature.com/natastron/</a:t>
            </a:r>
          </a:p>
          <a:p>
            <a:pPr lvl="1"/>
            <a:r>
              <a:rPr lang="en-US" altLang="zh-CN" dirty="0"/>
              <a:t>MNRAS</a:t>
            </a:r>
            <a:r>
              <a:rPr lang="zh-CN" altLang="en-US" dirty="0"/>
              <a:t>： </a:t>
            </a:r>
            <a:r>
              <a:rPr lang="en-US" altLang="zh-CN" dirty="0"/>
              <a:t>https://academic.oup.com/mnras/</a:t>
            </a:r>
          </a:p>
          <a:p>
            <a:pPr lvl="1"/>
            <a:r>
              <a:rPr lang="en-US" altLang="zh-CN" dirty="0"/>
              <a:t>A&amp;A: https://www.aanda.org/</a:t>
            </a:r>
          </a:p>
          <a:p>
            <a:pPr lvl="1"/>
            <a:r>
              <a:rPr lang="en-US" altLang="zh-CN" dirty="0"/>
              <a:t>RAA</a:t>
            </a:r>
            <a:r>
              <a:rPr lang="zh-CN" altLang="en-US" dirty="0"/>
              <a:t>： </a:t>
            </a:r>
            <a:r>
              <a:rPr lang="en-US" altLang="zh-CN" dirty="0"/>
              <a:t>http://www.raa-journal.org/raa/index.php/raa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285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3600F-CB4E-402D-AA00-D501A18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Search engine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DF4731-2997-448E-9FD9-8433CA07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>
                <a:hlinkClick r:id="rId2" action="ppaction://hlinkfile"/>
              </a:rPr>
              <a:t>arXiv</a:t>
            </a:r>
            <a:r>
              <a:rPr lang="en-US" altLang="zh-CN" dirty="0"/>
              <a:t> (https://cn.arxiv.org)</a:t>
            </a:r>
          </a:p>
          <a:p>
            <a:pPr lvl="1"/>
            <a:r>
              <a:rPr lang="zh-CN" altLang="en-US" dirty="0"/>
              <a:t>电子预印本</a:t>
            </a:r>
            <a:endParaRPr lang="en-US" altLang="zh-CN" dirty="0"/>
          </a:p>
          <a:p>
            <a:r>
              <a:rPr lang="en-US" altLang="zh-CN" dirty="0"/>
              <a:t>Google scholar</a:t>
            </a:r>
            <a:r>
              <a:rPr lang="zh-CN" altLang="en-US" dirty="0"/>
              <a:t>、</a:t>
            </a:r>
            <a:r>
              <a:rPr lang="en-US" altLang="zh-CN" dirty="0"/>
              <a:t>CNKI</a:t>
            </a:r>
            <a:r>
              <a:rPr lang="zh-CN" altLang="en-US" dirty="0"/>
              <a:t>等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F510629-69FA-46CB-8BB9-F8B6414C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58" y="1920290"/>
            <a:ext cx="6249421" cy="45262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EA7D8B8-8CF6-4AD8-8ECB-AE2984178469}"/>
              </a:ext>
            </a:extLst>
          </p:cNvPr>
          <p:cNvSpPr txBox="1"/>
          <p:nvPr/>
        </p:nvSpPr>
        <p:spPr>
          <a:xfrm>
            <a:off x="230021" y="2885149"/>
            <a:ext cx="5017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一般选择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Astrophysics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中的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Astrophysics of Galaxies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进行浏览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  <a:p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  <a:p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arxiv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编号： 例如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2101.03179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，其中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21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指的是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2021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年，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01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指的是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1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月。可以直接在右上角搜索框中输入直达该文章，或者直接访问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  <a:hlinkClick r:id="rId4"/>
              </a:rPr>
              <a:t>https://arxiv.org/abs/2101.03179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汉仪文黑-85W" panose="00020600040101010101" pitchFamily="18" charset="-128"/>
              </a:rPr>
              <a:t>。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汉仪文黑-85W" panose="00020600040101010101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65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</a:t>
            </a:r>
            <a:r>
              <a:rPr lang="zh-CN" altLang="en-US" dirty="0"/>
              <a:t>文献管理工具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Jabref</a:t>
            </a:r>
            <a:r>
              <a:rPr lang="zh-CN" altLang="en-US" dirty="0"/>
              <a:t>：</a:t>
            </a:r>
            <a:r>
              <a:rPr lang="en-US" altLang="zh-CN" dirty="0"/>
              <a:t> </a:t>
            </a:r>
            <a:r>
              <a:rPr lang="en-US" altLang="zh-CN" dirty="0">
                <a:hlinkClick r:id="rId2"/>
              </a:rPr>
              <a:t>https://www.jabref.org/</a:t>
            </a:r>
            <a:endParaRPr lang="en-US" altLang="zh-CN" dirty="0"/>
          </a:p>
          <a:p>
            <a:r>
              <a:rPr lang="zh-CN" altLang="en-US" dirty="0"/>
              <a:t>左下角选择</a:t>
            </a:r>
            <a:r>
              <a:rPr lang="en-US" altLang="zh-CN" dirty="0"/>
              <a:t>SAO/NASA ADS</a:t>
            </a:r>
            <a:r>
              <a:rPr lang="zh-CN" altLang="en-US" dirty="0"/>
              <a:t>，可以直接在</a:t>
            </a:r>
            <a:r>
              <a:rPr lang="en-US" altLang="zh-CN" dirty="0"/>
              <a:t>ADS</a:t>
            </a:r>
            <a:r>
              <a:rPr lang="zh-CN" altLang="en-US" dirty="0"/>
              <a:t>中搜索文献添加。</a:t>
            </a:r>
            <a:endParaRPr lang="en-US" altLang="zh-CN" dirty="0"/>
          </a:p>
          <a:p>
            <a:r>
              <a:rPr lang="zh-CN" altLang="en-US" dirty="0"/>
              <a:t>使用</a:t>
            </a:r>
            <a:r>
              <a:rPr lang="en-US" altLang="zh-CN" dirty="0" err="1"/>
              <a:t>Jabref</a:t>
            </a:r>
            <a:r>
              <a:rPr lang="zh-CN" altLang="en-US" dirty="0"/>
              <a:t>，可能还需要安装</a:t>
            </a:r>
            <a:r>
              <a:rPr lang="en-US" altLang="zh-CN" dirty="0">
                <a:hlinkClick r:id="rId3"/>
              </a:rPr>
              <a:t>Java Runtime Environment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18B4DB-D754-4CDE-B213-F5F651670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3024779"/>
            <a:ext cx="7338060" cy="3540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 </a:t>
            </a:r>
            <a:r>
              <a:rPr lang="zh-CN" altLang="en-US" dirty="0"/>
              <a:t>天文数据库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9254"/>
            <a:ext cx="10515600" cy="5504446"/>
          </a:xfrm>
        </p:spPr>
        <p:txBody>
          <a:bodyPr/>
          <a:lstStyle/>
          <a:p>
            <a:r>
              <a:rPr lang="zh-CN" altLang="en-US" dirty="0">
                <a:hlinkClick r:id="rId2"/>
              </a:rPr>
              <a:t>SIMBAD</a:t>
            </a:r>
            <a:r>
              <a:rPr lang="zh-CN" altLang="en-US" dirty="0"/>
              <a:t> Astronomical Database - CDS</a:t>
            </a:r>
          </a:p>
          <a:p>
            <a:pPr lvl="1"/>
            <a:r>
              <a:rPr lang="zh-CN" altLang="en-US" dirty="0"/>
              <a:t>The SIMBAD astronomical database provides basic data, cross-identifications, bibliography and measurements for astronomical objects outside the solar system.</a:t>
            </a:r>
          </a:p>
          <a:p>
            <a:pPr lvl="1"/>
            <a:endParaRPr lang="zh-CN" altLang="en-US" dirty="0"/>
          </a:p>
          <a:p>
            <a:pPr lvl="0"/>
            <a:r>
              <a:rPr lang="zh-CN" altLang="en-US" dirty="0">
                <a:hlinkClick r:id="rId3" action="ppaction://hlinkfile"/>
              </a:rPr>
              <a:t>NASA/IPAC Extragalactic Database</a:t>
            </a:r>
            <a:endParaRPr lang="zh-CN" altLang="en-US" dirty="0"/>
          </a:p>
          <a:p>
            <a:pPr lvl="1"/>
            <a:r>
              <a:rPr lang="zh-CN" altLang="en-US" dirty="0"/>
              <a:t>NED is a comprehensive database of multiwavelength data for extragalactic objects, providing a systematic, ongoing fusion of information integrated from hundreds of large sky surveys and tens of thousands of research publications.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>
                <a:hlinkClick r:id="rId4"/>
              </a:rPr>
              <a:t>NADC/China-VO</a:t>
            </a:r>
            <a:endParaRPr lang="en-US" altLang="zh-CN" dirty="0"/>
          </a:p>
          <a:p>
            <a:pPr lvl="1"/>
            <a:r>
              <a:rPr lang="zh-CN" altLang="en-US" dirty="0"/>
              <a:t>国家天文科学数据中心，有很多国内的观测数据下载，以及文献、会议、软件资源。还可以申请望远镜观测</a:t>
            </a:r>
            <a:r>
              <a:rPr lang="en-US" altLang="zh-CN" dirty="0"/>
              <a:t>(</a:t>
            </a:r>
            <a:r>
              <a:rPr lang="zh-CN" altLang="en-US" dirty="0"/>
              <a:t>丽江</a:t>
            </a:r>
            <a:r>
              <a:rPr lang="en-US" altLang="zh-CN" dirty="0"/>
              <a:t>2.4/</a:t>
            </a:r>
            <a:r>
              <a:rPr lang="zh-CN" altLang="en-US" dirty="0"/>
              <a:t>兴隆</a:t>
            </a:r>
            <a:r>
              <a:rPr lang="en-US" altLang="zh-CN" dirty="0"/>
              <a:t>2.16</a:t>
            </a:r>
            <a:r>
              <a:rPr lang="zh-CN" altLang="en-US" dirty="0"/>
              <a:t>等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72100-22B2-44D4-BDA7-12A63B9D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 </a:t>
            </a:r>
            <a:r>
              <a:rPr lang="zh-CN" altLang="en-US" dirty="0"/>
              <a:t>巡天数据库和目录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B45530-1D5F-4076-8697-78B521DB5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90"/>
            <a:ext cx="10515600" cy="5680710"/>
          </a:xfrm>
        </p:spPr>
        <p:txBody>
          <a:bodyPr/>
          <a:lstStyle/>
          <a:p>
            <a:r>
              <a:rPr lang="zh-CN" altLang="en-US" dirty="0"/>
              <a:t>每个巡天会提供自己的公开数据发布</a:t>
            </a:r>
            <a:r>
              <a:rPr lang="en-US" altLang="zh-CN" dirty="0"/>
              <a:t>(Data release)</a:t>
            </a:r>
          </a:p>
          <a:p>
            <a:pPr lvl="1"/>
            <a:r>
              <a:rPr lang="en-US" altLang="zh-CN" dirty="0"/>
              <a:t>SDSS</a:t>
            </a:r>
          </a:p>
          <a:p>
            <a:pPr lvl="1"/>
            <a:r>
              <a:rPr lang="en-US" altLang="zh-CN" dirty="0"/>
              <a:t>2MASS</a:t>
            </a:r>
          </a:p>
          <a:p>
            <a:pPr lvl="1"/>
            <a:r>
              <a:rPr lang="en-US" altLang="zh-CN" dirty="0"/>
              <a:t>DEEP2</a:t>
            </a:r>
          </a:p>
          <a:p>
            <a:pPr lvl="1"/>
            <a:r>
              <a:rPr lang="en-US" altLang="zh-CN" dirty="0"/>
              <a:t>WISE</a:t>
            </a:r>
          </a:p>
          <a:p>
            <a:pPr lvl="1"/>
            <a:r>
              <a:rPr lang="en-US" altLang="zh-CN" dirty="0"/>
              <a:t>LAMOST</a:t>
            </a:r>
          </a:p>
          <a:p>
            <a:pPr lvl="1"/>
            <a:r>
              <a:rPr lang="en-US" altLang="zh-CN" dirty="0"/>
              <a:t>CANDELS</a:t>
            </a:r>
          </a:p>
          <a:p>
            <a:pPr lvl="1"/>
            <a:r>
              <a:rPr lang="en-US" altLang="zh-CN" dirty="0"/>
              <a:t>GAMA</a:t>
            </a:r>
          </a:p>
          <a:p>
            <a:pPr lvl="1"/>
            <a:r>
              <a:rPr lang="en-US" altLang="zh-CN" dirty="0"/>
              <a:t>Chandra</a:t>
            </a:r>
          </a:p>
          <a:p>
            <a:pPr lvl="1"/>
            <a:r>
              <a:rPr lang="en-US" altLang="zh-CN" dirty="0"/>
              <a:t>DESI</a:t>
            </a:r>
          </a:p>
          <a:p>
            <a:pPr lvl="1"/>
            <a:r>
              <a:rPr lang="en-US" altLang="zh-CN" dirty="0"/>
              <a:t>Gaia</a:t>
            </a:r>
          </a:p>
          <a:p>
            <a:pPr lvl="1"/>
            <a:r>
              <a:rPr lang="en-US" altLang="zh-CN" dirty="0"/>
              <a:t>ALFALFA</a:t>
            </a:r>
          </a:p>
          <a:p>
            <a:pPr lvl="1"/>
            <a:r>
              <a:rPr lang="en-US" altLang="zh-CN" dirty="0"/>
              <a:t>CALIFA</a:t>
            </a:r>
          </a:p>
          <a:p>
            <a:pPr lvl="1"/>
            <a:r>
              <a:rPr lang="en-US" altLang="zh-CN" dirty="0"/>
              <a:t>…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4885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 </a:t>
            </a:r>
            <a:r>
              <a:rPr lang="zh-CN" altLang="en-US" dirty="0"/>
              <a:t>数据处理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/>
              <a:t>Python </a:t>
            </a:r>
            <a:endParaRPr lang="en-US" altLang="zh-CN" sz="2330" dirty="0"/>
          </a:p>
          <a:p>
            <a:pPr lvl="1"/>
            <a:r>
              <a:rPr lang="en-US" altLang="zh-CN" sz="1995" dirty="0"/>
              <a:t>Python is an interpreted, high-level and general-purpose programming language. </a:t>
            </a:r>
          </a:p>
          <a:p>
            <a:pPr marL="0" lvl="0" indent="0">
              <a:buNone/>
            </a:pPr>
            <a:endParaRPr lang="en-US" altLang="zh-CN" sz="2330" dirty="0"/>
          </a:p>
          <a:p>
            <a:pPr marL="0" lvl="0" indent="0">
              <a:buNone/>
            </a:pPr>
            <a:endParaRPr lang="en-US" altLang="zh-CN" sz="2330" dirty="0"/>
          </a:p>
          <a:p>
            <a:pPr marL="0" lvl="0" indent="0">
              <a:buNone/>
            </a:pPr>
            <a:endParaRPr lang="en-US" altLang="zh-CN" sz="2330" dirty="0"/>
          </a:p>
          <a:p>
            <a:pPr lvl="0"/>
            <a:r>
              <a:rPr lang="en-US" altLang="zh-CN" dirty="0"/>
              <a:t>tutorial</a:t>
            </a:r>
            <a:endParaRPr lang="en-US" altLang="zh-CN" sz="2330" dirty="0"/>
          </a:p>
          <a:p>
            <a:pPr marL="0" lvl="0" indent="0">
              <a:buNone/>
            </a:pPr>
            <a:endParaRPr lang="en-US" altLang="zh-CN" sz="2330" dirty="0"/>
          </a:p>
          <a:p>
            <a:pPr lvl="1"/>
            <a:r>
              <a:rPr lang="en-US" altLang="zh-CN" sz="1995" dirty="0">
                <a:hlinkClick r:id="rId2" action="ppaction://hlinkfile"/>
              </a:rPr>
              <a:t>Hitchhiker's Guide to Python</a:t>
            </a:r>
            <a:endParaRPr lang="en-US" altLang="zh-CN" sz="1995" dirty="0"/>
          </a:p>
          <a:p>
            <a:pPr lvl="1"/>
            <a:r>
              <a:rPr lang="en-US" altLang="zh-CN" sz="1995" dirty="0" err="1">
                <a:hlinkClick r:id="rId3" action="ppaction://hlinkfile"/>
              </a:rPr>
              <a:t>廖雪峰python教程</a:t>
            </a:r>
            <a:endParaRPr lang="en-US" altLang="zh-CN" sz="1995" dirty="0"/>
          </a:p>
          <a:p>
            <a:pPr lvl="1"/>
            <a:r>
              <a:rPr lang="zh-CN" altLang="en-US" sz="1995" dirty="0">
                <a:hlinkClick r:id="rId4"/>
              </a:rPr>
              <a:t>菜鸟教程</a:t>
            </a:r>
            <a:endParaRPr lang="en-US" altLang="zh-CN" sz="1995" dirty="0"/>
          </a:p>
          <a:p>
            <a:pPr marL="0" lvl="0" indent="0">
              <a:buNone/>
            </a:pPr>
            <a:endParaRPr lang="en-US" altLang="zh-CN" sz="2330" dirty="0"/>
          </a:p>
          <a:p>
            <a:pPr marL="0" lvl="0" indent="0">
              <a:buNone/>
            </a:pPr>
            <a:endParaRPr lang="en-US" altLang="zh-CN" sz="233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35" y="2727960"/>
            <a:ext cx="6096000" cy="4064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ustc_blue_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tc_blue_16_9" id="{F36367EA-FE77-4C16-BF93-7F0803CF0B67}" vid="{D0201907-5112-464E-9E2F-CA4F9B4C8A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ustc_blue_16_9</Template>
  <TotalTime>4697</TotalTime>
  <Words>1377</Words>
  <Application>Microsoft Office PowerPoint</Application>
  <PresentationFormat>宽屏</PresentationFormat>
  <Paragraphs>169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Noto Sans Mono CJK SC Regular</vt:lpstr>
      <vt:lpstr>等线</vt:lpstr>
      <vt:lpstr>汉仪文黑-85W</vt:lpstr>
      <vt:lpstr>宋体</vt:lpstr>
      <vt:lpstr>Arial</vt:lpstr>
      <vt:lpstr>Calibri</vt:lpstr>
      <vt:lpstr>ustc_blue_16_9</vt:lpstr>
      <vt:lpstr>天文研究软件入门</vt:lpstr>
      <vt:lpstr>目录</vt:lpstr>
      <vt:lpstr>1.1 Search engine</vt:lpstr>
      <vt:lpstr>1.1 Search engine</vt:lpstr>
      <vt:lpstr>1.1 Search engine</vt:lpstr>
      <vt:lpstr>1.2 文献管理工具</vt:lpstr>
      <vt:lpstr>2.1 天文数据库</vt:lpstr>
      <vt:lpstr>2.2 巡天数据库和目录</vt:lpstr>
      <vt:lpstr>3. 数据处理</vt:lpstr>
      <vt:lpstr>3.1.1 Install python</vt:lpstr>
      <vt:lpstr>3.1.2 Python软件包</vt:lpstr>
      <vt:lpstr>3.2.1 Fits</vt:lpstr>
      <vt:lpstr>3.2.2 其它软件(示例)</vt:lpstr>
      <vt:lpstr>4.1 组内服务器</vt:lpstr>
      <vt:lpstr>4.1 组内服务器注意事项</vt:lpstr>
      <vt:lpstr>4.2 Linux命令行</vt:lpstr>
      <vt:lpstr>4.2 密钥登录服务器</vt:lpstr>
      <vt:lpstr>5 写文章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cxk</dc:creator>
  <cp:lastModifiedBy>姚遥</cp:lastModifiedBy>
  <cp:revision>59</cp:revision>
  <dcterms:created xsi:type="dcterms:W3CDTF">2020-09-16T11:35:14Z</dcterms:created>
  <dcterms:modified xsi:type="dcterms:W3CDTF">2021-10-13T14:00:38Z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2052-2.5.0.4070</vt:lpwstr>
  </property>
</Properties>
</file>