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64" r:id="rId8"/>
    <p:sldId id="262" r:id="rId9"/>
    <p:sldId id="263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arxiv.org/" TargetMode="External"/><Relationship Id="rId1" Type="http://schemas.openxmlformats.org/officeDocument/2006/relationships/hyperlink" Target="https://ui.adsabs.harvard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hyperlink" Target="https://www.zotero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ned.ipac.caltech.edu/" TargetMode="External"/><Relationship Id="rId1" Type="http://schemas.openxmlformats.org/officeDocument/2006/relationships/hyperlink" Target="http://simbad.u-strasbg.fr/simbad/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hyperlink" Target="https://www.liaoxuefeng.com/wiki/1016959663602400" TargetMode="External"/><Relationship Id="rId1" Type="http://schemas.openxmlformats.org/officeDocument/2006/relationships/hyperlink" Target="https://github.com/realpython/python-guid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anaconda.com/products/individual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photutils.readthedocs.io/en/stable/" TargetMode="External"/><Relationship Id="rId2" Type="http://schemas.openxmlformats.org/officeDocument/2006/relationships/hyperlink" Target="astropy.org" TargetMode="External"/><Relationship Id="rId1" Type="http://schemas.openxmlformats.org/officeDocument/2006/relationships/hyperlink" Target="https://scikit-learn.org/stable/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://www.star.bris.ac.uk/~mbt/topcat/" TargetMode="External"/><Relationship Id="rId2" Type="http://schemas.openxmlformats.org/officeDocument/2006/relationships/hyperlink" Target="https://sites.google.com/cfa.harvard.edu/saoimageds9" TargetMode="External"/><Relationship Id="rId1" Type="http://schemas.openxmlformats.org/officeDocument/2006/relationships/hyperlink" Target="https://archive.stsci.edu/fi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en-US" altLang="zh-CN"/>
              <a:t>A simple guide for astrophysical research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pPr algn="r"/>
            <a:r>
              <a:rPr lang="en-US" altLang="zh-CN"/>
              <a:t>Xinkai Chen	</a:t>
            </a:r>
            <a:endParaRPr lang="en-US" altLang="zh-CN"/>
          </a:p>
          <a:p>
            <a:pPr algn="r"/>
            <a:r>
              <a:rPr lang="en-US" altLang="zh-CN"/>
              <a:t>2020.9.16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Search engine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ym typeface="+mn-ea"/>
                <a:hlinkClick r:id="rId1" action="ppaction://hlinkfile"/>
              </a:rPr>
              <a:t>ADS</a:t>
            </a:r>
            <a:endParaRPr lang="en-US" altLang="zh-CN">
              <a:sym typeface="+mn-ea"/>
            </a:endParaRPr>
          </a:p>
          <a:p>
            <a:pPr lvl="1"/>
            <a:r>
              <a:rPr lang="en-US" altLang="zh-CN"/>
              <a:t>A</a:t>
            </a:r>
            <a:r>
              <a:rPr lang="zh-CN" altLang="en-US"/>
              <a:t>strophysics data system</a:t>
            </a:r>
            <a:endParaRPr lang="zh-CN" altLang="en-US"/>
          </a:p>
          <a:p>
            <a:pPr lvl="1"/>
            <a:endParaRPr lang="en-US" altLang="zh-CN" sz="2000"/>
          </a:p>
          <a:p>
            <a:r>
              <a:rPr lang="en-US" altLang="zh-CN">
                <a:hlinkClick r:id="rId2" action="ppaction://hlinkfile"/>
              </a:rPr>
              <a:t>arXiv</a:t>
            </a:r>
            <a:r>
              <a:rPr lang="en-US" altLang="zh-CN"/>
              <a:t> </a:t>
            </a:r>
            <a:endParaRPr lang="en-US" altLang="zh-CN"/>
          </a:p>
          <a:p>
            <a:pPr lvl="1"/>
            <a:r>
              <a:rPr lang="en-US" altLang="zh-CN"/>
              <a:t>an open-access repository of electronic preprints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Google scholar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Reference Managemet Software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hlinkClick r:id="rId1" action="ppaction://hlinkfile"/>
              </a:rPr>
              <a:t>Zotero </a:t>
            </a:r>
            <a:endParaRPr lang="en-US" altLang="zh-CN"/>
          </a:p>
          <a:p>
            <a:pPr lvl="1"/>
            <a:r>
              <a:rPr lang="en-US" altLang="zh-CN"/>
              <a:t>automatically senses research on the web</a:t>
            </a:r>
            <a:endParaRPr lang="en-US" altLang="zh-CN"/>
          </a:p>
          <a:p>
            <a:pPr lvl="1"/>
            <a:r>
              <a:rPr lang="en-US" altLang="zh-CN"/>
              <a:t>organize your way</a:t>
            </a:r>
            <a:endParaRPr lang="en-US" altLang="zh-CN"/>
          </a:p>
          <a:p>
            <a:pPr lvl="1"/>
            <a:r>
              <a:rPr lang="en-US" altLang="zh-CN"/>
              <a:t>cite in style</a:t>
            </a:r>
            <a:endParaRPr lang="en-US" altLang="zh-CN"/>
          </a:p>
          <a:p>
            <a:pPr lvl="1"/>
            <a:r>
              <a:rPr lang="en-US" altLang="zh-CN"/>
              <a:t>stay in sync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65" y="2755900"/>
            <a:ext cx="6850380" cy="38531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Basic Astronomy Database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hlinkClick r:id="rId1"/>
              </a:rPr>
              <a:t>SIMBAD</a:t>
            </a:r>
            <a:r>
              <a:rPr lang="zh-CN" altLang="en-US"/>
              <a:t> Astronomical Database - CDS</a:t>
            </a:r>
            <a:endParaRPr lang="zh-CN" altLang="en-US"/>
          </a:p>
          <a:p>
            <a:pPr lvl="1"/>
            <a:r>
              <a:rPr lang="zh-CN" altLang="en-US"/>
              <a:t>The SIMBAD astronomical database provides basic data, cross-identifications, bibliography and measurements for astronomical objects outside the solar system.</a:t>
            </a:r>
            <a:endParaRPr lang="zh-CN" altLang="en-US"/>
          </a:p>
          <a:p>
            <a:pPr lvl="1"/>
            <a:endParaRPr lang="zh-CN" altLang="en-US"/>
          </a:p>
          <a:p>
            <a:pPr lvl="0"/>
            <a:r>
              <a:rPr lang="zh-CN" altLang="en-US">
                <a:hlinkClick r:id="rId2" action="ppaction://hlinkfile"/>
              </a:rPr>
              <a:t>NASA/IPAC Extragalactic Database</a:t>
            </a:r>
            <a:endParaRPr lang="zh-CN" altLang="en-US"/>
          </a:p>
          <a:p>
            <a:pPr lvl="1"/>
            <a:r>
              <a:rPr lang="zh-CN" altLang="en-US"/>
              <a:t>NED is a comprehensive database of multiwavelength data for extragalactic objects, providing a systematic, ongoing fusion of information integrated from hundreds of large sky surveys and tens of thousands of research publications.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Programming and Developing Software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lvl="0"/>
            <a:r>
              <a:rPr lang="en-US" altLang="zh-CN"/>
              <a:t>Python </a:t>
            </a:r>
            <a:endParaRPr lang="en-US" altLang="zh-CN" sz="2330"/>
          </a:p>
          <a:p>
            <a:pPr lvl="1"/>
            <a:r>
              <a:rPr lang="en-US" altLang="zh-CN" sz="1995"/>
              <a:t>Python is an interpreted, high-level and general-purpose programming language. </a:t>
            </a:r>
            <a:endParaRPr lang="en-US" altLang="zh-CN" sz="1995"/>
          </a:p>
          <a:p>
            <a:pPr marL="0" lvl="0" indent="0">
              <a:buNone/>
            </a:pPr>
            <a:endParaRPr lang="en-US" altLang="zh-CN" sz="2330"/>
          </a:p>
          <a:p>
            <a:pPr marL="0" lvl="0" indent="0">
              <a:buNone/>
            </a:pPr>
            <a:endParaRPr lang="en-US" altLang="zh-CN" sz="2330"/>
          </a:p>
          <a:p>
            <a:pPr marL="0" lvl="0" indent="0">
              <a:buNone/>
            </a:pPr>
            <a:endParaRPr lang="en-US" altLang="zh-CN" sz="2330"/>
          </a:p>
          <a:p>
            <a:pPr lvl="0"/>
            <a:r>
              <a:rPr lang="en-US" altLang="zh-CN"/>
              <a:t>tutorial</a:t>
            </a:r>
            <a:endParaRPr lang="en-US" altLang="zh-CN" sz="2330"/>
          </a:p>
          <a:p>
            <a:pPr marL="0" lvl="0" indent="0">
              <a:buNone/>
            </a:pPr>
            <a:endParaRPr lang="en-US" altLang="zh-CN" sz="2330"/>
          </a:p>
          <a:p>
            <a:pPr lvl="1"/>
            <a:r>
              <a:rPr lang="en-US" altLang="zh-CN" sz="1995">
                <a:hlinkClick r:id="rId1" tooltip="" action="ppaction://hlinkfile"/>
              </a:rPr>
              <a:t>Hitchhiker's Guide to Python</a:t>
            </a:r>
            <a:endParaRPr lang="en-US" altLang="zh-CN" sz="1995"/>
          </a:p>
          <a:p>
            <a:pPr lvl="1"/>
            <a:r>
              <a:rPr lang="en-US" altLang="zh-CN" sz="1995">
                <a:hlinkClick r:id="rId2" tooltip="" action="ppaction://hlinkfile"/>
              </a:rPr>
              <a:t>廖雪峰python教程</a:t>
            </a:r>
            <a:endParaRPr lang="en-US" altLang="zh-CN" sz="1995"/>
          </a:p>
          <a:p>
            <a:pPr marL="0" lvl="0" indent="0">
              <a:buNone/>
            </a:pPr>
            <a:endParaRPr lang="en-US" altLang="zh-CN" sz="2330"/>
          </a:p>
          <a:p>
            <a:pPr marL="0" lvl="0" indent="0">
              <a:buNone/>
            </a:pPr>
            <a:endParaRPr lang="en-US" altLang="zh-CN" sz="233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035" y="2727960"/>
            <a:ext cx="60960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Install python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1"/>
            <a:r>
              <a:rPr lang="en-US" altLang="zh-CN" sz="2800">
                <a:sym typeface="+mn-ea"/>
                <a:hlinkClick r:id="rId1" action="ppaction://hlinkfile"/>
              </a:rPr>
              <a:t>Anaconda</a:t>
            </a:r>
            <a:r>
              <a:rPr lang="en-US" altLang="zh-CN" sz="2800">
                <a:sym typeface="+mn-ea"/>
              </a:rPr>
              <a:t> is a free and open-source distribution of the Python and R programming languages for scientific computing, that aims to simplify package management and deployment.</a:t>
            </a:r>
            <a:endParaRPr lang="en-US" altLang="zh-CN" sz="2800"/>
          </a:p>
          <a:p>
            <a:pPr lvl="1"/>
            <a:endParaRPr lang="en-US" altLang="zh-CN" sz="2800">
              <a:sym typeface="+mn-ea"/>
            </a:endParaRPr>
          </a:p>
          <a:p>
            <a:pPr lvl="1"/>
            <a:r>
              <a:rPr lang="en-US" altLang="zh-CN" sz="2800">
                <a:sym typeface="+mn-ea"/>
              </a:rPr>
              <a:t>IDE (Integrated Development Environment)</a:t>
            </a:r>
            <a:endParaRPr lang="en-US" altLang="zh-CN" sz="2800"/>
          </a:p>
          <a:p>
            <a:pPr lvl="2"/>
            <a:r>
              <a:rPr lang="en-US" altLang="zh-CN" sz="2800">
                <a:sym typeface="+mn-ea"/>
              </a:rPr>
              <a:t>Spyder </a:t>
            </a:r>
            <a:endParaRPr lang="en-US" altLang="zh-CN" sz="2800"/>
          </a:p>
          <a:p>
            <a:pPr lvl="2"/>
            <a:r>
              <a:rPr lang="en-US" altLang="zh-CN" sz="2800">
                <a:sym typeface="+mn-ea"/>
              </a:rPr>
              <a:t>jupyter notebook (jupyter lab)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Package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Numpy - Base N-dimensional array package</a:t>
            </a:r>
            <a:endParaRPr lang="zh-CN" altLang="en-US"/>
          </a:p>
          <a:p>
            <a:pPr lvl="0"/>
            <a:r>
              <a:rPr lang="zh-CN" altLang="en-US"/>
              <a:t>SciPy - Fundamental library for scientific computing</a:t>
            </a:r>
            <a:endParaRPr lang="zh-CN" altLang="en-US"/>
          </a:p>
          <a:p>
            <a:pPr lvl="0"/>
            <a:r>
              <a:rPr lang="zh-CN" altLang="en-US"/>
              <a:t>pandas - Python Data Analysis Library</a:t>
            </a:r>
            <a:endParaRPr lang="zh-CN" altLang="en-US"/>
          </a:p>
          <a:p>
            <a:pPr lvl="0"/>
            <a:r>
              <a:rPr lang="zh-CN" altLang="en-US"/>
              <a:t>matplotlib - Comprehensive 2D Plotting</a:t>
            </a:r>
            <a:endParaRPr lang="zh-CN" altLang="en-US"/>
          </a:p>
          <a:p>
            <a:pPr lvl="0"/>
            <a:r>
              <a:rPr lang="zh-CN" altLang="en-US">
                <a:hlinkClick r:id="rId1" action="ppaction://hlinkfile"/>
              </a:rPr>
              <a:t>scikit-learn</a:t>
            </a:r>
            <a:r>
              <a:rPr lang="zh-CN" altLang="en-US"/>
              <a:t> - Machine learning in Python</a:t>
            </a:r>
            <a:endParaRPr lang="zh-CN" altLang="en-US"/>
          </a:p>
          <a:p>
            <a:pPr lvl="0"/>
            <a:r>
              <a:rPr lang="zh-CN" altLang="en-US">
                <a:hlinkClick r:id="rId2" action="ppaction://hlinkfile"/>
              </a:rPr>
              <a:t>astropy</a:t>
            </a:r>
            <a:r>
              <a:rPr lang="zh-CN" altLang="en-US"/>
              <a:t> - Community Python library for astronomer</a:t>
            </a:r>
            <a:endParaRPr lang="zh-CN" altLang="en-US"/>
          </a:p>
          <a:p>
            <a:pPr lvl="0"/>
            <a:r>
              <a:rPr lang="zh-CN" altLang="en-US">
                <a:hlinkClick r:id="rId3" action="ppaction://hlinkfile"/>
              </a:rPr>
              <a:t>photutils</a:t>
            </a:r>
            <a:r>
              <a:rPr lang="zh-CN" altLang="en-US"/>
              <a:t> </a:t>
            </a:r>
            <a:r>
              <a:rPr lang="en-US" altLang="zh-CN"/>
              <a:t>- An Astropy Package for Photometry</a:t>
            </a:r>
            <a:endParaRPr lang="en-US" altLang="zh-CN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/>
              <a:t>Numpy - Base N-dimensional array package</a:t>
            </a:r>
            <a:endParaRPr lang="zh-CN" altLang="en-US"/>
          </a:p>
          <a:p>
            <a:pPr lvl="0"/>
            <a:r>
              <a:rPr lang="zh-CN" altLang="en-US"/>
              <a:t>SciPy - Fundamental library for scientific computing</a:t>
            </a:r>
            <a:endParaRPr lang="zh-CN" altLang="en-US"/>
          </a:p>
          <a:p>
            <a:pPr lvl="0"/>
            <a:r>
              <a:rPr lang="zh-CN" altLang="en-US"/>
              <a:t>pandas - Python Data Analysis Library</a:t>
            </a:r>
            <a:endParaRPr lang="zh-CN" altLang="en-US"/>
          </a:p>
          <a:p>
            <a:pPr lvl="0"/>
            <a:r>
              <a:rPr lang="zh-CN" altLang="en-US"/>
              <a:t>matplotlib - Comprehensive 2D Plotting</a:t>
            </a:r>
            <a:endParaRPr lang="zh-CN" altLang="en-US"/>
          </a:p>
          <a:p>
            <a:pPr lvl="0"/>
            <a:r>
              <a:rPr lang="zh-CN" altLang="en-US">
                <a:hlinkClick r:id="rId1" action="ppaction://hlinkfile"/>
              </a:rPr>
              <a:t>scikit-learn</a:t>
            </a:r>
            <a:r>
              <a:rPr lang="zh-CN" altLang="en-US"/>
              <a:t> - Machine learning in Python</a:t>
            </a:r>
            <a:endParaRPr lang="zh-CN" altLang="en-US"/>
          </a:p>
          <a:p>
            <a:pPr lvl="0"/>
            <a:r>
              <a:rPr lang="zh-CN" altLang="en-US">
                <a:hlinkClick r:id="rId2" action="ppaction://hlinkfile"/>
              </a:rPr>
              <a:t>astropy</a:t>
            </a:r>
            <a:r>
              <a:rPr lang="zh-CN" altLang="en-US"/>
              <a:t> - Community Python library for astronomer</a:t>
            </a:r>
            <a:endParaRPr lang="zh-CN" altLang="en-US"/>
          </a:p>
          <a:p>
            <a:pPr lvl="0"/>
            <a:r>
              <a:rPr lang="zh-CN" altLang="en-US">
                <a:hlinkClick r:id="rId3" action="ppaction://hlinkfile"/>
              </a:rPr>
              <a:t>photutils</a:t>
            </a:r>
            <a:r>
              <a:rPr lang="zh-CN" altLang="en-US"/>
              <a:t> </a:t>
            </a:r>
            <a:r>
              <a:rPr lang="en-US" altLang="zh-CN"/>
              <a:t>- An Astropy Package for Photometry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Fits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hlinkClick r:id="rId1" action="ppaction://hlinkfile"/>
              </a:rPr>
              <a:t>Flexible Image Transport System</a:t>
            </a:r>
            <a:endParaRPr lang="en-US" altLang="zh-CN"/>
          </a:p>
          <a:p>
            <a:endParaRPr lang="en-US" altLang="zh-CN">
              <a:hlinkClick r:id="rId2" action="ppaction://hlinkfile"/>
            </a:endParaRPr>
          </a:p>
          <a:p>
            <a:endParaRPr lang="en-US" altLang="zh-CN">
              <a:hlinkClick r:id="rId2" action="ppaction://hlinkfile"/>
            </a:endParaRPr>
          </a:p>
          <a:p>
            <a:r>
              <a:rPr lang="en-US" altLang="zh-CN">
                <a:hlinkClick r:id="rId2" action="ppaction://hlinkfile"/>
              </a:rPr>
              <a:t>DS9</a:t>
            </a:r>
            <a:r>
              <a:rPr lang="en-US" altLang="zh-CN"/>
              <a:t> - An image display and visualization tool for astronomical data</a:t>
            </a:r>
            <a:endParaRPr lang="en-US" altLang="zh-CN"/>
          </a:p>
          <a:p>
            <a:r>
              <a:rPr lang="en-US" altLang="zh-CN">
                <a:hlinkClick r:id="rId3"/>
              </a:rPr>
              <a:t>Topcat</a:t>
            </a:r>
            <a:r>
              <a:rPr lang="en-US" altLang="zh-CN"/>
              <a:t> - Tool for OPerations on Catalogues And Tables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1965</Words>
  <Application>WPS 表格</Application>
  <PresentationFormat>宽屏</PresentationFormat>
  <Paragraphs>79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方正书宋_GBK</vt:lpstr>
      <vt:lpstr>Wingdings</vt:lpstr>
      <vt:lpstr>Calibri Light</vt:lpstr>
      <vt:lpstr>Helvetica Neue</vt:lpstr>
      <vt:lpstr>Calibri</vt:lpstr>
      <vt:lpstr>宋体</vt:lpstr>
      <vt:lpstr>汉仪书宋二KW</vt:lpstr>
      <vt:lpstr>微软雅黑</vt:lpstr>
      <vt:lpstr>汉仪旗黑</vt:lpstr>
      <vt:lpstr>Arial Unicode MS</vt:lpstr>
      <vt:lpstr>Office 主题</vt:lpstr>
      <vt:lpstr>A simple introduction for astrophysical research</vt:lpstr>
      <vt:lpstr>Search engine </vt:lpstr>
      <vt:lpstr>Reference Managemet Software</vt:lpstr>
      <vt:lpstr>Basic Astronomy Database</vt:lpstr>
      <vt:lpstr>Programming and Developing Software</vt:lpstr>
      <vt:lpstr>PowerPoint 演示文稿</vt:lpstr>
      <vt:lpstr>Package</vt:lpstr>
      <vt:lpstr>Fits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cxk</dc:creator>
  <cp:lastModifiedBy>cxk</cp:lastModifiedBy>
  <cp:revision>7</cp:revision>
  <dcterms:created xsi:type="dcterms:W3CDTF">2020-09-16T11:35:14Z</dcterms:created>
  <dcterms:modified xsi:type="dcterms:W3CDTF">2020-09-16T11:35:14Z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2052-2.5.0.4070</vt:lpwstr>
  </property>
</Properties>
</file>