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259" r:id="rId3"/>
    <p:sldId id="262" r:id="rId4"/>
    <p:sldId id="261" r:id="rId5"/>
    <p:sldId id="265" r:id="rId6"/>
    <p:sldId id="266" r:id="rId7"/>
    <p:sldId id="267" r:id="rId8"/>
    <p:sldId id="268" r:id="rId9"/>
    <p:sldId id="269" r:id="rId10"/>
    <p:sldId id="264" r:id="rId11"/>
    <p:sldId id="258" r:id="rId12"/>
    <p:sldId id="270" r:id="rId13"/>
    <p:sldId id="271" r:id="rId14"/>
    <p:sldId id="260" r:id="rId15"/>
    <p:sldId id="274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571"/>
    <p:restoredTop sz="76481"/>
  </p:normalViewPr>
  <p:slideViewPr>
    <p:cSldViewPr snapToGrid="0" snapToObjects="1">
      <p:cViewPr>
        <p:scale>
          <a:sx n="148" d="100"/>
          <a:sy n="148" d="100"/>
        </p:scale>
        <p:origin x="312" y="144"/>
      </p:cViewPr>
      <p:guideLst/>
    </p:cSldViewPr>
  </p:slideViewPr>
  <p:notesTextViewPr>
    <p:cViewPr>
      <p:scale>
        <a:sx n="170" d="100"/>
        <a:sy n="17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29F5C-A459-604C-A080-DA865128F1CB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1F5B0-0005-4F40-B0A4-8E3787D6A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8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F5B0-0005-4F40-B0A4-8E3787D6A1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5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 more information is available in the full optical spectrum than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captured by a limited number of spectral indices.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F5B0-0005-4F40-B0A4-8E3787D6A1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90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nearly orthogonal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estimates of stellar metallicities were possible from photometric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emphasized that different SPS models produce very different age-metallicity vectors in color-color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F5B0-0005-4F40-B0A4-8E3787D6A1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5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STELIB does not sample a wide enough range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inmetallicity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F5B0-0005-4F40-B0A4-8E3787D6A1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82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iron abundance, [Fe/H], is often regarded as a proxy for the total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metallicity, Z, but as discussed above, the correspondence between these two quantities breaks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 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nonsolar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abundance patterns.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F5B0-0005-4F40-B0A4-8E3787D6A1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6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argued that this was because of their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assumption of a uniform dust screen, and at high column density this becomes an increasingly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poor representation of reality.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nebular emission line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specific SFRs are higher, (b)metallicities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lower, and (c)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redshifting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spectrum implies that a line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givenEWcomprises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larger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fraction of the flux through a filter.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F5B0-0005-4F40-B0A4-8E3787D6A1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64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F5B0-0005-4F40-B0A4-8E3787D6A1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68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Mass-weighted ages offer a direct probe of the integrated SFH, whereas light-weighted ages are more directly measurable from SEDs.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Mass-weight larger: young stars outshine older stars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F5B0-0005-4F40-B0A4-8E3787D6A1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5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Hδ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Dn4000 spectral features in an attempt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 two-component SFHs (in particular, a burst of SF and an underlying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SFH).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Galaxies with a sizable mass fraction formed in a recent burst of SF are significant outliers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Hδ-Dn4000 plane, and so strong constraints on the burst fraction can be obtained in this way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higher-order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Balmer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more sensitive to metallicity and abundance ratios than Hβ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F5B0-0005-4F40-B0A4-8E3787D6A1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60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complications in making this comparison, not the least of which is the question of whether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not nearby dwarfs are representative of the cosmological average. Nonetheless, the difference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qualitative trend derived from CMD-based and integrated light-based SFHs is striking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worthy of further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F5B0-0005-4F40-B0A4-8E3787D6A1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88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low luminosities emission lines can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influenced by low-level AGN activity and they become difficult to measure on top of the strong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absorption features in the continuum; dust emission can be due to heating from old stars (rather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tracing the formation of new stars); and UV light can be attributed to hot evolved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lowmass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stars. The former two indicators have been effectively abandoned as low-level SF indicators,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whereas the third, UV light, still holds some promise.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F5B0-0005-4F40-B0A4-8E3787D6A1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52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Measuring the detailed SFH of a galaxy from its observed SED is one of the holy grails of SPS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modeling. Unfortunately, two unrelated physical effects make this task very difficult in practice: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F5B0-0005-4F40-B0A4-8E3787D6A1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4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Balmer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lines, : age</a:t>
            </a:r>
            <a:b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metallicity,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F5B0-0005-4F40-B0A4-8E3787D6A1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2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9759-D8B2-1545-A7D1-3DF40F2BD3FF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957-D903-B146-8411-5DBBA777F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9759-D8B2-1545-A7D1-3DF40F2BD3FF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957-D903-B146-8411-5DBBA777F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9759-D8B2-1545-A7D1-3DF40F2BD3FF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957-D903-B146-8411-5DBBA777F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9759-D8B2-1545-A7D1-3DF40F2BD3FF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957-D903-B146-8411-5DBBA777F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9759-D8B2-1545-A7D1-3DF40F2BD3FF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957-D903-B146-8411-5DBBA777F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9759-D8B2-1545-A7D1-3DF40F2BD3FF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957-D903-B146-8411-5DBBA777F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9759-D8B2-1545-A7D1-3DF40F2BD3FF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957-D903-B146-8411-5DBBA777F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9759-D8B2-1545-A7D1-3DF40F2BD3FF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957-D903-B146-8411-5DBBA777F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9759-D8B2-1545-A7D1-3DF40F2BD3FF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957-D903-B146-8411-5DBBA777F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9759-D8B2-1545-A7D1-3DF40F2BD3FF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957-D903-B146-8411-5DBBA777F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9759-D8B2-1545-A7D1-3DF40F2BD3FF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957-D903-B146-8411-5DBBA777F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9759-D8B2-1545-A7D1-3DF40F2BD3FF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FC957-D903-B146-8411-5DBBA777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3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4. STAR-FORMATION RATES, HISTORIES, AND STELLAR </a:t>
            </a:r>
            <a:r>
              <a:rPr lang="en-US" sz="3200" dirty="0" smtClean="0"/>
              <a:t>AGES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4.1</a:t>
            </a:r>
            <a:r>
              <a:rPr lang="en-US" sz="3200" dirty="0"/>
              <a:t>. Measuring Star-Formation Rates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 smtClean="0"/>
                  <a:t>SFR: UV, H</a:t>
                </a:r>
                <a14:m>
                  <m:oMath xmlns:m="http://schemas.openxmlformats.org/officeDocument/2006/math">
                    <m:r>
                      <a:rPr lang="en-US" b="0" i="1" smtClean="0"/>
                      <m:t>𝛼</m:t>
                    </m:r>
                  </m:oMath>
                </a14:m>
                <a:r>
                  <a:rPr lang="en-US" dirty="0" smtClean="0"/>
                  <a:t>, P</a:t>
                </a:r>
                <a14:m>
                  <m:oMath xmlns:m="http://schemas.openxmlformats.org/officeDocument/2006/math">
                    <m:r>
                      <a:rPr lang="en-US" i="1"/>
                      <m:t>𝛼</m:t>
                    </m:r>
                  </m:oMath>
                </a14:m>
                <a:r>
                  <a:rPr lang="en-US" dirty="0" smtClean="0"/>
                  <a:t>, 24-</a:t>
                </a:r>
                <a14:m>
                  <m:oMath xmlns:m="http://schemas.openxmlformats.org/officeDocument/2006/math">
                    <m:r>
                      <a:rPr lang="en-US" b="0" i="1" smtClean="0"/>
                      <m:t>𝜇</m:t>
                    </m:r>
                  </m:oMath>
                </a14:m>
                <a:r>
                  <a:rPr lang="en-US" dirty="0" smtClean="0"/>
                  <a:t>m luminosity, total IR luminosity, radio continuum luminosity, and X-ray flux.</a:t>
                </a:r>
              </a:p>
              <a:p>
                <a:pPr marL="342900" lvl="1" indent="-3429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 smtClean="0"/>
                  <a:t>SFR timescale: </a:t>
                </a:r>
              </a:p>
              <a:p>
                <a:pPr marL="800100" lvl="2" indent="-3429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 smtClean="0"/>
                  <a:t>ionizing radiation: ~10^6 year</a:t>
                </a:r>
              </a:p>
              <a:p>
                <a:pPr marL="800100" lvl="2" indent="-3429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 smtClean="0"/>
                  <a:t>UV and IR: 10^8 year</a:t>
                </a:r>
              </a:p>
              <a:p>
                <a:pPr marL="342900" lvl="1" indent="-3429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 smtClean="0"/>
                  <a:t>Redder is better: dust attenuation will be less</a:t>
                </a:r>
              </a:p>
              <a:p>
                <a:pPr marL="800100" lvl="2" indent="-3429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P</a:t>
                </a:r>
                <a14:m>
                  <m:oMath xmlns:m="http://schemas.openxmlformats.org/officeDocument/2006/math">
                    <m:r>
                      <a:rPr lang="en-US" i="1"/>
                      <m:t>𝛼</m:t>
                    </m:r>
                  </m:oMath>
                </a14:m>
                <a:r>
                  <a:rPr lang="en-US" dirty="0" smtClean="0"/>
                  <a:t> &gt;</a:t>
                </a:r>
                <a:r>
                  <a:rPr lang="en-US" dirty="0"/>
                  <a:t> </a:t>
                </a:r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r>
                      <a:rPr lang="en-US" i="1" smtClean="0"/>
                      <m:t>𝛼</m:t>
                    </m:r>
                  </m:oMath>
                </a14:m>
                <a:r>
                  <a:rPr lang="en-US" dirty="0" smtClean="0"/>
                  <a:t>  (Lyman, Balmer, Paschen)</a:t>
                </a:r>
              </a:p>
              <a:p>
                <a:pPr marL="342900" lvl="1" indent="-3429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 smtClean="0"/>
                  <a:t>Mixed SFR indicator:</a:t>
                </a:r>
              </a:p>
              <a:p>
                <a:pPr marL="800100" lvl="2" indent="-3429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 smtClean="0"/>
                  <a:t>UV+IR or </a:t>
                </a:r>
                <a:r>
                  <a:rPr lang="en-US" dirty="0"/>
                  <a:t>H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+IR</a:t>
                </a:r>
              </a:p>
              <a:p>
                <a:pPr marL="342900" lvl="1" indent="-3429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 smtClean="0"/>
                  <a:t>SED fitting:</a:t>
                </a:r>
              </a:p>
              <a:p>
                <a:pPr marL="800100" lvl="2" indent="-3429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 smtClean="0"/>
                  <a:t>Age-dust-metallicity degeneracy</a:t>
                </a:r>
              </a:p>
              <a:p>
                <a:pPr marL="800100" lvl="2" indent="-3429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 smtClean="0"/>
                  <a:t>Priors on the dust model and SFH library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7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4.6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High mass stars are so luminous that they dominate the SEDs</a:t>
            </a:r>
          </a:p>
          <a:p>
            <a:r>
              <a:rPr lang="en-US" dirty="0"/>
              <a:t>at late times isochrones evolve </a:t>
            </a:r>
            <a:r>
              <a:rPr lang="en-US" dirty="0" smtClean="0"/>
              <a:t>very little</a:t>
            </a:r>
            <a:endParaRPr lang="en-US" dirty="0"/>
          </a:p>
          <a:p>
            <a:r>
              <a:rPr lang="en-US" dirty="0" smtClean="0"/>
              <a:t>Effect:</a:t>
            </a:r>
          </a:p>
          <a:p>
            <a:pPr lvl="1"/>
            <a:r>
              <a:rPr lang="en-US" dirty="0"/>
              <a:t>light-weighted ages will always underestimate the true </a:t>
            </a:r>
            <a:r>
              <a:rPr lang="en-US" dirty="0" smtClean="0"/>
              <a:t>mass-weighted age</a:t>
            </a:r>
          </a:p>
          <a:p>
            <a:pPr lvl="1"/>
            <a:r>
              <a:rPr lang="en-US" dirty="0" smtClean="0"/>
              <a:t>Priors on the model SFHs can strongly influence parameters</a:t>
            </a:r>
          </a:p>
          <a:p>
            <a:pPr lvl="1"/>
            <a:r>
              <a:rPr lang="en-US" dirty="0"/>
              <a:t>Nonparametric </a:t>
            </a:r>
            <a:r>
              <a:rPr lang="en-US" dirty="0" smtClean="0"/>
              <a:t>SFH require data of very high quality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5. STELLAR </a:t>
            </a:r>
            <a:r>
              <a:rPr lang="en-US" sz="3200" dirty="0"/>
              <a:t>METALLICITIES AND ABUNDANCE </a:t>
            </a:r>
            <a:r>
              <a:rPr lang="en-US" sz="3200" dirty="0" smtClean="0"/>
              <a:t>PATTERNS</a:t>
            </a:r>
            <a:br>
              <a:rPr lang="en-US" sz="3200" dirty="0" smtClean="0"/>
            </a:br>
            <a:r>
              <a:rPr lang="en-US" sz="3200" dirty="0"/>
              <a:t>5.1 Age-Metallicity </a:t>
            </a:r>
            <a:r>
              <a:rPr lang="en-US" sz="3200" dirty="0" smtClean="0"/>
              <a:t>Degeneracy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Metallicity: </a:t>
            </a:r>
          </a:p>
          <a:p>
            <a:pPr lvl="2"/>
            <a:r>
              <a:rPr lang="en-US" dirty="0" smtClean="0"/>
              <a:t>Lower effective temperatures, cooler main sequence and giant branch</a:t>
            </a:r>
          </a:p>
          <a:p>
            <a:pPr lvl="2"/>
            <a:r>
              <a:rPr lang="en-US" dirty="0" smtClean="0"/>
              <a:t>Stronger </a:t>
            </a:r>
            <a:r>
              <a:rPr lang="en-US" dirty="0"/>
              <a:t>spectroscopic absorption features and </a:t>
            </a:r>
            <a:r>
              <a:rPr lang="en-US" dirty="0" smtClean="0"/>
              <a:t>generally redder colors.</a:t>
            </a:r>
          </a:p>
          <a:p>
            <a:pPr lvl="1"/>
            <a:r>
              <a:rPr lang="en-US" dirty="0" smtClean="0"/>
              <a:t>Age:</a:t>
            </a:r>
          </a:p>
          <a:p>
            <a:pPr lvl="2"/>
            <a:r>
              <a:rPr lang="en-US" dirty="0" smtClean="0"/>
              <a:t>Redden the SED: through the age effect on the isochrones</a:t>
            </a:r>
          </a:p>
          <a:p>
            <a:r>
              <a:rPr lang="en-US" dirty="0" smtClean="0"/>
              <a:t>Worthey94, “3/2 rule”, </a:t>
            </a:r>
            <a:r>
              <a:rPr lang="en-US" dirty="0"/>
              <a:t>an increase/decrease </a:t>
            </a:r>
            <a:r>
              <a:rPr lang="en-US" dirty="0" smtClean="0"/>
              <a:t>in the </a:t>
            </a:r>
            <a:r>
              <a:rPr lang="en-US" dirty="0"/>
              <a:t>population age by a factor of three is almost perfectly degenerate with an increase/decrease </a:t>
            </a:r>
            <a:r>
              <a:rPr lang="en-US" dirty="0" smtClean="0"/>
              <a:t>in metallicity </a:t>
            </a:r>
            <a:r>
              <a:rPr lang="en-US" dirty="0"/>
              <a:t>by a factor of two</a:t>
            </a:r>
            <a:r>
              <a:rPr lang="en-US" dirty="0" smtClean="0"/>
              <a:t>.</a:t>
            </a:r>
          </a:p>
          <a:p>
            <a:r>
              <a:rPr lang="en-US" dirty="0"/>
              <a:t>The age-metallicity degeneracy can be robustly broken by considering the </a:t>
            </a:r>
            <a:r>
              <a:rPr lang="en-US" dirty="0" smtClean="0"/>
              <a:t>hydrogen </a:t>
            </a:r>
            <a:r>
              <a:rPr lang="en-US" dirty="0" err="1" smtClean="0"/>
              <a:t>Balmer</a:t>
            </a:r>
            <a:r>
              <a:rPr lang="en-US" dirty="0" smtClean="0"/>
              <a:t> </a:t>
            </a:r>
            <a:r>
              <a:rPr lang="en-US" dirty="0"/>
              <a:t>lines in conjunction with iron features in moderate-resolution optical spectra.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12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90195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 clean separation of age and metallicity can be </a:t>
            </a:r>
            <a:r>
              <a:rPr lang="en-US" dirty="0" smtClean="0"/>
              <a:t>achieved with </a:t>
            </a:r>
            <a:r>
              <a:rPr lang="en-US" dirty="0"/>
              <a:t>Lick indices only for data of very high </a:t>
            </a:r>
            <a:r>
              <a:rPr lang="en-US" dirty="0" smtClean="0"/>
              <a:t>S/N</a:t>
            </a:r>
          </a:p>
          <a:p>
            <a:r>
              <a:rPr lang="en-US" dirty="0"/>
              <a:t>full spectral fitting offers a much more robust separation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12" y="1538289"/>
            <a:ext cx="5591588" cy="48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5.2. Photometric Metallicities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/>
              <a:t>Broadband optical-NIR </a:t>
            </a:r>
            <a:r>
              <a:rPr lang="en-US" dirty="0" smtClean="0"/>
              <a:t>color </a:t>
            </a:r>
            <a:r>
              <a:rPr lang="nb-NO" dirty="0"/>
              <a:t>(e.g., B−R versus R−H).</a:t>
            </a:r>
            <a:endParaRPr lang="en-US" dirty="0"/>
          </a:p>
          <a:p>
            <a:r>
              <a:rPr lang="en-US" sz="2400" dirty="0"/>
              <a:t>age and metallicity can be separately constrained </a:t>
            </a:r>
            <a:r>
              <a:rPr lang="en-US" sz="2400" dirty="0" smtClean="0"/>
              <a:t>within the </a:t>
            </a:r>
            <a:r>
              <a:rPr lang="en-US" sz="2400" dirty="0"/>
              <a:t>context of a particular SPS model, but the derived ages and metallicities will vary from </a:t>
            </a:r>
            <a:r>
              <a:rPr lang="en-US" sz="2400" dirty="0" smtClean="0"/>
              <a:t>model to </a:t>
            </a:r>
            <a:r>
              <a:rPr lang="en-US" sz="2400" dirty="0"/>
              <a:t>model.</a:t>
            </a:r>
            <a:endParaRPr lang="en-US" sz="2400" dirty="0" smtClean="0"/>
          </a:p>
          <a:p>
            <a:r>
              <a:rPr lang="en-US" sz="2400" dirty="0" smtClean="0"/>
              <a:t>NIR </a:t>
            </a:r>
            <a:r>
              <a:rPr lang="en-US" sz="2400" dirty="0"/>
              <a:t>light is heavily influenced by </a:t>
            </a:r>
            <a:r>
              <a:rPr lang="en-US" sz="2400" dirty="0" smtClean="0"/>
              <a:t>AGB stars </a:t>
            </a:r>
            <a:r>
              <a:rPr lang="en-US" sz="2400" dirty="0"/>
              <a:t>for populations of moderate age, and so different treatments of this uncertain </a:t>
            </a:r>
            <a:r>
              <a:rPr lang="en-US" sz="2400" dirty="0" smtClean="0"/>
              <a:t>evolutionary phase </a:t>
            </a:r>
            <a:r>
              <a:rPr lang="en-US" sz="2400" dirty="0"/>
              <a:t>cause substantial differences in the age-metallicity </a:t>
            </a:r>
            <a:r>
              <a:rPr lang="en-US" sz="2400" dirty="0" smtClean="0"/>
              <a:t>grids</a:t>
            </a:r>
          </a:p>
          <a:p>
            <a:r>
              <a:rPr lang="en-US" sz="2400" dirty="0" smtClean="0"/>
              <a:t>Some studies </a:t>
            </a:r>
            <a:r>
              <a:rPr lang="en-US" sz="2400" dirty="0"/>
              <a:t>take the even simpler approach of fixing </a:t>
            </a:r>
            <a:r>
              <a:rPr lang="en-US" sz="2400" dirty="0" smtClean="0"/>
              <a:t>the metallicity </a:t>
            </a:r>
            <a:r>
              <a:rPr lang="en-US" sz="2400" dirty="0"/>
              <a:t>to the solar </a:t>
            </a:r>
            <a:r>
              <a:rPr lang="en-US" sz="2400" dirty="0" smtClean="0"/>
              <a:t>value: </a:t>
            </a:r>
            <a:r>
              <a:rPr lang="en-US" sz="2400" dirty="0"/>
              <a:t>will generally affect other parameters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5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5.3. Spectroscopic Metallicities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fixed population age, the strengths </a:t>
            </a:r>
            <a:r>
              <a:rPr lang="en-US" dirty="0" smtClean="0"/>
              <a:t>of the </a:t>
            </a:r>
            <a:r>
              <a:rPr lang="en-US" dirty="0"/>
              <a:t>absorption features will depend not only on the overall metallicity, Z, but also on the </a:t>
            </a:r>
            <a:r>
              <a:rPr lang="en-US" dirty="0" smtClean="0"/>
              <a:t>detailed elemental </a:t>
            </a:r>
            <a:r>
              <a:rPr lang="en-US" dirty="0"/>
              <a:t>abundance pattern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Koleva08: </a:t>
            </a:r>
            <a:r>
              <a:rPr lang="en-US" dirty="0"/>
              <a:t>investigated the accuracy of full spectrum fitting codes at </a:t>
            </a:r>
            <a:r>
              <a:rPr lang="en-US" dirty="0" smtClean="0"/>
              <a:t>recovering metallicities, BC03: large uncertainties; </a:t>
            </a:r>
            <a:r>
              <a:rPr lang="en-US" dirty="0" err="1"/>
              <a:t>Vazdekis</a:t>
            </a:r>
            <a:r>
              <a:rPr lang="en-US" dirty="0"/>
              <a:t>/MILES and PEGASE-HR </a:t>
            </a:r>
            <a:r>
              <a:rPr lang="en-US" dirty="0" smtClean="0"/>
              <a:t>models: ~0.14dex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7" y="3541920"/>
            <a:ext cx="7475822" cy="53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7" y="1280204"/>
            <a:ext cx="6595890" cy="4896759"/>
          </a:xfrm>
        </p:spPr>
      </p:pic>
    </p:spTree>
    <p:extLst>
      <p:ext uri="{BB962C8B-B14F-4D97-AF65-F5344CB8AC3E}">
        <p14:creationId xmlns:p14="http://schemas.microsoft.com/office/powerpoint/2010/main" val="19568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5.4. Elemental Abundance Patterns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Trager2000: </a:t>
                </a:r>
                <a:r>
                  <a:rPr lang="en-US" dirty="0"/>
                  <a:t>[Mg/Fe] </a:t>
                </a:r>
                <a:r>
                  <a:rPr lang="en-US" dirty="0" smtClean="0"/>
                  <a:t>exceeds zero </a:t>
                </a:r>
                <a:r>
                  <a:rPr lang="en-US" dirty="0"/>
                  <a:t>and increases with galaxy velocity dispersion </a:t>
                </a:r>
                <a:endParaRPr lang="en-US" dirty="0" smtClean="0"/>
              </a:p>
              <a:p>
                <a:r>
                  <a:rPr lang="en-US" dirty="0" smtClean="0"/>
                  <a:t>Schiavon2007: </a:t>
                </a:r>
                <a:r>
                  <a:rPr lang="en-US" dirty="0"/>
                  <a:t>[Ca/Fe] values close to zero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Schiavon2007: </a:t>
                </a:r>
                <a:r>
                  <a:rPr lang="en-US" dirty="0"/>
                  <a:t>[C/Fe] and [N/Fe</a:t>
                </a:r>
                <a:r>
                  <a:rPr lang="en-US" dirty="0" smtClean="0"/>
                  <a:t>] </a:t>
                </a:r>
                <a:r>
                  <a:rPr lang="en-US" dirty="0"/>
                  <a:t>increased significantly </a:t>
                </a:r>
                <a:r>
                  <a:rPr lang="en-US" dirty="0" smtClean="0"/>
                  <a:t>with increasing luminosity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[Z/H] = [Fe/H]=A[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/Fe], </a:t>
                </a:r>
                <a:r>
                  <a:rPr lang="hr-HR" dirty="0"/>
                  <a:t>A = 0.93,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age-metallicity degeneracy can be robustly broken by considering the </a:t>
            </a:r>
            <a:r>
              <a:rPr lang="en-US" dirty="0" smtClean="0"/>
              <a:t>hydrogen </a:t>
            </a:r>
            <a:r>
              <a:rPr lang="en-US" dirty="0" err="1" smtClean="0"/>
              <a:t>Balmer</a:t>
            </a:r>
            <a:r>
              <a:rPr lang="en-US" dirty="0" smtClean="0"/>
              <a:t> </a:t>
            </a:r>
            <a:r>
              <a:rPr lang="en-US" dirty="0"/>
              <a:t>lines in conjunction with iron features in moderate-resolution optical spectra</a:t>
            </a:r>
            <a:r>
              <a:rPr lang="en-US" dirty="0" smtClean="0"/>
              <a:t>.</a:t>
            </a:r>
          </a:p>
          <a:p>
            <a:r>
              <a:rPr lang="en-US" dirty="0"/>
              <a:t>[Mg/Fe], [C/Fe], [N/Fe], and [Ca/Fe</a:t>
            </a:r>
            <a:r>
              <a:rPr lang="en-US" dirty="0" smtClean="0"/>
              <a:t>] </a:t>
            </a:r>
            <a:r>
              <a:rPr lang="en-US" dirty="0"/>
              <a:t>routinely measured from </a:t>
            </a:r>
            <a:r>
              <a:rPr lang="en-US" dirty="0" smtClean="0"/>
              <a:t>optical spectra.</a:t>
            </a:r>
          </a:p>
          <a:p>
            <a:r>
              <a:rPr lang="en-US" dirty="0"/>
              <a:t>Spectroscopic metallicities seem to be accurate at the ∼0.2-dex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Brinchmann+04, SDSS, by modeling a suit of optical emission lines.</a:t>
                </a:r>
              </a:p>
              <a:p>
                <a:r>
                  <a:rPr lang="en-US" dirty="0" smtClean="0"/>
                  <a:t>Salim+07, UV(GALEX) + optical, SPS models with a range of SFHs, metallicity, dust attenuation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dirty="0" smtClean="0"/>
                  <a:t>0.3 </a:t>
                </a:r>
                <a:r>
                  <a:rPr lang="en-US" dirty="0" err="1" smtClean="0"/>
                  <a:t>dex</a:t>
                </a:r>
                <a:r>
                  <a:rPr lang="en-US" dirty="0" smtClean="0"/>
                  <a:t> level.</a:t>
                </a:r>
              </a:p>
              <a:p>
                <a:r>
                  <a:rPr lang="en-US" dirty="0" smtClean="0"/>
                  <a:t>Wuyts+11, compare SFRs at z~3, with 3 techniques:</a:t>
                </a:r>
              </a:p>
              <a:p>
                <a:pPr lvl="1"/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-based, SED-fitting-based, mixed SFR indicator(UV+IR)</a:t>
                </a:r>
              </a:p>
              <a:p>
                <a:pPr lvl="1"/>
                <a:r>
                  <a:rPr lang="en-US" dirty="0" smtClean="0"/>
                  <a:t>For SFRs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dirty="0" smtClean="0"/>
                  <a:t>100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⊙</m:t>
                        </m:r>
                      </m:sub>
                    </m:sSub>
                    <m:sSup>
                      <m:sSupPr>
                        <m:ctrlPr>
                          <a:rPr lang="en-US" b="0" i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year</m:t>
                        </m:r>
                      </m:e>
                      <m:sup>
                        <m:r>
                          <a:rPr lang="en-US" b="0" i="0" smtClean="0"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: agreed well</a:t>
                </a:r>
              </a:p>
              <a:p>
                <a:pPr lvl="1"/>
                <a:r>
                  <a:rPr lang="en-US" dirty="0" smtClean="0"/>
                  <a:t>High SFRs, SED-based </a:t>
                </a:r>
                <a:r>
                  <a:rPr lang="en-US" dirty="0" err="1" smtClean="0"/>
                  <a:t>underpredict</a:t>
                </a:r>
                <a:r>
                  <a:rPr lang="en-US" dirty="0"/>
                  <a:t> </a:t>
                </a:r>
                <a:r>
                  <a:rPr lang="en-US" dirty="0" smtClean="0"/>
                  <a:t>compare with mixed. </a:t>
                </a:r>
              </a:p>
              <a:p>
                <a:r>
                  <a:rPr lang="en-US" dirty="0" smtClean="0"/>
                  <a:t>High redshift: nebular emission line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3081" r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40" y="-81191"/>
            <a:ext cx="4987154" cy="272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3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2" y="609011"/>
            <a:ext cx="8255928" cy="55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4.2. Light-Weighted Mean Ages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Mass-weighted ages offer a direct probe of the integrated SFH, whereas light-weighted ages are more directly measurable from </a:t>
                </a:r>
                <a:r>
                  <a:rPr lang="en-US" dirty="0" smtClean="0"/>
                  <a:t>SEDs</a:t>
                </a:r>
              </a:p>
              <a:p>
                <a:pPr lvl="1"/>
                <a:r>
                  <a:rPr lang="en-US" dirty="0"/>
                  <a:t>Mass-weight larger: young stars outshine older </a:t>
                </a:r>
                <a:r>
                  <a:rPr lang="en-US" dirty="0" smtClean="0"/>
                  <a:t>stars</a:t>
                </a:r>
              </a:p>
              <a:p>
                <a:r>
                  <a:rPr lang="en-US" dirty="0" smtClean="0"/>
                  <a:t>Dn4000, Lick indices</a:t>
                </a:r>
              </a:p>
              <a:p>
                <a:r>
                  <a:rPr lang="en-US" dirty="0"/>
                  <a:t>SSP-equivalent </a:t>
                </a:r>
                <a:r>
                  <a:rPr lang="en-US" dirty="0" smtClean="0"/>
                  <a:t>ages:  </a:t>
                </a:r>
                <a:r>
                  <a:rPr lang="en-US" dirty="0"/>
                  <a:t>fit </a:t>
                </a:r>
                <a:r>
                  <a:rPr lang="en-US" dirty="0" smtClean="0"/>
                  <a:t>single-age SSPs </a:t>
                </a:r>
                <a:r>
                  <a:rPr lang="en-US" dirty="0"/>
                  <a:t>to the Lick indices in order to estimate </a:t>
                </a:r>
                <a:r>
                  <a:rPr lang="en-US" dirty="0" smtClean="0"/>
                  <a:t>ages (</a:t>
                </a:r>
                <a:r>
                  <a:rPr lang="en-US" dirty="0" err="1" smtClean="0"/>
                  <a:t>Balmer</a:t>
                </a:r>
                <a:r>
                  <a:rPr lang="en-US" dirty="0" smtClean="0"/>
                  <a:t> lines, A-type stars,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/>
                        </m:ctrlPr>
                      </m:sSupPr>
                      <m:e>
                        <m:r>
                          <a:rPr lang="en-US" b="0" i="1" smtClean="0"/>
                          <m:t>10</m:t>
                        </m:r>
                      </m:e>
                      <m:sup>
                        <m:r>
                          <a:rPr lang="en-US" b="0" i="1" smtClean="0"/>
                          <m:t>8</m:t>
                        </m:r>
                      </m:sup>
                    </m:sSup>
                    <m:r>
                      <a:rPr lang="en-US" b="0" i="1" smtClean="0"/>
                      <m:t>−</m:t>
                    </m:r>
                    <m:sSup>
                      <m:sSupPr>
                        <m:ctrlPr>
                          <a:rPr lang="en-US" b="0" i="1" smtClean="0"/>
                        </m:ctrlPr>
                      </m:sSupPr>
                      <m:e>
                        <m:r>
                          <a:rPr lang="en-US" b="0" i="1" smtClean="0"/>
                          <m:t>10</m:t>
                        </m:r>
                      </m:e>
                      <m:sup>
                        <m:r>
                          <a:rPr lang="en-US" b="0" i="1" smtClean="0"/>
                          <m:t>9</m:t>
                        </m:r>
                      </m:sup>
                    </m:sSup>
                  </m:oMath>
                </a14:m>
                <a:r>
                  <a:rPr lang="en-US" dirty="0" smtClean="0"/>
                  <a:t>year)</a:t>
                </a:r>
              </a:p>
              <a:p>
                <a:pPr lvl="1"/>
                <a:r>
                  <a:rPr lang="en-US" dirty="0" smtClean="0"/>
                  <a:t>Younger, </a:t>
                </a:r>
                <a:r>
                  <a:rPr lang="en-US" dirty="0"/>
                  <a:t>sensitivity </a:t>
                </a:r>
                <a:r>
                  <a:rPr lang="en-US" dirty="0" smtClean="0"/>
                  <a:t>of the </a:t>
                </a:r>
                <a:r>
                  <a:rPr lang="en-US" dirty="0" err="1"/>
                  <a:t>Balmer</a:t>
                </a:r>
                <a:r>
                  <a:rPr lang="en-US" dirty="0"/>
                  <a:t> lines to ∼1-Gyr-old </a:t>
                </a:r>
                <a:r>
                  <a:rPr lang="en-US" dirty="0" smtClean="0"/>
                  <a:t>stars, measuring residual </a:t>
                </a:r>
                <a:r>
                  <a:rPr lang="en-US" dirty="0"/>
                  <a:t>star formation over ∼1 </a:t>
                </a:r>
                <a:r>
                  <a:rPr lang="en-US" dirty="0" err="1"/>
                  <a:t>Gyr</a:t>
                </a:r>
                <a:r>
                  <a:rPr lang="en-US" dirty="0"/>
                  <a:t> timescales.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7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𝛽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ideal age </a:t>
                </a:r>
                <a:r>
                  <a:rPr lang="en-US" dirty="0" smtClean="0"/>
                  <a:t>indicator, </a:t>
                </a:r>
                <a:r>
                  <a:rPr lang="en-US" dirty="0"/>
                  <a:t>is largely </a:t>
                </a:r>
                <a:r>
                  <a:rPr lang="en-US" dirty="0" smtClean="0"/>
                  <a:t>insensitive to </a:t>
                </a:r>
                <a:r>
                  <a:rPr lang="en-US" dirty="0"/>
                  <a:t>metallicity and abundance </a:t>
                </a:r>
                <a:r>
                  <a:rPr lang="en-US" dirty="0" smtClean="0"/>
                  <a:t>patterns</a:t>
                </a:r>
              </a:p>
              <a:p>
                <a:pPr lvl="1"/>
                <a:r>
                  <a:rPr lang="en-US" dirty="0" err="1"/>
                  <a:t>Balmer</a:t>
                </a:r>
                <a:r>
                  <a:rPr lang="en-US" dirty="0"/>
                  <a:t> lines </a:t>
                </a:r>
                <a:r>
                  <a:rPr lang="en-US" dirty="0" smtClean="0"/>
                  <a:t>are also </a:t>
                </a:r>
                <a:r>
                  <a:rPr lang="en-US" dirty="0"/>
                  <a:t>sensitive to the presence of blue HB </a:t>
                </a:r>
                <a:r>
                  <a:rPr lang="en-US" dirty="0" smtClean="0"/>
                  <a:t>stars</a:t>
                </a:r>
              </a:p>
              <a:p>
                <a:r>
                  <a:rPr lang="en-US" dirty="0" smtClean="0"/>
                  <a:t>Rose1984: </a:t>
                </a:r>
                <a:r>
                  <a:rPr lang="en-US" dirty="0" err="1" smtClean="0"/>
                  <a:t>CaII</a:t>
                </a:r>
                <a:r>
                  <a:rPr lang="en-US" dirty="0" smtClean="0"/>
                  <a:t> is sensitive to the H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dirty="0" smtClean="0"/>
                  <a:t>, Leonardi1996 </a:t>
                </a:r>
                <a:r>
                  <a:rPr lang="en-US" dirty="0" err="1" smtClean="0"/>
                  <a:t>CaII</a:t>
                </a:r>
                <a:r>
                  <a:rPr lang="en-US" dirty="0" smtClean="0"/>
                  <a:t> and H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𝛿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can break age-strength degeneracy </a:t>
                </a:r>
              </a:p>
              <a:p>
                <a:r>
                  <a:rPr lang="en-US" dirty="0" smtClean="0"/>
                  <a:t>Kauffmann03:H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dirty="0" smtClean="0"/>
                  <a:t>-Dn4000, </a:t>
                </a:r>
                <a:r>
                  <a:rPr lang="en-US" dirty="0"/>
                  <a:t>strong constraints on the burst fraction can be </a:t>
                </a:r>
                <a:r>
                  <a:rPr lang="en-US" dirty="0" smtClean="0"/>
                  <a:t>obtained</a:t>
                </a:r>
              </a:p>
              <a:p>
                <a:r>
                  <a:rPr lang="en-US" dirty="0" smtClean="0"/>
                  <a:t>Percival11: </a:t>
                </a:r>
                <a:r>
                  <a:rPr lang="en-US" dirty="0" err="1"/>
                  <a:t>CaII</a:t>
                </a:r>
                <a:r>
                  <a:rPr lang="en-US" dirty="0"/>
                  <a:t> Rose index and </a:t>
                </a:r>
                <a:r>
                  <a:rPr lang="en-US" dirty="0" smtClean="0"/>
                  <a:t>the </a:t>
                </a:r>
                <a:r>
                  <a:rPr lang="en-US" dirty="0" err="1" smtClean="0"/>
                  <a:t>MgII</a:t>
                </a:r>
                <a:r>
                  <a:rPr lang="en-US" dirty="0" smtClean="0"/>
                  <a:t> </a:t>
                </a:r>
                <a:r>
                  <a:rPr lang="en-US" dirty="0"/>
                  <a:t>feature </a:t>
                </a:r>
                <a:r>
                  <a:rPr lang="en-US" dirty="0" smtClean="0"/>
                  <a:t>could also </a:t>
                </a:r>
                <a:r>
                  <a:rPr lang="en-US" dirty="0"/>
                  <a:t>be used to separate age from blue HB effects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it is fundamentally very difficult to measure </a:t>
                </a:r>
                <a:r>
                  <a:rPr lang="en-US" dirty="0" smtClean="0"/>
                  <a:t>ages for </a:t>
                </a:r>
                <a:r>
                  <a:rPr lang="en-US" dirty="0"/>
                  <a:t>systems older than ∼9 </a:t>
                </a:r>
                <a:r>
                  <a:rPr lang="en-US" dirty="0" err="1"/>
                  <a:t>Gyr</a:t>
                </a:r>
                <a:r>
                  <a:rPr lang="en-US" dirty="0"/>
                  <a:t> because evolution in the isochrones is so slow at late times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59" t="-3501" r="-309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3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58" y="1814766"/>
            <a:ext cx="3601454" cy="4046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4.3. Which Model Star-Formation Histories to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44489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Outshining effect: the young stars, being so bright, tend to outshine the older, less luminous stars.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ingle-component </a:t>
            </a:r>
            <a:r>
              <a:rPr lang="en-US" dirty="0"/>
              <a:t>SFH </a:t>
            </a:r>
            <a:r>
              <a:rPr lang="en-US" dirty="0" smtClean="0"/>
              <a:t>models: underestimated </a:t>
            </a:r>
            <a:r>
              <a:rPr lang="en-US" dirty="0"/>
              <a:t>stellar </a:t>
            </a:r>
            <a:r>
              <a:rPr lang="en-US" dirty="0" smtClean="0"/>
              <a:t>masses </a:t>
            </a:r>
          </a:p>
          <a:p>
            <a:r>
              <a:rPr lang="en-US" dirty="0" smtClean="0"/>
              <a:t>Lee+09, exponentially </a:t>
            </a:r>
            <a:r>
              <a:rPr lang="en-US" dirty="0"/>
              <a:t>decreasing SFHs (</a:t>
            </a:r>
            <a:r>
              <a:rPr lang="en-US" dirty="0" err="1"/>
              <a:t>τ</a:t>
            </a:r>
            <a:r>
              <a:rPr lang="en-US" dirty="0"/>
              <a:t> models) resulted in underestimated </a:t>
            </a:r>
            <a:r>
              <a:rPr lang="en-US" dirty="0" smtClean="0"/>
              <a:t>SFRs and </a:t>
            </a:r>
            <a:r>
              <a:rPr lang="en-US" dirty="0"/>
              <a:t>overestimated mean </a:t>
            </a:r>
            <a:r>
              <a:rPr lang="en-US" dirty="0" smtClean="0"/>
              <a:t>ages</a:t>
            </a:r>
          </a:p>
          <a:p>
            <a:r>
              <a:rPr lang="en-US" dirty="0" smtClean="0"/>
              <a:t>a library of SFHs drawn from </a:t>
            </a:r>
            <a:r>
              <a:rPr lang="en-US" dirty="0" err="1"/>
              <a:t>semianalytic</a:t>
            </a:r>
            <a:r>
              <a:rPr lang="en-US" dirty="0"/>
              <a:t> or hydrodynamic </a:t>
            </a:r>
            <a:r>
              <a:rPr lang="en-US" dirty="0" smtClean="0"/>
              <a:t>models of </a:t>
            </a:r>
            <a:r>
              <a:rPr lang="en-US" dirty="0"/>
              <a:t>galaxy formation. </a:t>
            </a:r>
            <a:endParaRPr lang="en-US" dirty="0" smtClean="0"/>
          </a:p>
          <a:p>
            <a:pPr lvl="1"/>
            <a:r>
              <a:rPr lang="en-US" dirty="0" smtClean="0"/>
              <a:t>More likely contain realistic SFHs</a:t>
            </a:r>
          </a:p>
          <a:p>
            <a:pPr lvl="1"/>
            <a:r>
              <a:rPr lang="en-US" dirty="0"/>
              <a:t>be sensitive to the choice of </a:t>
            </a:r>
            <a:r>
              <a:rPr lang="en-US" dirty="0" smtClean="0"/>
              <a:t>priors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72" y="1220681"/>
            <a:ext cx="1399883" cy="3391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403312" y="1198312"/>
                <a:ext cx="1165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dirty="0" smtClean="0"/>
                  <a:t>elayed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312" y="1198312"/>
                <a:ext cx="11654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167" t="-10000" r="-156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7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4.4. Nonparametric Star-Formation Histories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647438" cy="4351338"/>
          </a:xfrm>
        </p:spPr>
        <p:txBody>
          <a:bodyPr/>
          <a:lstStyle/>
          <a:p>
            <a:r>
              <a:rPr lang="en-US" dirty="0" smtClean="0"/>
              <a:t>specifies </a:t>
            </a:r>
            <a:r>
              <a:rPr lang="en-US" dirty="0"/>
              <a:t>a </a:t>
            </a:r>
            <a:r>
              <a:rPr lang="en-US" dirty="0" smtClean="0"/>
              <a:t>fixed (or adaptive based on SED type and S/N) set </a:t>
            </a:r>
            <a:r>
              <a:rPr lang="en-US" dirty="0"/>
              <a:t>of age bins and then fits for the fraction of mass formed within each bin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seriously </a:t>
            </a:r>
            <a:r>
              <a:rPr lang="en-US" dirty="0" err="1" smtClean="0"/>
              <a:t>underconstrained</a:t>
            </a:r>
            <a:endParaRPr lang="en-US" dirty="0" smtClean="0"/>
          </a:p>
          <a:p>
            <a:pPr lvl="1"/>
            <a:r>
              <a:rPr lang="en-US" dirty="0" smtClean="0"/>
              <a:t>High quality data: </a:t>
            </a:r>
            <a:r>
              <a:rPr lang="en-US" dirty="0"/>
              <a:t>wide </a:t>
            </a:r>
            <a:r>
              <a:rPr lang="en-US" dirty="0" smtClean="0"/>
              <a:t>wavelength coverage, </a:t>
            </a:r>
            <a:r>
              <a:rPr lang="en-US" dirty="0"/>
              <a:t>high spectral resolution, and high </a:t>
            </a:r>
            <a:r>
              <a:rPr lang="en-US" dirty="0" smtClean="0"/>
              <a:t>S/N</a:t>
            </a:r>
          </a:p>
          <a:p>
            <a:pPr lvl="1"/>
            <a:r>
              <a:rPr lang="en-US" dirty="0"/>
              <a:t>abundance pattern is fixed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66" y="1918494"/>
            <a:ext cx="3953634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09" y="1690689"/>
            <a:ext cx="5803291" cy="4874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4.4.1. Star-formation histories from color-magnitude diagrams versus star-formation histories</a:t>
            </a:r>
            <a:br>
              <a:rPr lang="en-US" sz="2800" dirty="0"/>
            </a:br>
            <a:r>
              <a:rPr lang="en-US" sz="2800" dirty="0"/>
              <a:t>from integrated light.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012908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 dwarfs </a:t>
            </a:r>
            <a:r>
              <a:rPr lang="en-US" dirty="0"/>
              <a:t>have SFHs comparable to the highest mass bin in the integrated light sample.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4.5. Low-Level Star Formation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low levels of star </a:t>
                </a:r>
                <a:r>
                  <a:rPr lang="en-US" dirty="0" smtClean="0"/>
                  <a:t>formation: challenging, </a:t>
                </a:r>
                <a:r>
                  <a:rPr lang="en-US" dirty="0"/>
                  <a:t>become contaminated by other processes.</a:t>
                </a:r>
                <a:endParaRPr lang="en-US" dirty="0" smtClean="0"/>
              </a:p>
              <a:p>
                <a:r>
                  <a:rPr lang="en-US" dirty="0" smtClean="0"/>
                  <a:t>optical </a:t>
                </a:r>
                <a:r>
                  <a:rPr lang="en-US" dirty="0"/>
                  <a:t>SEDs: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−11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𝑦𝑒𝑎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endParaRPr lang="en-US" dirty="0" smtClean="0"/>
              </a:p>
              <a:p>
                <a:r>
                  <a:rPr lang="en-US" dirty="0" smtClean="0"/>
                  <a:t>UV </a:t>
                </a:r>
                <a:r>
                  <a:rPr lang="en-US" dirty="0"/>
                  <a:t>fluxes: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−12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endParaRPr lang="en-US" dirty="0" smtClean="0"/>
              </a:p>
              <a:p>
                <a:r>
                  <a:rPr lang="en-US" dirty="0" smtClean="0"/>
                  <a:t>resolved </a:t>
                </a:r>
                <a:r>
                  <a:rPr lang="en-US" dirty="0"/>
                  <a:t>UV </a:t>
                </a:r>
                <a:r>
                  <a:rPr lang="en-US" dirty="0"/>
                  <a:t>photometry: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−14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SED-based </a:t>
                </a:r>
                <a:r>
                  <a:rPr lang="en-US" dirty="0"/>
                  <a:t>SFRs are probably accurate at the factor of two </a:t>
                </a:r>
                <a:r>
                  <a:rPr lang="en-US" dirty="0"/>
                  <a:t>level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</TotalTime>
  <Words>1422</Words>
  <Application>Microsoft Macintosh PowerPoint</Application>
  <PresentationFormat>On-screen Show (4:3)</PresentationFormat>
  <Paragraphs>151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Cambria Math</vt:lpstr>
      <vt:lpstr>宋体</vt:lpstr>
      <vt:lpstr>Arial</vt:lpstr>
      <vt:lpstr>Office Theme</vt:lpstr>
      <vt:lpstr>4. STAR-FORMATION RATES, HISTORIES, AND STELLAR AGES 4.1. Measuring Star-Formation Rates</vt:lpstr>
      <vt:lpstr>PowerPoint Presentation</vt:lpstr>
      <vt:lpstr>PowerPoint Presentation</vt:lpstr>
      <vt:lpstr>4.2. Light-Weighted Mean Ages</vt:lpstr>
      <vt:lpstr>PowerPoint Presentation</vt:lpstr>
      <vt:lpstr>4.3. Which Model Star-Formation Histories to Use?</vt:lpstr>
      <vt:lpstr>4.4. Nonparametric Star-Formation Histories</vt:lpstr>
      <vt:lpstr>4.4.1. Star-formation histories from color-magnitude diagrams versus star-formation histories from integrated light.</vt:lpstr>
      <vt:lpstr>4.5. Low-Level Star Formation</vt:lpstr>
      <vt:lpstr>4.6 Summary</vt:lpstr>
      <vt:lpstr>5. STELLAR METALLICITIES AND ABUNDANCE PATTERNS 5.1 Age-Metallicity Degeneracy</vt:lpstr>
      <vt:lpstr>PowerPoint Presentation</vt:lpstr>
      <vt:lpstr>5.2. Photometric Metallicities</vt:lpstr>
      <vt:lpstr>5.3. Spectroscopic Metallicities</vt:lpstr>
      <vt:lpstr>PowerPoint Presentation</vt:lpstr>
      <vt:lpstr>5.4. Elemental Abundance Patterns</vt:lpstr>
      <vt:lpstr>Summary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32</cp:revision>
  <dcterms:created xsi:type="dcterms:W3CDTF">2019-12-18T04:45:17Z</dcterms:created>
  <dcterms:modified xsi:type="dcterms:W3CDTF">2019-12-18T12:50:33Z</dcterms:modified>
</cp:coreProperties>
</file>