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8" r:id="rId3"/>
    <p:sldId id="257"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8"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9"/>
    <p:restoredTop sz="85667"/>
  </p:normalViewPr>
  <p:slideViewPr>
    <p:cSldViewPr snapToGrid="0" snapToObjects="1">
      <p:cViewPr varScale="1">
        <p:scale>
          <a:sx n="87" d="100"/>
          <a:sy n="87" d="100"/>
        </p:scale>
        <p:origin x="140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022CA-9D25-6345-8073-E9FCF7AA9E4C}" type="datetimeFigureOut">
              <a:rPr lang="en-US" smtClean="0"/>
              <a:t>12/18/19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94E7F-39F7-C44B-8283-91138BAF030D}" type="slidenum">
              <a:rPr lang="en-US" smtClean="0"/>
              <a:t>‹#›</a:t>
            </a:fld>
            <a:endParaRPr lang="en-US"/>
          </a:p>
        </p:txBody>
      </p:sp>
    </p:spTree>
    <p:extLst>
      <p:ext uri="{BB962C8B-B14F-4D97-AF65-F5344CB8AC3E}">
        <p14:creationId xmlns:p14="http://schemas.microsoft.com/office/powerpoint/2010/main" val="42423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94E7F-39F7-C44B-8283-91138BAF030D}" type="slidenum">
              <a:rPr lang="en-US" smtClean="0"/>
              <a:t>1</a:t>
            </a:fld>
            <a:endParaRPr lang="en-US"/>
          </a:p>
        </p:txBody>
      </p:sp>
    </p:spTree>
    <p:extLst>
      <p:ext uri="{BB962C8B-B14F-4D97-AF65-F5344CB8AC3E}">
        <p14:creationId xmlns:p14="http://schemas.microsoft.com/office/powerpoint/2010/main" val="71988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binary </a:t>
            </a:r>
            <a:r>
              <a:rPr lang="en-US" dirty="0" err="1" smtClean="0"/>
              <a:t>systems:</a:t>
            </a:r>
            <a:r>
              <a:rPr lang="en-US" dirty="0" err="1" smtClean="0"/>
              <a:t>Eldridge</a:t>
            </a:r>
            <a:r>
              <a:rPr lang="en-US" dirty="0" smtClean="0"/>
              <a:t> &amp; </a:t>
            </a:r>
            <a:r>
              <a:rPr lang="en-US" dirty="0" err="1" smtClean="0"/>
              <a:t>Stanway</a:t>
            </a:r>
            <a:r>
              <a:rPr lang="en-US" dirty="0" smtClean="0"/>
              <a:t> (2012) argued that SPS models that include binary star evolution produced a better ﬁt to UV spectra of star-forming galaxies. Regardless of the details, it is clear that where massive stars matter in galaxy SEDs, the effects of both rotation and binary evolution will play an important role.</a:t>
            </a:r>
          </a:p>
          <a:p>
            <a:r>
              <a:rPr lang="en-US" dirty="0" smtClean="0"/>
              <a:t>the mass-loss prescription is another free parameter in these models, and it is a critical one because it strongly affects the lifetimes of advanced (and luminous) evolutionary phases.</a:t>
            </a:r>
            <a:endParaRPr lang="en-US" dirty="0"/>
          </a:p>
        </p:txBody>
      </p:sp>
      <p:sp>
        <p:nvSpPr>
          <p:cNvPr id="4" name="Slide Number Placeholder 3"/>
          <p:cNvSpPr>
            <a:spLocks noGrp="1"/>
          </p:cNvSpPr>
          <p:nvPr>
            <p:ph type="sldNum" sz="quarter" idx="10"/>
          </p:nvPr>
        </p:nvSpPr>
        <p:spPr/>
        <p:txBody>
          <a:bodyPr/>
          <a:lstStyle/>
          <a:p>
            <a:fld id="{32A94E7F-39F7-C44B-8283-91138BAF030D}" type="slidenum">
              <a:rPr lang="en-US" smtClean="0"/>
              <a:t>8</a:t>
            </a:fld>
            <a:endParaRPr lang="en-US"/>
          </a:p>
        </p:txBody>
      </p:sp>
    </p:spTree>
    <p:extLst>
      <p:ext uri="{BB962C8B-B14F-4D97-AF65-F5344CB8AC3E}">
        <p14:creationId xmlns:p14="http://schemas.microsoft.com/office/powerpoint/2010/main" val="51393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elements This is a reasonable assumption for trace elements, but it is less realistic for elements such as C, N, O, Na, </a:t>
            </a:r>
            <a:r>
              <a:rPr lang="en-US" dirty="0" err="1" smtClean="0"/>
              <a:t>Ti</a:t>
            </a:r>
            <a:r>
              <a:rPr lang="en-US" dirty="0" smtClean="0"/>
              <a:t>, and Fe, which affect the opacity, free electron density, and/or molecular equilibrium. There has been surprisingly little work in the literature testing this assumption.</a:t>
            </a:r>
          </a:p>
          <a:p>
            <a:endParaRPr lang="en-US" dirty="0"/>
          </a:p>
        </p:txBody>
      </p:sp>
      <p:sp>
        <p:nvSpPr>
          <p:cNvPr id="4" name="Slide Number Placeholder 3"/>
          <p:cNvSpPr>
            <a:spLocks noGrp="1"/>
          </p:cNvSpPr>
          <p:nvPr>
            <p:ph type="sldNum" sz="quarter" idx="10"/>
          </p:nvPr>
        </p:nvSpPr>
        <p:spPr/>
        <p:txBody>
          <a:bodyPr/>
          <a:lstStyle/>
          <a:p>
            <a:fld id="{32A94E7F-39F7-C44B-8283-91138BAF030D}" type="slidenum">
              <a:rPr lang="en-US" smtClean="0"/>
              <a:t>12</a:t>
            </a:fld>
            <a:endParaRPr lang="en-US"/>
          </a:p>
        </p:txBody>
      </p:sp>
    </p:spTree>
    <p:extLst>
      <p:ext uri="{BB962C8B-B14F-4D97-AF65-F5344CB8AC3E}">
        <p14:creationId xmlns:p14="http://schemas.microsoft.com/office/powerpoint/2010/main" val="158136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late times the RGB and red HB dominate the red and NIR ﬂux of </a:t>
            </a:r>
            <a:r>
              <a:rPr lang="en-US" dirty="0" err="1" smtClean="0"/>
              <a:t>τ</a:t>
            </a:r>
            <a:r>
              <a:rPr lang="en-US" dirty="0" smtClean="0"/>
              <a:t>-model SFHs, as is well known. However, at young ages and/or for rising SFHs, the red and NIR are also inﬂuenced strongly by AGB stars, suggesting that the NIR can be susceptible to large uncertainties (due to uncertainties in the modeling of the AGB,</a:t>
            </a:r>
          </a:p>
          <a:p>
            <a:r>
              <a:rPr lang="en-US" dirty="0" smtClean="0"/>
              <a:t>Already by 0.5 µm (approximately the V-band), the light-weighted age reaches its maximal value, again suggesting that going to redder </a:t>
            </a:r>
            <a:r>
              <a:rPr lang="en-US" dirty="0" err="1" smtClean="0"/>
              <a:t>restframe</a:t>
            </a:r>
            <a:r>
              <a:rPr lang="en-US" dirty="0" smtClean="0"/>
              <a:t> wavelengths is not providing substantial new information on the SFH.</a:t>
            </a:r>
            <a:endParaRPr lang="en-US" dirty="0"/>
          </a:p>
        </p:txBody>
      </p:sp>
      <p:sp>
        <p:nvSpPr>
          <p:cNvPr id="4" name="Slide Number Placeholder 3"/>
          <p:cNvSpPr>
            <a:spLocks noGrp="1"/>
          </p:cNvSpPr>
          <p:nvPr>
            <p:ph type="sldNum" sz="quarter" idx="10"/>
          </p:nvPr>
        </p:nvSpPr>
        <p:spPr/>
        <p:txBody>
          <a:bodyPr/>
          <a:lstStyle/>
          <a:p>
            <a:fld id="{32A94E7F-39F7-C44B-8283-91138BAF030D}" type="slidenum">
              <a:rPr lang="en-US" smtClean="0"/>
              <a:t>16</a:t>
            </a:fld>
            <a:endParaRPr lang="en-US"/>
          </a:p>
        </p:txBody>
      </p:sp>
    </p:spTree>
    <p:extLst>
      <p:ext uri="{BB962C8B-B14F-4D97-AF65-F5344CB8AC3E}">
        <p14:creationId xmlns:p14="http://schemas.microsoft.com/office/powerpoint/2010/main" val="240959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he effect of TP-AGB stars is limited to galaxies of a particular type, in particular those that are dominated by stars with ages in the range ∼3×10 8 −2×10 9 year. Examples include </a:t>
            </a:r>
            <a:r>
              <a:rPr lang="en-US" dirty="0" err="1" smtClean="0"/>
              <a:t>poststarburst</a:t>
            </a:r>
            <a:r>
              <a:rPr lang="en-US" dirty="0" smtClean="0"/>
              <a:t> galaxies, which are rare at most epochs, or quiescent galaxies at z # 2. For typical galaxies at z ∼ 0, the treatment of this phase seems to be of little relevance for estimating stellar masses, at least on average,</a:t>
            </a:r>
            <a:endParaRPr lang="en-US" dirty="0"/>
          </a:p>
        </p:txBody>
      </p:sp>
      <p:sp>
        <p:nvSpPr>
          <p:cNvPr id="4" name="Slide Number Placeholder 3"/>
          <p:cNvSpPr>
            <a:spLocks noGrp="1"/>
          </p:cNvSpPr>
          <p:nvPr>
            <p:ph type="sldNum" sz="quarter" idx="10"/>
          </p:nvPr>
        </p:nvSpPr>
        <p:spPr/>
        <p:txBody>
          <a:bodyPr/>
          <a:lstStyle/>
          <a:p>
            <a:fld id="{32A94E7F-39F7-C44B-8283-91138BAF030D}" type="slidenum">
              <a:rPr lang="en-US" smtClean="0"/>
              <a:t>19</a:t>
            </a:fld>
            <a:endParaRPr lang="en-US"/>
          </a:p>
        </p:txBody>
      </p:sp>
    </p:spTree>
    <p:extLst>
      <p:ext uri="{BB962C8B-B14F-4D97-AF65-F5344CB8AC3E}">
        <p14:creationId xmlns:p14="http://schemas.microsoft.com/office/powerpoint/2010/main" val="198920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593480-B889-9F41-9FB7-D6608831E058}"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F4C26-8946-6445-BF55-E2768B4E2571}" type="slidenum">
              <a:rPr lang="en-US" smtClean="0"/>
              <a:t>‹#›</a:t>
            </a:fld>
            <a:endParaRPr lang="en-US"/>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93480-B889-9F41-9FB7-D6608831E058}"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F4C26-8946-6445-BF55-E2768B4E2571}" type="slidenum">
              <a:rPr lang="en-US" smtClean="0"/>
              <a:t>‹#›</a:t>
            </a:fld>
            <a:endParaRPr lang="en-US"/>
          </a:p>
        </p:txBody>
      </p:sp>
    </p:spTree>
    <p:extLst>
      <p:ext uri="{BB962C8B-B14F-4D97-AF65-F5344CB8AC3E}">
        <p14:creationId xmlns:p14="http://schemas.microsoft.com/office/powerpoint/2010/main" val="113117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93480-B889-9F41-9FB7-D6608831E058}"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F4C26-8946-6445-BF55-E2768B4E2571}" type="slidenum">
              <a:rPr lang="en-US" smtClean="0"/>
              <a:t>‹#›</a:t>
            </a:fld>
            <a:endParaRPr lang="en-US"/>
          </a:p>
        </p:txBody>
      </p:sp>
    </p:spTree>
    <p:extLst>
      <p:ext uri="{BB962C8B-B14F-4D97-AF65-F5344CB8AC3E}">
        <p14:creationId xmlns:p14="http://schemas.microsoft.com/office/powerpoint/2010/main" val="165337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93480-B889-9F41-9FB7-D6608831E058}"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F4C26-8946-6445-BF55-E2768B4E2571}" type="slidenum">
              <a:rPr lang="en-US" smtClean="0"/>
              <a:t>‹#›</a:t>
            </a:fld>
            <a:endParaRPr lang="en-US"/>
          </a:p>
        </p:txBody>
      </p:sp>
    </p:spTree>
    <p:extLst>
      <p:ext uri="{BB962C8B-B14F-4D97-AF65-F5344CB8AC3E}">
        <p14:creationId xmlns:p14="http://schemas.microsoft.com/office/powerpoint/2010/main" val="214517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593480-B889-9F41-9FB7-D6608831E058}"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F4C26-8946-6445-BF55-E2768B4E2571}" type="slidenum">
              <a:rPr lang="en-US" smtClean="0"/>
              <a:t>‹#›</a:t>
            </a:fld>
            <a:endParaRPr lang="en-US"/>
          </a:p>
        </p:txBody>
      </p:sp>
    </p:spTree>
    <p:extLst>
      <p:ext uri="{BB962C8B-B14F-4D97-AF65-F5344CB8AC3E}">
        <p14:creationId xmlns:p14="http://schemas.microsoft.com/office/powerpoint/2010/main" val="635723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593480-B889-9F41-9FB7-D6608831E058}" type="datetimeFigureOut">
              <a:rPr lang="en-US" smtClean="0"/>
              <a:t>12/18/19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F4C26-8946-6445-BF55-E2768B4E2571}" type="slidenum">
              <a:rPr lang="en-US" smtClean="0"/>
              <a:t>‹#›</a:t>
            </a:fld>
            <a:endParaRPr lang="en-US"/>
          </a:p>
        </p:txBody>
      </p:sp>
    </p:spTree>
    <p:extLst>
      <p:ext uri="{BB962C8B-B14F-4D97-AF65-F5344CB8AC3E}">
        <p14:creationId xmlns:p14="http://schemas.microsoft.com/office/powerpoint/2010/main" val="136913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593480-B889-9F41-9FB7-D6608831E058}" type="datetimeFigureOut">
              <a:rPr lang="en-US" smtClean="0"/>
              <a:t>12/18/19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1F4C26-8946-6445-BF55-E2768B4E2571}" type="slidenum">
              <a:rPr lang="en-US" smtClean="0"/>
              <a:t>‹#›</a:t>
            </a:fld>
            <a:endParaRPr lang="en-US"/>
          </a:p>
        </p:txBody>
      </p:sp>
    </p:spTree>
    <p:extLst>
      <p:ext uri="{BB962C8B-B14F-4D97-AF65-F5344CB8AC3E}">
        <p14:creationId xmlns:p14="http://schemas.microsoft.com/office/powerpoint/2010/main" val="112589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593480-B889-9F41-9FB7-D6608831E058}" type="datetimeFigureOut">
              <a:rPr lang="en-US" smtClean="0"/>
              <a:t>12/18/19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1F4C26-8946-6445-BF55-E2768B4E2571}" type="slidenum">
              <a:rPr lang="en-US" smtClean="0"/>
              <a:t>‹#›</a:t>
            </a:fld>
            <a:endParaRPr lang="en-US"/>
          </a:p>
        </p:txBody>
      </p:sp>
    </p:spTree>
    <p:extLst>
      <p:ext uri="{BB962C8B-B14F-4D97-AF65-F5344CB8AC3E}">
        <p14:creationId xmlns:p14="http://schemas.microsoft.com/office/powerpoint/2010/main" val="1059961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93480-B889-9F41-9FB7-D6608831E058}" type="datetimeFigureOut">
              <a:rPr lang="en-US" smtClean="0"/>
              <a:t>12/18/19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1F4C26-8946-6445-BF55-E2768B4E2571}" type="slidenum">
              <a:rPr lang="en-US" smtClean="0"/>
              <a:t>‹#›</a:t>
            </a:fld>
            <a:endParaRPr lang="en-US"/>
          </a:p>
        </p:txBody>
      </p:sp>
    </p:spTree>
    <p:extLst>
      <p:ext uri="{BB962C8B-B14F-4D97-AF65-F5344CB8AC3E}">
        <p14:creationId xmlns:p14="http://schemas.microsoft.com/office/powerpoint/2010/main" val="2089018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93480-B889-9F41-9FB7-D6608831E058}" type="datetimeFigureOut">
              <a:rPr lang="en-US" smtClean="0"/>
              <a:t>12/18/19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F4C26-8946-6445-BF55-E2768B4E2571}" type="slidenum">
              <a:rPr lang="en-US" smtClean="0"/>
              <a:t>‹#›</a:t>
            </a:fld>
            <a:endParaRPr lang="en-US"/>
          </a:p>
        </p:txBody>
      </p:sp>
    </p:spTree>
    <p:extLst>
      <p:ext uri="{BB962C8B-B14F-4D97-AF65-F5344CB8AC3E}">
        <p14:creationId xmlns:p14="http://schemas.microsoft.com/office/powerpoint/2010/main" val="62817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93480-B889-9F41-9FB7-D6608831E058}" type="datetimeFigureOut">
              <a:rPr lang="en-US" smtClean="0"/>
              <a:t>12/18/19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F4C26-8946-6445-BF55-E2768B4E2571}" type="slidenum">
              <a:rPr lang="en-US" smtClean="0"/>
              <a:t>‹#›</a:t>
            </a:fld>
            <a:endParaRPr lang="en-US"/>
          </a:p>
        </p:txBody>
      </p:sp>
    </p:spTree>
    <p:extLst>
      <p:ext uri="{BB962C8B-B14F-4D97-AF65-F5344CB8AC3E}">
        <p14:creationId xmlns:p14="http://schemas.microsoft.com/office/powerpoint/2010/main" val="16564780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93480-B889-9F41-9FB7-D6608831E058}" type="datetimeFigureOut">
              <a:rPr lang="en-US" smtClean="0"/>
              <a:t>12/18/19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F4C26-8946-6445-BF55-E2768B4E2571}" type="slidenum">
              <a:rPr lang="en-US" smtClean="0"/>
              <a:t>‹#›</a:t>
            </a:fld>
            <a:endParaRPr 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2743" y="1605689"/>
            <a:ext cx="9144000" cy="2387600"/>
          </a:xfrm>
        </p:spPr>
        <p:txBody>
          <a:bodyPr>
            <a:normAutofit fontScale="90000"/>
          </a:bodyPr>
          <a:lstStyle/>
          <a:p>
            <a:r>
              <a:rPr lang="en-US" b="1" dirty="0" smtClean="0"/>
              <a:t>Modeling the Panchromatic Spectral Energy Distributions of Galaxies</a:t>
            </a:r>
            <a:endParaRPr lang="en-US" b="1" dirty="0"/>
          </a:p>
        </p:txBody>
      </p:sp>
      <p:sp>
        <p:nvSpPr>
          <p:cNvPr id="3" name="Subtitle 2"/>
          <p:cNvSpPr>
            <a:spLocks noGrp="1"/>
          </p:cNvSpPr>
          <p:nvPr>
            <p:ph type="subTitle" idx="1"/>
          </p:nvPr>
        </p:nvSpPr>
        <p:spPr>
          <a:xfrm>
            <a:off x="4319452" y="4937758"/>
            <a:ext cx="9144000" cy="1639389"/>
          </a:xfrm>
        </p:spPr>
        <p:txBody>
          <a:bodyPr/>
          <a:lstStyle/>
          <a:p>
            <a:r>
              <a:rPr lang="en-US" smtClean="0"/>
              <a:t>Charlie Conroy</a:t>
            </a:r>
            <a:endParaRPr lang="en-US" dirty="0" smtClean="0"/>
          </a:p>
        </p:txBody>
      </p:sp>
    </p:spTree>
    <p:extLst>
      <p:ext uri="{BB962C8B-B14F-4D97-AF65-F5344CB8AC3E}">
        <p14:creationId xmlns:p14="http://schemas.microsoft.com/office/powerpoint/2010/main" val="1681692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607" y="180459"/>
            <a:ext cx="2467342" cy="461665"/>
          </a:xfrm>
          <a:prstGeom prst="rect">
            <a:avLst/>
          </a:prstGeom>
        </p:spPr>
        <p:txBody>
          <a:bodyPr wrap="none">
            <a:spAutoFit/>
          </a:bodyPr>
          <a:lstStyle/>
          <a:p>
            <a:r>
              <a:rPr lang="en-US" sz="2400" b="1" dirty="0" smtClean="0"/>
              <a:t>Empirical libraries</a:t>
            </a:r>
            <a:endParaRPr lang="en-US" sz="2400" b="1" dirty="0"/>
          </a:p>
        </p:txBody>
      </p:sp>
      <p:sp>
        <p:nvSpPr>
          <p:cNvPr id="5" name="Rectangle 4"/>
          <p:cNvSpPr/>
          <p:nvPr/>
        </p:nvSpPr>
        <p:spPr>
          <a:xfrm>
            <a:off x="570271" y="777061"/>
            <a:ext cx="10903974" cy="2308324"/>
          </a:xfrm>
          <a:prstGeom prst="rect">
            <a:avLst/>
          </a:prstGeom>
        </p:spPr>
        <p:txBody>
          <a:bodyPr wrap="square">
            <a:spAutoFit/>
          </a:bodyPr>
          <a:lstStyle/>
          <a:p>
            <a:r>
              <a:rPr lang="en-US" dirty="0" smtClean="0"/>
              <a:t>Empirical spectra of course do not suffer from issues with line lists, treatment of convection, etc., but they are plagued by standard observational constraints such as correction for atmospheric absorption, ﬂux calibration, and limited wavelength coverage and spectral resolution. the empirical libraries are woefully incomplete in their coverage of parameter space.</a:t>
            </a:r>
          </a:p>
          <a:p>
            <a:r>
              <a:rPr lang="en-US" dirty="0" smtClean="0"/>
              <a:t>empirical libraries are drawn from samples of stars in the Solar Neighborhood. hot main sequence stars at low </a:t>
            </a:r>
            <a:r>
              <a:rPr lang="en-US" dirty="0" err="1" smtClean="0"/>
              <a:t>metallicity</a:t>
            </a:r>
            <a:r>
              <a:rPr lang="en-US" dirty="0" smtClean="0"/>
              <a:t> are very rare, as are stars in rapid phases of stellar evolution such as WR and TP-AGB stars.</a:t>
            </a:r>
          </a:p>
          <a:p>
            <a:endParaRPr lang="en-US" dirty="0"/>
          </a:p>
          <a:p>
            <a:r>
              <a:rPr lang="en-US" dirty="0" smtClean="0"/>
              <a:t>Later optical/NIR libraries, UV atlas, a TP-AGB library, the Spitzer Space Telescope IR stellar library</a:t>
            </a:r>
            <a:endParaRPr lang="en-US" dirty="0"/>
          </a:p>
        </p:txBody>
      </p:sp>
      <p:sp>
        <p:nvSpPr>
          <p:cNvPr id="6" name="Rectangle 5"/>
          <p:cNvSpPr/>
          <p:nvPr/>
        </p:nvSpPr>
        <p:spPr>
          <a:xfrm>
            <a:off x="570270" y="3220322"/>
            <a:ext cx="11080955" cy="1200329"/>
          </a:xfrm>
          <a:prstGeom prst="rect">
            <a:avLst/>
          </a:prstGeom>
        </p:spPr>
        <p:txBody>
          <a:bodyPr wrap="square">
            <a:spAutoFit/>
          </a:bodyPr>
          <a:lstStyle/>
          <a:p>
            <a:r>
              <a:rPr lang="en-US" dirty="0" smtClean="0"/>
              <a:t>The Sloan Digital Sky Survey (SDSS) has obtained spectra of several hundred thousand stars and devoted considerable effort to measuring stellar parameters from the spectra . As yet, there is no ofﬁcial stellar spectral library based on the SDSS stars, but it would clearly provide a great leap forward in terms both of coverage in parameter space and of uniformity in spectral quality.</a:t>
            </a:r>
            <a:endParaRPr lang="en-US" dirty="0"/>
          </a:p>
        </p:txBody>
      </p:sp>
      <p:sp>
        <p:nvSpPr>
          <p:cNvPr id="7" name="Rectangle 6"/>
          <p:cNvSpPr/>
          <p:nvPr/>
        </p:nvSpPr>
        <p:spPr>
          <a:xfrm>
            <a:off x="570270" y="4674928"/>
            <a:ext cx="11772966" cy="369332"/>
          </a:xfrm>
          <a:prstGeom prst="rect">
            <a:avLst/>
          </a:prstGeom>
        </p:spPr>
        <p:txBody>
          <a:bodyPr wrap="none">
            <a:spAutoFit/>
          </a:bodyPr>
          <a:lstStyle/>
          <a:p>
            <a:r>
              <a:rPr lang="en-US" dirty="0" smtClean="0"/>
              <a:t>irregular coverage in the HR diagram. Interpolation within the library, necessary for SPS model construction, can be difﬁcult.</a:t>
            </a:r>
            <a:endParaRPr lang="en-US" dirty="0"/>
          </a:p>
        </p:txBody>
      </p:sp>
      <p:sp>
        <p:nvSpPr>
          <p:cNvPr id="8" name="Rectangle 7"/>
          <p:cNvSpPr/>
          <p:nvPr/>
        </p:nvSpPr>
        <p:spPr>
          <a:xfrm>
            <a:off x="570268" y="5298537"/>
            <a:ext cx="11479163" cy="646331"/>
          </a:xfrm>
          <a:prstGeom prst="rect">
            <a:avLst/>
          </a:prstGeom>
        </p:spPr>
        <p:txBody>
          <a:bodyPr wrap="square">
            <a:spAutoFit/>
          </a:bodyPr>
          <a:lstStyle/>
          <a:p>
            <a:r>
              <a:rPr lang="en-US" dirty="0" smtClean="0"/>
              <a:t>A third problem associated with empirical libraries is the assignment of physical parameters to stars, including log g, T </a:t>
            </a:r>
            <a:r>
              <a:rPr lang="en-US" baseline="-25000" dirty="0" err="1" smtClean="0"/>
              <a:t>eff</a:t>
            </a:r>
            <a:r>
              <a:rPr lang="en-US" dirty="0" smtClean="0"/>
              <a:t> , and [Fe/H].</a:t>
            </a:r>
            <a:endParaRPr lang="en-US" dirty="0"/>
          </a:p>
        </p:txBody>
      </p:sp>
    </p:spTree>
    <p:extLst>
      <p:ext uri="{BB962C8B-B14F-4D97-AF65-F5344CB8AC3E}">
        <p14:creationId xmlns:p14="http://schemas.microsoft.com/office/powerpoint/2010/main" val="749241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2815" y="173805"/>
            <a:ext cx="7971687" cy="5230145"/>
          </a:xfrm>
        </p:spPr>
      </p:pic>
      <p:sp>
        <p:nvSpPr>
          <p:cNvPr id="5" name="Rectangle 4"/>
          <p:cNvSpPr/>
          <p:nvPr/>
        </p:nvSpPr>
        <p:spPr>
          <a:xfrm>
            <a:off x="452284" y="5595270"/>
            <a:ext cx="10653252" cy="923330"/>
          </a:xfrm>
          <a:prstGeom prst="rect">
            <a:avLst/>
          </a:prstGeom>
        </p:spPr>
        <p:txBody>
          <a:bodyPr wrap="square">
            <a:spAutoFit/>
          </a:bodyPr>
          <a:lstStyle/>
          <a:p>
            <a:r>
              <a:rPr lang="en-US" dirty="0" smtClean="0"/>
              <a:t>the lower main sequence and RGB are well covered by the empirical library over a wide range in </a:t>
            </a:r>
            <a:r>
              <a:rPr lang="en-US" dirty="0" err="1" smtClean="0"/>
              <a:t>metallicity</a:t>
            </a:r>
            <a:r>
              <a:rPr lang="en-US" dirty="0" smtClean="0"/>
              <a:t>, hotter stars are rare, especially at lower </a:t>
            </a:r>
            <a:r>
              <a:rPr lang="en-US" dirty="0" err="1" smtClean="0"/>
              <a:t>metallicity</a:t>
            </a:r>
            <a:r>
              <a:rPr lang="en-US" dirty="0" smtClean="0"/>
              <a:t>. Because the HR diagram is covered so sparsely in this regime, constructing SPS models based on empirical libraries at young ages ("1 </a:t>
            </a:r>
            <a:r>
              <a:rPr lang="en-US" dirty="0" err="1" smtClean="0"/>
              <a:t>Gyr</a:t>
            </a:r>
            <a:r>
              <a:rPr lang="en-US" dirty="0" smtClean="0"/>
              <a:t>) is clearly challenging.</a:t>
            </a:r>
            <a:endParaRPr lang="en-US" dirty="0"/>
          </a:p>
        </p:txBody>
      </p:sp>
    </p:spTree>
    <p:extLst>
      <p:ext uri="{BB962C8B-B14F-4D97-AF65-F5344CB8AC3E}">
        <p14:creationId xmlns:p14="http://schemas.microsoft.com/office/powerpoint/2010/main" val="42999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325" y="1439965"/>
            <a:ext cx="7478294" cy="4474138"/>
          </a:xfrm>
        </p:spPr>
      </p:pic>
      <p:sp>
        <p:nvSpPr>
          <p:cNvPr id="4" name="Title 3"/>
          <p:cNvSpPr>
            <a:spLocks noGrp="1"/>
          </p:cNvSpPr>
          <p:nvPr>
            <p:ph type="title"/>
          </p:nvPr>
        </p:nvSpPr>
        <p:spPr/>
        <p:txBody>
          <a:bodyPr/>
          <a:lstStyle/>
          <a:p>
            <a:endParaRPr lang="en-US"/>
          </a:p>
        </p:txBody>
      </p:sp>
      <p:sp>
        <p:nvSpPr>
          <p:cNvPr id="5" name="Rectangle 4"/>
          <p:cNvSpPr/>
          <p:nvPr/>
        </p:nvSpPr>
        <p:spPr>
          <a:xfrm>
            <a:off x="356119" y="180459"/>
            <a:ext cx="6549742" cy="584775"/>
          </a:xfrm>
          <a:prstGeom prst="rect">
            <a:avLst/>
          </a:prstGeom>
        </p:spPr>
        <p:txBody>
          <a:bodyPr wrap="none">
            <a:spAutoFit/>
          </a:bodyPr>
          <a:lstStyle/>
          <a:p>
            <a:r>
              <a:rPr lang="en-US" sz="3200" b="1" dirty="0" smtClean="0"/>
              <a:t>2.1.3.4. Variable abundance patterns.</a:t>
            </a:r>
            <a:endParaRPr lang="en-US" sz="3200" b="1" dirty="0"/>
          </a:p>
        </p:txBody>
      </p:sp>
      <p:sp>
        <p:nvSpPr>
          <p:cNvPr id="7" name="Rectangle 6"/>
          <p:cNvSpPr/>
          <p:nvPr/>
        </p:nvSpPr>
        <p:spPr>
          <a:xfrm>
            <a:off x="7639665" y="2232735"/>
            <a:ext cx="4173794" cy="3139321"/>
          </a:xfrm>
          <a:prstGeom prst="rect">
            <a:avLst/>
          </a:prstGeom>
        </p:spPr>
        <p:txBody>
          <a:bodyPr wrap="square">
            <a:spAutoFit/>
          </a:bodyPr>
          <a:lstStyle/>
          <a:p>
            <a:r>
              <a:rPr lang="en-US" dirty="0" smtClean="0"/>
              <a:t>To construct models with arbitrary abundance patterns, one would want to create synthetic spectra for each possible abundance pattern. When considering large numbers of elements, such an approach becomes computationally infeasible. Instead, the standard technique is to create arbitrary abundance patterns by treating the effect of each element on the spectrum as being independent of the other</a:t>
            </a:r>
            <a:endParaRPr lang="en-US" dirty="0"/>
          </a:p>
        </p:txBody>
      </p:sp>
    </p:spTree>
    <p:extLst>
      <p:ext uri="{BB962C8B-B14F-4D97-AF65-F5344CB8AC3E}">
        <p14:creationId xmlns:p14="http://schemas.microsoft.com/office/powerpoint/2010/main" val="982906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683" y="72737"/>
            <a:ext cx="5503430" cy="584775"/>
          </a:xfrm>
          <a:prstGeom prst="rect">
            <a:avLst/>
          </a:prstGeom>
        </p:spPr>
        <p:txBody>
          <a:bodyPr wrap="none">
            <a:spAutoFit/>
          </a:bodyPr>
          <a:lstStyle/>
          <a:p>
            <a:r>
              <a:rPr lang="en-US" sz="3200" b="1" dirty="0" smtClean="0"/>
              <a:t>2.1.4. The initial mass function.</a:t>
            </a:r>
            <a:endParaRPr lang="en-US" sz="3200" b="1" dirty="0"/>
          </a:p>
        </p:txBody>
      </p:sp>
      <p:sp>
        <p:nvSpPr>
          <p:cNvPr id="6" name="Rectangle 5"/>
          <p:cNvSpPr/>
          <p:nvPr/>
        </p:nvSpPr>
        <p:spPr>
          <a:xfrm>
            <a:off x="511278" y="788660"/>
            <a:ext cx="9252154" cy="646331"/>
          </a:xfrm>
          <a:prstGeom prst="rect">
            <a:avLst/>
          </a:prstGeom>
        </p:spPr>
        <p:txBody>
          <a:bodyPr wrap="square">
            <a:spAutoFit/>
          </a:bodyPr>
          <a:lstStyle/>
          <a:p>
            <a:r>
              <a:rPr lang="en-US" dirty="0" smtClean="0"/>
              <a:t>The initial distribution of stellar masses along the main sequence, known as the stellar IMF.</a:t>
            </a:r>
          </a:p>
          <a:p>
            <a:r>
              <a:rPr lang="en-US" dirty="0" smtClean="0"/>
              <a:t>there is no compelling evidence for variation in the IMF from direct probes, e.g., star counts.</a:t>
            </a:r>
            <a:endParaRPr lang="en-US" dirty="0"/>
          </a:p>
        </p:txBody>
      </p:sp>
      <p:sp>
        <p:nvSpPr>
          <p:cNvPr id="7" name="Rectangle 6"/>
          <p:cNvSpPr/>
          <p:nvPr/>
        </p:nvSpPr>
        <p:spPr>
          <a:xfrm>
            <a:off x="511277" y="1566139"/>
            <a:ext cx="10667999" cy="923330"/>
          </a:xfrm>
          <a:prstGeom prst="rect">
            <a:avLst/>
          </a:prstGeom>
        </p:spPr>
        <p:txBody>
          <a:bodyPr wrap="square">
            <a:spAutoFit/>
          </a:bodyPr>
          <a:lstStyle/>
          <a:p>
            <a:r>
              <a:rPr lang="en-US" smtClean="0"/>
              <a:t>the IMF (a) determines the overall normalization of the stellar mass-to-light ratio, M/L; (b) determines the rate of luminosity evolution for a passively evolving population; (c) affects the SED of CSPs; and (d ) has a small effect on the shape of the SED of single stellar populations.</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87" y="2489469"/>
            <a:ext cx="10377949" cy="3146458"/>
          </a:xfrm>
          <a:prstGeom prst="rect">
            <a:avLst/>
          </a:prstGeom>
        </p:spPr>
      </p:pic>
      <p:sp>
        <p:nvSpPr>
          <p:cNvPr id="10" name="Rectangle 9"/>
          <p:cNvSpPr/>
          <p:nvPr/>
        </p:nvSpPr>
        <p:spPr>
          <a:xfrm>
            <a:off x="968476" y="5635927"/>
            <a:ext cx="9104671" cy="923330"/>
          </a:xfrm>
          <a:prstGeom prst="rect">
            <a:avLst/>
          </a:prstGeom>
        </p:spPr>
        <p:txBody>
          <a:bodyPr wrap="square">
            <a:spAutoFit/>
          </a:bodyPr>
          <a:lstStyle/>
          <a:p>
            <a:r>
              <a:rPr lang="en-US" dirty="0" smtClean="0"/>
              <a:t>the ﬁgure demonstrates quantitatively that low-mass stars dominate both the stellar mass and the number of stars in a galaxy but contribute only a few percent to the bolometric light of an old stellar population.</a:t>
            </a:r>
            <a:endParaRPr lang="en-US" dirty="0"/>
          </a:p>
        </p:txBody>
      </p:sp>
    </p:spTree>
    <p:extLst>
      <p:ext uri="{BB962C8B-B14F-4D97-AF65-F5344CB8AC3E}">
        <p14:creationId xmlns:p14="http://schemas.microsoft.com/office/powerpoint/2010/main" val="2084420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70800" y="1534676"/>
            <a:ext cx="4521200" cy="2514600"/>
          </a:xfrm>
        </p:spPr>
      </p:pic>
      <p:sp>
        <p:nvSpPr>
          <p:cNvPr id="4" name="Rectangle 3"/>
          <p:cNvSpPr/>
          <p:nvPr/>
        </p:nvSpPr>
        <p:spPr>
          <a:xfrm>
            <a:off x="315619" y="180459"/>
            <a:ext cx="2752045" cy="523220"/>
          </a:xfrm>
          <a:prstGeom prst="rect">
            <a:avLst/>
          </a:prstGeom>
        </p:spPr>
        <p:txBody>
          <a:bodyPr wrap="square">
            <a:spAutoFit/>
          </a:bodyPr>
          <a:lstStyle/>
          <a:p>
            <a:r>
              <a:rPr lang="en-US" sz="2800" b="1" dirty="0" smtClean="0"/>
              <a:t>2.2. Dust</a:t>
            </a:r>
            <a:endParaRPr lang="en-US" sz="2800" b="1" dirty="0"/>
          </a:p>
        </p:txBody>
      </p:sp>
      <p:sp>
        <p:nvSpPr>
          <p:cNvPr id="5" name="Rectangle 4"/>
          <p:cNvSpPr/>
          <p:nvPr/>
        </p:nvSpPr>
        <p:spPr>
          <a:xfrm>
            <a:off x="315618" y="888345"/>
            <a:ext cx="10435955" cy="646331"/>
          </a:xfrm>
          <a:prstGeom prst="rect">
            <a:avLst/>
          </a:prstGeom>
        </p:spPr>
        <p:txBody>
          <a:bodyPr wrap="square">
            <a:spAutoFit/>
          </a:bodyPr>
          <a:lstStyle/>
          <a:p>
            <a:r>
              <a:rPr lang="en-US" dirty="0" smtClean="0"/>
              <a:t>Interstellar dust is a component of nearly all galaxies, especially those that are actively star-forming. Dust plays a dual role in SPS, both as an obscurer of light in the UV through NIR and as an emitter of light in the IR.</a:t>
            </a:r>
            <a:endParaRPr lang="en-US" dirty="0"/>
          </a:p>
        </p:txBody>
      </p:sp>
      <p:sp>
        <p:nvSpPr>
          <p:cNvPr id="6" name="Rectangle 5"/>
          <p:cNvSpPr/>
          <p:nvPr/>
        </p:nvSpPr>
        <p:spPr>
          <a:xfrm>
            <a:off x="332486" y="1844576"/>
            <a:ext cx="6499215" cy="646331"/>
          </a:xfrm>
          <a:prstGeom prst="rect">
            <a:avLst/>
          </a:prstGeom>
        </p:spPr>
        <p:txBody>
          <a:bodyPr wrap="none">
            <a:spAutoFit/>
          </a:bodyPr>
          <a:lstStyle/>
          <a:p>
            <a:r>
              <a:rPr lang="en-US" dirty="0" smtClean="0"/>
              <a:t>Attenuation.</a:t>
            </a:r>
          </a:p>
          <a:p>
            <a:r>
              <a:rPr lang="en-US" dirty="0" smtClean="0"/>
              <a:t>Dust grains obscure light by both absorbing and scattering starlight.</a:t>
            </a:r>
            <a:endParaRPr lang="en-US" dirty="0"/>
          </a:p>
        </p:txBody>
      </p:sp>
      <p:sp>
        <p:nvSpPr>
          <p:cNvPr id="8" name="Rectangle 7"/>
          <p:cNvSpPr/>
          <p:nvPr/>
        </p:nvSpPr>
        <p:spPr>
          <a:xfrm>
            <a:off x="315618" y="2800807"/>
            <a:ext cx="6778356" cy="923330"/>
          </a:xfrm>
          <a:prstGeom prst="rect">
            <a:avLst/>
          </a:prstGeom>
        </p:spPr>
        <p:txBody>
          <a:bodyPr wrap="square">
            <a:spAutoFit/>
          </a:bodyPr>
          <a:lstStyle/>
          <a:p>
            <a:r>
              <a:rPr lang="en-US" dirty="0" smtClean="0"/>
              <a:t>In the MW and LMC the only striking feature in the extinction curve is the broad absorption at 2,175 A. This feature is absent in three out of four sightlines to the SMC, and it is weaker in the LMC than in the MW.</a:t>
            </a:r>
            <a:endParaRPr lang="en-US" dirty="0"/>
          </a:p>
        </p:txBody>
      </p:sp>
      <p:sp>
        <p:nvSpPr>
          <p:cNvPr id="9" name="Rectangle 8"/>
          <p:cNvSpPr/>
          <p:nvPr/>
        </p:nvSpPr>
        <p:spPr>
          <a:xfrm>
            <a:off x="332485" y="4049276"/>
            <a:ext cx="10419087" cy="923330"/>
          </a:xfrm>
          <a:prstGeom prst="rect">
            <a:avLst/>
          </a:prstGeom>
        </p:spPr>
        <p:txBody>
          <a:bodyPr wrap="square">
            <a:spAutoFit/>
          </a:bodyPr>
          <a:lstStyle/>
          <a:p>
            <a:r>
              <a:rPr lang="en-US" dirty="0" smtClean="0"/>
              <a:t>The grain population responsible for this feature is not known, but polycyclic aromatic hydrocarbons (PAHs) are a leading candidate . In general, dust extinction is a consequence of the optical properties of the grains and the grain size and shape distribution</a:t>
            </a:r>
            <a:endParaRPr lang="en-US" dirty="0"/>
          </a:p>
        </p:txBody>
      </p:sp>
      <p:sp>
        <p:nvSpPr>
          <p:cNvPr id="10" name="Rectangle 9"/>
          <p:cNvSpPr/>
          <p:nvPr/>
        </p:nvSpPr>
        <p:spPr>
          <a:xfrm>
            <a:off x="315618" y="4990268"/>
            <a:ext cx="11038182" cy="923330"/>
          </a:xfrm>
          <a:prstGeom prst="rect">
            <a:avLst/>
          </a:prstGeom>
        </p:spPr>
        <p:txBody>
          <a:bodyPr wrap="square">
            <a:spAutoFit/>
          </a:bodyPr>
          <a:lstStyle/>
          <a:p>
            <a:r>
              <a:rPr lang="en-US" dirty="0" smtClean="0"/>
              <a:t>the relevant concept is dust attenuation, which differs from extinction in two important respects: (a) light can be scattered both out of and into a given and (b) the geometrical distribution of dust with respect to the stars strongly affects the resulting SED</a:t>
            </a:r>
            <a:endParaRPr lang="en-US" dirty="0"/>
          </a:p>
        </p:txBody>
      </p:sp>
      <p:sp>
        <p:nvSpPr>
          <p:cNvPr id="11" name="Rectangle 10"/>
          <p:cNvSpPr/>
          <p:nvPr/>
        </p:nvSpPr>
        <p:spPr>
          <a:xfrm>
            <a:off x="332484" y="6082725"/>
            <a:ext cx="9283463" cy="369332"/>
          </a:xfrm>
          <a:prstGeom prst="rect">
            <a:avLst/>
          </a:prstGeom>
        </p:spPr>
        <p:txBody>
          <a:bodyPr wrap="square">
            <a:spAutoFit/>
          </a:bodyPr>
          <a:lstStyle/>
          <a:p>
            <a:r>
              <a:rPr lang="en-US" smtClean="0"/>
              <a:t>The simplest dust geometry, that of a homogenous foreground screen</a:t>
            </a:r>
            <a:endParaRPr lang="en-US"/>
          </a:p>
        </p:txBody>
      </p:sp>
    </p:spTree>
    <p:extLst>
      <p:ext uri="{BB962C8B-B14F-4D97-AF65-F5344CB8AC3E}">
        <p14:creationId xmlns:p14="http://schemas.microsoft.com/office/powerpoint/2010/main" val="572660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Rectangle 3"/>
          <p:cNvSpPr/>
          <p:nvPr/>
        </p:nvSpPr>
        <p:spPr>
          <a:xfrm>
            <a:off x="391139" y="1002807"/>
            <a:ext cx="9858989" cy="923330"/>
          </a:xfrm>
          <a:prstGeom prst="rect">
            <a:avLst/>
          </a:prstGeom>
        </p:spPr>
        <p:txBody>
          <a:bodyPr wrap="square">
            <a:spAutoFit/>
          </a:bodyPr>
          <a:lstStyle/>
          <a:p>
            <a:r>
              <a:rPr lang="en-US" dirty="0" smtClean="0"/>
              <a:t>Beyond </a:t>
            </a:r>
            <a:r>
              <a:rPr lang="en-US" dirty="0" err="1" smtClean="0"/>
              <a:t>λ</a:t>
            </a:r>
            <a:r>
              <a:rPr lang="en-US" dirty="0" smtClean="0"/>
              <a:t> ∼ 10 µm, the SEDs of normal galaxies are dominated by emission from dust grains.</a:t>
            </a:r>
          </a:p>
          <a:p>
            <a:r>
              <a:rPr lang="en-US" dirty="0" smtClean="0"/>
              <a:t>A variety of models exist that combine grain size distributions and grain optical properties with models for starlight (or simply the radiation ﬁeld) to predict IR emission.</a:t>
            </a:r>
            <a:endParaRPr lang="en-US" dirty="0"/>
          </a:p>
        </p:txBody>
      </p:sp>
      <p:sp>
        <p:nvSpPr>
          <p:cNvPr id="5" name="Rectangle 4"/>
          <p:cNvSpPr/>
          <p:nvPr/>
        </p:nvSpPr>
        <p:spPr>
          <a:xfrm>
            <a:off x="391140" y="391855"/>
            <a:ext cx="1587294" cy="369332"/>
          </a:xfrm>
          <a:prstGeom prst="rect">
            <a:avLst/>
          </a:prstGeom>
        </p:spPr>
        <p:txBody>
          <a:bodyPr wrap="none">
            <a:spAutoFit/>
          </a:bodyPr>
          <a:lstStyle/>
          <a:p>
            <a:r>
              <a:rPr lang="en-US" dirty="0" smtClean="0"/>
              <a:t>2.2.2. Emission</a:t>
            </a:r>
            <a:endParaRPr lang="en-US" dirty="0"/>
          </a:p>
        </p:txBody>
      </p:sp>
      <p:sp>
        <p:nvSpPr>
          <p:cNvPr id="7" name="Rectangle 6"/>
          <p:cNvSpPr/>
          <p:nvPr/>
        </p:nvSpPr>
        <p:spPr>
          <a:xfrm>
            <a:off x="391139" y="2379623"/>
            <a:ext cx="4773614" cy="369332"/>
          </a:xfrm>
          <a:prstGeom prst="rect">
            <a:avLst/>
          </a:prstGeom>
        </p:spPr>
        <p:txBody>
          <a:bodyPr wrap="none">
            <a:spAutoFit/>
          </a:bodyPr>
          <a:lstStyle/>
          <a:p>
            <a:r>
              <a:rPr lang="en-US" smtClean="0"/>
              <a:t>2.2.3. </a:t>
            </a:r>
            <a:r>
              <a:rPr lang="en-US" dirty="0" smtClean="0"/>
              <a:t>Dust around asymptotic giant branch stars.</a:t>
            </a:r>
            <a:endParaRPr lang="en-US" dirty="0"/>
          </a:p>
        </p:txBody>
      </p:sp>
      <p:sp>
        <p:nvSpPr>
          <p:cNvPr id="8" name="Rectangle 7"/>
          <p:cNvSpPr/>
          <p:nvPr/>
        </p:nvSpPr>
        <p:spPr>
          <a:xfrm>
            <a:off x="391139" y="2901477"/>
            <a:ext cx="10094964" cy="1200329"/>
          </a:xfrm>
          <a:prstGeom prst="rect">
            <a:avLst/>
          </a:prstGeom>
        </p:spPr>
        <p:txBody>
          <a:bodyPr wrap="square">
            <a:spAutoFit/>
          </a:bodyPr>
          <a:lstStyle/>
          <a:p>
            <a:r>
              <a:rPr lang="en-US" dirty="0" smtClean="0"/>
              <a:t>Stars experience very high mass-loss rates as they climb up the AGB The mass lost is observed to be dust-rich. These stars are often heavily dust obscured in the optical and emit copiously in the IR.</a:t>
            </a:r>
          </a:p>
          <a:p>
            <a:r>
              <a:rPr lang="en-US" dirty="0" smtClean="0"/>
              <a:t>It will diminish the importance of AGB light in the optical and NIR, and it will contribute additional ﬂux in the mid-IR beyond what would be expected from standard dust models.</a:t>
            </a:r>
            <a:endParaRPr lang="en-US" dirty="0"/>
          </a:p>
        </p:txBody>
      </p:sp>
    </p:spTree>
    <p:extLst>
      <p:ext uri="{BB962C8B-B14F-4D97-AF65-F5344CB8AC3E}">
        <p14:creationId xmlns:p14="http://schemas.microsoft.com/office/powerpoint/2010/main" val="1159126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736" y="112991"/>
            <a:ext cx="5299912" cy="523220"/>
          </a:xfrm>
          <a:prstGeom prst="rect">
            <a:avLst/>
          </a:prstGeom>
        </p:spPr>
        <p:txBody>
          <a:bodyPr wrap="none">
            <a:spAutoFit/>
          </a:bodyPr>
          <a:lstStyle/>
          <a:p>
            <a:r>
              <a:rPr lang="en-US" sz="2800" b="1" dirty="0" smtClean="0"/>
              <a:t>2.3. Composite Stellar Populations</a:t>
            </a:r>
            <a:endParaRPr lang="en-US" sz="28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71" y="636211"/>
            <a:ext cx="10223500" cy="1041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483" y="1860998"/>
            <a:ext cx="7712329" cy="4997002"/>
          </a:xfrm>
          <a:prstGeom prst="rect">
            <a:avLst/>
          </a:prstGeom>
        </p:spPr>
      </p:pic>
    </p:spTree>
    <p:extLst>
      <p:ext uri="{BB962C8B-B14F-4D97-AF65-F5344CB8AC3E}">
        <p14:creationId xmlns:p14="http://schemas.microsoft.com/office/powerpoint/2010/main" val="1100661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2935" y="176669"/>
            <a:ext cx="8327921" cy="584775"/>
          </a:xfrm>
          <a:prstGeom prst="rect">
            <a:avLst/>
          </a:prstGeom>
        </p:spPr>
        <p:txBody>
          <a:bodyPr wrap="none">
            <a:spAutoFit/>
          </a:bodyPr>
          <a:lstStyle/>
          <a:p>
            <a:r>
              <a:rPr lang="en-US" sz="3200" dirty="0" smtClean="0">
                <a:solidFill>
                  <a:srgbClr val="C00000"/>
                </a:solidFill>
              </a:rPr>
              <a:t>3. MASS-TO-LIGHT RATIOS AND STELLAR MASSES</a:t>
            </a:r>
            <a:endParaRPr lang="en-US" sz="3200" dirty="0">
              <a:solidFill>
                <a:srgbClr val="C00000"/>
              </a:solidFill>
            </a:endParaRPr>
          </a:p>
        </p:txBody>
      </p:sp>
      <p:sp>
        <p:nvSpPr>
          <p:cNvPr id="7" name="Rectangle 6"/>
          <p:cNvSpPr/>
          <p:nvPr/>
        </p:nvSpPr>
        <p:spPr>
          <a:xfrm>
            <a:off x="532935" y="1002578"/>
            <a:ext cx="3935826" cy="369332"/>
          </a:xfrm>
          <a:prstGeom prst="rect">
            <a:avLst/>
          </a:prstGeom>
        </p:spPr>
        <p:txBody>
          <a:bodyPr wrap="square">
            <a:spAutoFit/>
          </a:bodyPr>
          <a:lstStyle/>
          <a:p>
            <a:r>
              <a:rPr lang="en-US" smtClean="0"/>
              <a:t>3.1.1. </a:t>
            </a:r>
            <a:r>
              <a:rPr lang="en-US" dirty="0" smtClean="0"/>
              <a:t>Color-based M/L ratios</a:t>
            </a:r>
            <a:endParaRPr lang="en-US" dirty="0"/>
          </a:p>
        </p:txBody>
      </p:sp>
      <p:sp>
        <p:nvSpPr>
          <p:cNvPr id="8" name="Rectangle 7"/>
          <p:cNvSpPr/>
          <p:nvPr/>
        </p:nvSpPr>
        <p:spPr>
          <a:xfrm>
            <a:off x="532935" y="1613044"/>
            <a:ext cx="10720084" cy="1477328"/>
          </a:xfrm>
          <a:prstGeom prst="rect">
            <a:avLst/>
          </a:prstGeom>
        </p:spPr>
        <p:txBody>
          <a:bodyPr wrap="square">
            <a:spAutoFit/>
          </a:bodyPr>
          <a:lstStyle/>
          <a:p>
            <a:r>
              <a:rPr lang="en-US" dirty="0" smtClean="0"/>
              <a:t>SPS model to chart out the relation between M/L and color as a function of </a:t>
            </a:r>
            <a:r>
              <a:rPr lang="en-US" dirty="0" err="1" smtClean="0"/>
              <a:t>metallicity</a:t>
            </a:r>
            <a:r>
              <a:rPr lang="en-US" dirty="0" smtClean="0"/>
              <a:t> and SFH.</a:t>
            </a:r>
          </a:p>
          <a:p>
            <a:endParaRPr lang="en-US" dirty="0"/>
          </a:p>
          <a:p>
            <a:r>
              <a:rPr lang="en-US" dirty="0" smtClean="0"/>
              <a:t>optical-NIR SEDs of ∼12,000 galaxies with SDSS and 2MASS photometry. They constructed a grid of SPS models with varying SFHs, including bursts, and </a:t>
            </a:r>
            <a:r>
              <a:rPr lang="en-US" dirty="0" err="1" smtClean="0"/>
              <a:t>metallicity</a:t>
            </a:r>
            <a:r>
              <a:rPr lang="en-US" dirty="0" smtClean="0"/>
              <a:t>. They did not allow for reddening due to dust. They derived best-ﬁt M/L values from SED ﬁtting and created new, observationally constrained color-M/L relations.</a:t>
            </a:r>
            <a:endParaRPr lang="en-US" dirty="0"/>
          </a:p>
        </p:txBody>
      </p:sp>
      <p:sp>
        <p:nvSpPr>
          <p:cNvPr id="9" name="Rectangle 8"/>
          <p:cNvSpPr/>
          <p:nvPr/>
        </p:nvSpPr>
        <p:spPr>
          <a:xfrm>
            <a:off x="532935" y="3746456"/>
            <a:ext cx="11000304" cy="1754326"/>
          </a:xfrm>
          <a:prstGeom prst="rect">
            <a:avLst/>
          </a:prstGeom>
        </p:spPr>
        <p:txBody>
          <a:bodyPr wrap="square">
            <a:spAutoFit/>
          </a:bodyPr>
          <a:lstStyle/>
          <a:p>
            <a:r>
              <a:rPr lang="en-US" dirty="0" smtClean="0"/>
              <a:t>a large difference in M/L H ratios estimated from </a:t>
            </a:r>
            <a:r>
              <a:rPr lang="en-US" dirty="0" err="1" smtClean="0"/>
              <a:t>i</a:t>
            </a:r>
            <a:r>
              <a:rPr lang="en-US" dirty="0" smtClean="0"/>
              <a:t>−H colors between the new </a:t>
            </a:r>
            <a:r>
              <a:rPr lang="en-US" dirty="0" err="1" smtClean="0"/>
              <a:t>Charlot</a:t>
            </a:r>
            <a:r>
              <a:rPr lang="en-US" dirty="0" smtClean="0"/>
              <a:t> &amp; </a:t>
            </a:r>
            <a:r>
              <a:rPr lang="en-US" dirty="0" err="1" smtClean="0"/>
              <a:t>Bruzual</a:t>
            </a:r>
            <a:r>
              <a:rPr lang="en-US" dirty="0" smtClean="0"/>
              <a:t> models and the previous version with typical offsets of 0.2–0.4 </a:t>
            </a:r>
            <a:r>
              <a:rPr lang="en-US" dirty="0" err="1" smtClean="0"/>
              <a:t>dex</a:t>
            </a:r>
            <a:r>
              <a:rPr lang="en-US" dirty="0" smtClean="0"/>
              <a:t>. This difference is largely due to the different treatment of the TP-AGB evolutionary phase</a:t>
            </a:r>
          </a:p>
          <a:p>
            <a:r>
              <a:rPr lang="en-US" dirty="0" smtClean="0"/>
              <a:t>In contrast, optical color-M/L relations showed little difference between the two SPS models and also showed slightly less discrepancy with Bell et al. (2003). These researchers argued that optical color-M/L relations should generally be preferred to NIR-based ones owing to the larger impact of the uncertain TP-AGB phase in the NIR.</a:t>
            </a:r>
            <a:endParaRPr lang="en-US" dirty="0"/>
          </a:p>
        </p:txBody>
      </p:sp>
      <p:sp>
        <p:nvSpPr>
          <p:cNvPr id="11" name="Rectangle 10"/>
          <p:cNvSpPr/>
          <p:nvPr/>
        </p:nvSpPr>
        <p:spPr>
          <a:xfrm>
            <a:off x="532935" y="3331506"/>
            <a:ext cx="2787879" cy="369332"/>
          </a:xfrm>
          <a:prstGeom prst="rect">
            <a:avLst/>
          </a:prstGeom>
        </p:spPr>
        <p:txBody>
          <a:bodyPr wrap="none">
            <a:spAutoFit/>
          </a:bodyPr>
          <a:lstStyle/>
          <a:p>
            <a:r>
              <a:rPr lang="en-US" b="1" smtClean="0"/>
              <a:t>TP-AGB evolutionary phase</a:t>
            </a:r>
            <a:endParaRPr lang="en-US" b="1" dirty="0" smtClean="0"/>
          </a:p>
        </p:txBody>
      </p:sp>
    </p:spTree>
    <p:extLst>
      <p:ext uri="{BB962C8B-B14F-4D97-AF65-F5344CB8AC3E}">
        <p14:creationId xmlns:p14="http://schemas.microsoft.com/office/powerpoint/2010/main" val="1141616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39" y="0"/>
            <a:ext cx="12192000" cy="4824173"/>
          </a:xfrm>
          <a:prstGeom prst="rect">
            <a:avLst/>
          </a:prstGeom>
        </p:spPr>
      </p:pic>
      <p:sp>
        <p:nvSpPr>
          <p:cNvPr id="3" name="Rectangle 2"/>
          <p:cNvSpPr/>
          <p:nvPr/>
        </p:nvSpPr>
        <p:spPr>
          <a:xfrm>
            <a:off x="835742" y="5011598"/>
            <a:ext cx="9458632" cy="923330"/>
          </a:xfrm>
          <a:prstGeom prst="rect">
            <a:avLst/>
          </a:prstGeom>
        </p:spPr>
        <p:txBody>
          <a:bodyPr wrap="square">
            <a:spAutoFit/>
          </a:bodyPr>
          <a:lstStyle/>
          <a:p>
            <a:r>
              <a:rPr lang="en-US" dirty="0" smtClean="0"/>
              <a:t>M/L ratios for most galaxies with normal SEDs are probably accurate at the ∼0.3 </a:t>
            </a:r>
            <a:r>
              <a:rPr lang="en-US" dirty="0" err="1" smtClean="0"/>
              <a:t>dex</a:t>
            </a:r>
            <a:r>
              <a:rPr lang="en-US" dirty="0" smtClean="0"/>
              <a:t> level, for a ﬁxed IMF, with the majority of the uncertainty dominated by systematics (depending on the type of data used).</a:t>
            </a:r>
            <a:endParaRPr lang="en-US" dirty="0"/>
          </a:p>
        </p:txBody>
      </p:sp>
    </p:spTree>
    <p:extLst>
      <p:ext uri="{BB962C8B-B14F-4D97-AF65-F5344CB8AC3E}">
        <p14:creationId xmlns:p14="http://schemas.microsoft.com/office/powerpoint/2010/main" val="1857300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873" y="309405"/>
            <a:ext cx="5687839" cy="369332"/>
          </a:xfrm>
          <a:prstGeom prst="rect">
            <a:avLst/>
          </a:prstGeom>
        </p:spPr>
        <p:txBody>
          <a:bodyPr wrap="none">
            <a:spAutoFit/>
          </a:bodyPr>
          <a:lstStyle/>
          <a:p>
            <a:r>
              <a:rPr lang="en-US" smtClean="0"/>
              <a:t>3.1.2. </a:t>
            </a:r>
            <a:r>
              <a:rPr lang="en-US" dirty="0" smtClean="0"/>
              <a:t>M/L from broadband and spectral ﬁtting techniques.</a:t>
            </a:r>
            <a:endParaRPr lang="en-US" dirty="0"/>
          </a:p>
        </p:txBody>
      </p:sp>
      <p:sp>
        <p:nvSpPr>
          <p:cNvPr id="3" name="Rectangle 2"/>
          <p:cNvSpPr/>
          <p:nvPr/>
        </p:nvSpPr>
        <p:spPr>
          <a:xfrm>
            <a:off x="567872" y="1094290"/>
            <a:ext cx="11098101" cy="2031325"/>
          </a:xfrm>
          <a:prstGeom prst="rect">
            <a:avLst/>
          </a:prstGeom>
        </p:spPr>
        <p:txBody>
          <a:bodyPr wrap="square">
            <a:spAutoFit/>
          </a:bodyPr>
          <a:lstStyle/>
          <a:p>
            <a:r>
              <a:rPr lang="en-US" dirty="0" smtClean="0"/>
              <a:t>when ﬁtting broadband SEDs, one ﬁnds that stellar masses for “normal” galaxies can be recovered at the ≈0.3 </a:t>
            </a:r>
            <a:r>
              <a:rPr lang="en-US" dirty="0" err="1" smtClean="0"/>
              <a:t>dex</a:t>
            </a:r>
            <a:r>
              <a:rPr lang="en-US" dirty="0" smtClean="0"/>
              <a:t> level (1σ uncertainty).</a:t>
            </a:r>
          </a:p>
          <a:p>
            <a:endParaRPr lang="en-US" dirty="0"/>
          </a:p>
          <a:p>
            <a:r>
              <a:rPr lang="en-US" dirty="0" smtClean="0">
                <a:solidFill>
                  <a:srgbClr val="C00000"/>
                </a:solidFill>
              </a:rPr>
              <a:t>Stellar masses appear to be the most robust parameter estimated from SED ﬁtting</a:t>
            </a:r>
          </a:p>
          <a:p>
            <a:endParaRPr lang="en-US" dirty="0">
              <a:solidFill>
                <a:srgbClr val="C00000"/>
              </a:solidFill>
            </a:endParaRPr>
          </a:p>
          <a:p>
            <a:r>
              <a:rPr lang="en-US" dirty="0" smtClean="0"/>
              <a:t>The reason for this is not fully understood, although it probably is at least partly due to the fact that the dust reddening vector is approximately parallel to SFH and </a:t>
            </a:r>
            <a:r>
              <a:rPr lang="en-US" dirty="0" err="1" smtClean="0"/>
              <a:t>metallicity</a:t>
            </a:r>
            <a:r>
              <a:rPr lang="en-US" dirty="0" smtClean="0"/>
              <a:t> variations in color-M/L diagrams.</a:t>
            </a:r>
            <a:endParaRPr lang="en-US" dirty="0"/>
          </a:p>
        </p:txBody>
      </p:sp>
      <p:sp>
        <p:nvSpPr>
          <p:cNvPr id="4" name="Rectangle 3"/>
          <p:cNvSpPr/>
          <p:nvPr/>
        </p:nvSpPr>
        <p:spPr>
          <a:xfrm>
            <a:off x="567871" y="3218002"/>
            <a:ext cx="10522915" cy="3139321"/>
          </a:xfrm>
          <a:prstGeom prst="rect">
            <a:avLst/>
          </a:prstGeom>
        </p:spPr>
        <p:txBody>
          <a:bodyPr wrap="square">
            <a:spAutoFit/>
          </a:bodyPr>
          <a:lstStyle/>
          <a:p>
            <a:r>
              <a:rPr lang="en-US" dirty="0" smtClean="0"/>
              <a:t>the sensitivity of derived stellar masses to uncertain stellar evolutionary phases, in particular the TP-AGB.</a:t>
            </a:r>
            <a:endParaRPr lang="en-US" dirty="0"/>
          </a:p>
          <a:p>
            <a:r>
              <a:rPr lang="en-US" dirty="0" smtClean="0"/>
              <a:t>At ages where the TP-AGB phase is most prominent (∼3 × 10 </a:t>
            </a:r>
            <a:r>
              <a:rPr lang="en-US" baseline="30000" dirty="0" smtClean="0"/>
              <a:t>8</a:t>
            </a:r>
            <a:r>
              <a:rPr lang="en-US" dirty="0" smtClean="0"/>
              <a:t> − 2 × 10 </a:t>
            </a:r>
            <a:r>
              <a:rPr lang="en-US" baseline="30000" dirty="0" smtClean="0"/>
              <a:t>9</a:t>
            </a:r>
            <a:r>
              <a:rPr lang="en-US" dirty="0" smtClean="0"/>
              <a:t> year), </a:t>
            </a:r>
            <a:r>
              <a:rPr lang="en-US" dirty="0" err="1" smtClean="0"/>
              <a:t>Maraston’s</a:t>
            </a:r>
            <a:r>
              <a:rPr lang="en-US" dirty="0" smtClean="0"/>
              <a:t> model predicts approximately a factor of two more ﬂux at &gt;1 µm compared with earlier work. </a:t>
            </a:r>
            <a:r>
              <a:rPr lang="en-US" dirty="0" err="1" smtClean="0"/>
              <a:t>Maraston</a:t>
            </a:r>
            <a:r>
              <a:rPr lang="en-US" dirty="0" smtClean="0"/>
              <a:t> et al. (2006) found that her SPS model implied a factor of two smaller stellar mass.</a:t>
            </a:r>
          </a:p>
          <a:p>
            <a:r>
              <a:rPr lang="en-US" dirty="0" smtClean="0"/>
              <a:t>These researchers isolated the importance of the TP-AGB phase and conﬁrmed previous work indicating that the adopted weight given to this phase in the models can have a large modulating effect on the stellar mass.</a:t>
            </a:r>
          </a:p>
          <a:p>
            <a:endParaRPr lang="en-US" dirty="0"/>
          </a:p>
          <a:p>
            <a:r>
              <a:rPr lang="en-US" dirty="0" smtClean="0"/>
              <a:t>The contribution of TP-AGB stars to the integrated light peaks at ∼3 × 10 </a:t>
            </a:r>
            <a:r>
              <a:rPr lang="en-US" baseline="30000" dirty="0" smtClean="0"/>
              <a:t>8</a:t>
            </a:r>
            <a:r>
              <a:rPr lang="en-US" dirty="0" smtClean="0"/>
              <a:t> − 2 × 10 </a:t>
            </a:r>
            <a:r>
              <a:rPr lang="en-US" baseline="30000" dirty="0" smtClean="0"/>
              <a:t>9</a:t>
            </a:r>
            <a:r>
              <a:rPr lang="en-US" dirty="0" smtClean="0"/>
              <a:t> year, depending on </a:t>
            </a:r>
            <a:r>
              <a:rPr lang="en-US" dirty="0" err="1" smtClean="0"/>
              <a:t>metallicity</a:t>
            </a:r>
            <a:r>
              <a:rPr lang="en-US" dirty="0" smtClean="0"/>
              <a:t>, and so the importance of this phase to modeling SEDs will depend on the SFH of the galaxy. It was for this reason that </a:t>
            </a:r>
            <a:r>
              <a:rPr lang="en-US" dirty="0" err="1" smtClean="0"/>
              <a:t>Maraston</a:t>
            </a:r>
            <a:r>
              <a:rPr lang="en-US" dirty="0" smtClean="0"/>
              <a:t> et al. (2006) focused their efforts on quiescent galaxies at z ∼ 2; at this epoch even a quiescent galaxy will have a typical stellar age no older than several </a:t>
            </a:r>
            <a:r>
              <a:rPr lang="en-US" dirty="0" err="1" smtClean="0"/>
              <a:t>gigayears</a:t>
            </a:r>
            <a:r>
              <a:rPr lang="en-US" dirty="0" smtClean="0"/>
              <a:t>.</a:t>
            </a:r>
            <a:endParaRPr lang="en-US" dirty="0"/>
          </a:p>
        </p:txBody>
      </p:sp>
    </p:spTree>
    <p:extLst>
      <p:ext uri="{BB962C8B-B14F-4D97-AF65-F5344CB8AC3E}">
        <p14:creationId xmlns:p14="http://schemas.microsoft.com/office/powerpoint/2010/main" val="1005418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492" y="1754959"/>
            <a:ext cx="6096000" cy="3108543"/>
          </a:xfrm>
          <a:prstGeom prst="rect">
            <a:avLst/>
          </a:prstGeom>
        </p:spPr>
        <p:txBody>
          <a:bodyPr>
            <a:spAutoFit/>
          </a:bodyPr>
          <a:lstStyle/>
          <a:p>
            <a:pPr algn="ctr"/>
            <a:r>
              <a:rPr lang="en-US" sz="2800" b="1" dirty="0" smtClean="0"/>
              <a:t>the star-formation history, </a:t>
            </a:r>
          </a:p>
          <a:p>
            <a:pPr algn="ctr"/>
            <a:r>
              <a:rPr lang="en-US" sz="2800" b="1" dirty="0" smtClean="0"/>
              <a:t>metal content, </a:t>
            </a:r>
          </a:p>
          <a:p>
            <a:pPr algn="ctr"/>
            <a:r>
              <a:rPr lang="en-US" sz="2800" b="1" dirty="0" smtClean="0"/>
              <a:t>abundance pattern, </a:t>
            </a:r>
          </a:p>
          <a:p>
            <a:pPr algn="ctr"/>
            <a:r>
              <a:rPr lang="en-US" sz="2800" b="1" dirty="0" smtClean="0"/>
              <a:t>dust mass, </a:t>
            </a:r>
          </a:p>
          <a:p>
            <a:pPr algn="ctr"/>
            <a:r>
              <a:rPr lang="en-US" sz="2800" b="1" dirty="0" smtClean="0"/>
              <a:t>grain size distribution, </a:t>
            </a:r>
          </a:p>
          <a:p>
            <a:pPr algn="ctr"/>
            <a:r>
              <a:rPr lang="en-US" sz="2800" b="1" dirty="0" smtClean="0"/>
              <a:t>stardust geometry</a:t>
            </a:r>
          </a:p>
          <a:p>
            <a:pPr algn="ctr"/>
            <a:r>
              <a:rPr lang="en-US" sz="2800" b="1" dirty="0" smtClean="0"/>
              <a:t>interstellar radiation ﬁeld.</a:t>
            </a:r>
            <a:endParaRPr lang="en-US" sz="2800" b="1" dirty="0"/>
          </a:p>
        </p:txBody>
      </p:sp>
      <p:sp>
        <p:nvSpPr>
          <p:cNvPr id="5" name="Rectangle 4"/>
          <p:cNvSpPr/>
          <p:nvPr/>
        </p:nvSpPr>
        <p:spPr>
          <a:xfrm>
            <a:off x="6954589" y="1754961"/>
            <a:ext cx="4953792" cy="954107"/>
          </a:xfrm>
          <a:prstGeom prst="rect">
            <a:avLst/>
          </a:prstGeom>
        </p:spPr>
        <p:txBody>
          <a:bodyPr wrap="none">
            <a:spAutoFit/>
          </a:bodyPr>
          <a:lstStyle/>
          <a:p>
            <a:r>
              <a:rPr lang="en-US" sz="2800" dirty="0" smtClean="0"/>
              <a:t>The spectral energy distributions</a:t>
            </a:r>
          </a:p>
          <a:p>
            <a:pPr algn="ctr"/>
            <a:r>
              <a:rPr lang="en-US" sz="2800" b="1" dirty="0" smtClean="0"/>
              <a:t> SED</a:t>
            </a:r>
            <a:endParaRPr lang="en-US" sz="2800" b="1" dirty="0"/>
          </a:p>
        </p:txBody>
      </p:sp>
      <p:sp>
        <p:nvSpPr>
          <p:cNvPr id="8" name="Striped Right Arrow 7"/>
          <p:cNvSpPr/>
          <p:nvPr/>
        </p:nvSpPr>
        <p:spPr>
          <a:xfrm>
            <a:off x="5303520" y="2677886"/>
            <a:ext cx="1449977" cy="63134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rot="10800000">
            <a:off x="5303520" y="3455022"/>
            <a:ext cx="1449977" cy="631345"/>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2400" y="2823456"/>
            <a:ext cx="4578169" cy="2237964"/>
          </a:xfrm>
          <a:prstGeom prst="rect">
            <a:avLst/>
          </a:prstGeom>
        </p:spPr>
      </p:pic>
      <p:sp>
        <p:nvSpPr>
          <p:cNvPr id="11" name="Rectangle 10"/>
          <p:cNvSpPr/>
          <p:nvPr/>
        </p:nvSpPr>
        <p:spPr>
          <a:xfrm>
            <a:off x="4395048" y="5265321"/>
            <a:ext cx="3700115" cy="400110"/>
          </a:xfrm>
          <a:prstGeom prst="rect">
            <a:avLst/>
          </a:prstGeom>
        </p:spPr>
        <p:txBody>
          <a:bodyPr wrap="none">
            <a:spAutoFit/>
          </a:bodyPr>
          <a:lstStyle/>
          <a:p>
            <a:r>
              <a:rPr lang="en-US" sz="2000" b="1" smtClean="0"/>
              <a:t>stellar population synthesis (SPS)</a:t>
            </a:r>
            <a:endParaRPr lang="en-US" sz="2000" b="1"/>
          </a:p>
        </p:txBody>
      </p:sp>
    </p:spTree>
    <p:extLst>
      <p:ext uri="{BB962C8B-B14F-4D97-AF65-F5344CB8AC3E}">
        <p14:creationId xmlns:p14="http://schemas.microsoft.com/office/powerpoint/2010/main" val="1801979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34" y="116931"/>
            <a:ext cx="8253549" cy="849721"/>
          </a:xfrm>
        </p:spPr>
        <p:txBody>
          <a:bodyPr/>
          <a:lstStyle/>
          <a:p>
            <a:r>
              <a:rPr lang="en-US" b="1" dirty="0" smtClean="0">
                <a:solidFill>
                  <a:srgbClr val="C00000"/>
                </a:solidFill>
              </a:rPr>
              <a:t>1. INTRODUCTION</a:t>
            </a:r>
            <a:endParaRPr lang="en-US" b="1" dirty="0">
              <a:solidFill>
                <a:srgbClr val="C00000"/>
              </a:solidFill>
            </a:endParaRPr>
          </a:p>
        </p:txBody>
      </p:sp>
      <p:sp>
        <p:nvSpPr>
          <p:cNvPr id="4" name="Rectangle 3"/>
          <p:cNvSpPr/>
          <p:nvPr/>
        </p:nvSpPr>
        <p:spPr>
          <a:xfrm>
            <a:off x="838200" y="1060158"/>
            <a:ext cx="10709366" cy="1200329"/>
          </a:xfrm>
          <a:prstGeom prst="rect">
            <a:avLst/>
          </a:prstGeom>
        </p:spPr>
        <p:txBody>
          <a:bodyPr wrap="square">
            <a:spAutoFit/>
          </a:bodyPr>
          <a:lstStyle/>
          <a:p>
            <a:r>
              <a:rPr lang="en-US" dirty="0" smtClean="0"/>
              <a:t>star-formation history (SFH), stellar </a:t>
            </a:r>
            <a:r>
              <a:rPr lang="en-US" dirty="0" err="1" smtClean="0"/>
              <a:t>metallicity</a:t>
            </a:r>
            <a:r>
              <a:rPr lang="en-US" dirty="0" smtClean="0"/>
              <a:t> and abundance pattern, stellar initial mass function (IMF), total mass in stars, and the physical state and quantity of dust and gas.</a:t>
            </a:r>
          </a:p>
          <a:p>
            <a:r>
              <a:rPr lang="en-US" dirty="0" smtClean="0"/>
              <a:t>These properties are encoded in their spectral energy distributions (SEDs).</a:t>
            </a:r>
          </a:p>
          <a:p>
            <a:r>
              <a:rPr lang="en-US" dirty="0" smtClean="0"/>
              <a:t>each provides important clues regarding the formation and evolution of galaxies.</a:t>
            </a:r>
            <a:endParaRPr lang="en-US" dirty="0"/>
          </a:p>
        </p:txBody>
      </p:sp>
      <p:sp>
        <p:nvSpPr>
          <p:cNvPr id="5" name="Rectangle 4"/>
          <p:cNvSpPr/>
          <p:nvPr/>
        </p:nvSpPr>
        <p:spPr>
          <a:xfrm>
            <a:off x="838200" y="2656505"/>
            <a:ext cx="10403233" cy="2031325"/>
          </a:xfrm>
          <a:prstGeom prst="rect">
            <a:avLst/>
          </a:prstGeom>
        </p:spPr>
        <p:txBody>
          <a:bodyPr wrap="none">
            <a:spAutoFit/>
          </a:bodyPr>
          <a:lstStyle/>
          <a:p>
            <a:r>
              <a:rPr lang="en-US" dirty="0" smtClean="0"/>
              <a:t>mixtures of stars in ad hoc ways until a match</a:t>
            </a:r>
          </a:p>
          <a:p>
            <a:r>
              <a:rPr lang="en-US" dirty="0" smtClean="0"/>
              <a:t>incorporated physical constraints and automated ﬁtting techniques</a:t>
            </a:r>
          </a:p>
          <a:p>
            <a:r>
              <a:rPr lang="en-US" dirty="0" smtClean="0"/>
              <a:t>relied on stellar evolution theory to constrain the range of possible stellar types at a given age and </a:t>
            </a:r>
            <a:r>
              <a:rPr lang="en-US" dirty="0" err="1" smtClean="0"/>
              <a:t>metallicity</a:t>
            </a:r>
            <a:endParaRPr lang="en-US" dirty="0" smtClean="0"/>
          </a:p>
          <a:p>
            <a:endParaRPr lang="en-US" dirty="0"/>
          </a:p>
          <a:p>
            <a:r>
              <a:rPr lang="en-US" dirty="0" smtClean="0"/>
              <a:t>the de facto standard in modeling the SEDs of galaxies</a:t>
            </a:r>
          </a:p>
          <a:p>
            <a:endParaRPr lang="en-US" dirty="0"/>
          </a:p>
          <a:p>
            <a:r>
              <a:rPr lang="en-US" dirty="0" smtClean="0"/>
              <a:t>This modeling technique, evolutionary population synthesis,  stellar population synthesis (SPS)</a:t>
            </a:r>
            <a:endParaRPr lang="en-US" dirty="0"/>
          </a:p>
        </p:txBody>
      </p:sp>
      <p:sp>
        <p:nvSpPr>
          <p:cNvPr id="6" name="Rectangle 5"/>
          <p:cNvSpPr/>
          <p:nvPr/>
        </p:nvSpPr>
        <p:spPr>
          <a:xfrm>
            <a:off x="838200" y="4760682"/>
            <a:ext cx="10121537" cy="1477328"/>
          </a:xfrm>
          <a:prstGeom prst="rect">
            <a:avLst/>
          </a:prstGeom>
        </p:spPr>
        <p:txBody>
          <a:bodyPr wrap="square">
            <a:spAutoFit/>
          </a:bodyPr>
          <a:lstStyle/>
          <a:p>
            <a:r>
              <a:rPr lang="en-US" dirty="0" smtClean="0"/>
              <a:t>The UV and IR spectral windows:  dust plays a major role; it absorbs and scatters much of the UV light emitted by stars and reradiates that energy in the IR.</a:t>
            </a:r>
          </a:p>
          <a:p>
            <a:r>
              <a:rPr lang="en-US" dirty="0" smtClean="0"/>
              <a:t>UV:</a:t>
            </a:r>
          </a:p>
          <a:p>
            <a:r>
              <a:rPr lang="en-US" dirty="0" smtClean="0"/>
              <a:t>young stellar </a:t>
            </a:r>
            <a:r>
              <a:rPr lang="en-US" dirty="0" err="1" smtClean="0"/>
              <a:t>populations:hot</a:t>
            </a:r>
            <a:r>
              <a:rPr lang="en-US" dirty="0" smtClean="0"/>
              <a:t> massive stars</a:t>
            </a:r>
          </a:p>
          <a:p>
            <a:r>
              <a:rPr lang="en-US" dirty="0" smtClean="0"/>
              <a:t>old stellar </a:t>
            </a:r>
            <a:r>
              <a:rPr lang="en-US" dirty="0" err="1" smtClean="0"/>
              <a:t>populations:post</a:t>
            </a:r>
            <a:r>
              <a:rPr lang="en-US" dirty="0" smtClean="0"/>
              <a:t>–asymptotic giant branch (AGB) and extreme horizontal branch (HB) stars</a:t>
            </a:r>
            <a:endParaRPr lang="en-US" dirty="0"/>
          </a:p>
        </p:txBody>
      </p:sp>
    </p:spTree>
    <p:extLst>
      <p:ext uri="{BB962C8B-B14F-4D97-AF65-F5344CB8AC3E}">
        <p14:creationId xmlns:p14="http://schemas.microsoft.com/office/powerpoint/2010/main" val="468703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503" y="299811"/>
            <a:ext cx="11284132" cy="1528989"/>
          </a:xfrm>
        </p:spPr>
        <p:txBody>
          <a:bodyPr>
            <a:noAutofit/>
          </a:bodyPr>
          <a:lstStyle/>
          <a:p>
            <a:r>
              <a:rPr lang="en-US" sz="2400" b="1" dirty="0" smtClean="0"/>
              <a:t>Several broad questions will serve to focus this review :</a:t>
            </a:r>
            <a:br>
              <a:rPr lang="en-US" sz="2400" b="1" dirty="0" smtClean="0"/>
            </a:br>
            <a:r>
              <a:rPr lang="en-US" sz="2400" b="1" dirty="0" smtClean="0"/>
              <a:t>What have we learned about the physical properties of galaxies from their observed SEDs? </a:t>
            </a:r>
            <a:br>
              <a:rPr lang="en-US" sz="2400" b="1" dirty="0" smtClean="0"/>
            </a:br>
            <a:r>
              <a:rPr lang="en-US" sz="2400" b="1" dirty="0" smtClean="0"/>
              <a:t>How reliable are the quantities thus derived?</a:t>
            </a:r>
            <a:br>
              <a:rPr lang="en-US" sz="2400" b="1" dirty="0" smtClean="0"/>
            </a:br>
            <a:r>
              <a:rPr lang="en-US" sz="2400" b="1" dirty="0" smtClean="0"/>
              <a:t>What can be learned, in principle, from the SEDs of galaxies?</a:t>
            </a:r>
            <a:endParaRPr lang="en-US" sz="2400" b="1" dirty="0"/>
          </a:p>
        </p:txBody>
      </p:sp>
      <p:sp>
        <p:nvSpPr>
          <p:cNvPr id="4" name="Rectangle 3"/>
          <p:cNvSpPr/>
          <p:nvPr/>
        </p:nvSpPr>
        <p:spPr>
          <a:xfrm>
            <a:off x="668874" y="2106079"/>
            <a:ext cx="9196172" cy="1754326"/>
          </a:xfrm>
          <a:prstGeom prst="rect">
            <a:avLst/>
          </a:prstGeom>
        </p:spPr>
        <p:txBody>
          <a:bodyPr wrap="none">
            <a:spAutoFit/>
          </a:bodyPr>
          <a:lstStyle/>
          <a:p>
            <a:r>
              <a:rPr lang="en-US" dirty="0" smtClean="0"/>
              <a:t>Wavelength:    FUV (roughly the Lyman limit) --------------the </a:t>
            </a:r>
            <a:r>
              <a:rPr lang="en-US" dirty="0" err="1" smtClean="0"/>
              <a:t>submillimeter</a:t>
            </a:r>
            <a:r>
              <a:rPr lang="en-US" dirty="0" smtClean="0"/>
              <a:t> (approximately 1 mm)</a:t>
            </a:r>
          </a:p>
          <a:p>
            <a:r>
              <a:rPr lang="en-US" dirty="0" smtClean="0"/>
              <a:t>Nebular emission lines </a:t>
            </a:r>
          </a:p>
          <a:p>
            <a:r>
              <a:rPr lang="en-US" dirty="0" smtClean="0"/>
              <a:t>active galactic nuclei (AGN)</a:t>
            </a:r>
          </a:p>
          <a:p>
            <a:r>
              <a:rPr lang="en-US" dirty="0" smtClean="0"/>
              <a:t>The technique of ﬁtting models                      </a:t>
            </a:r>
            <a:r>
              <a:rPr lang="en-US" dirty="0" err="1" smtClean="0"/>
              <a:t>Walcher</a:t>
            </a:r>
            <a:r>
              <a:rPr lang="en-US" dirty="0" smtClean="0"/>
              <a:t> et al. (2011)</a:t>
            </a:r>
          </a:p>
          <a:p>
            <a:r>
              <a:rPr lang="en-US" dirty="0" smtClean="0"/>
              <a:t>evaluation and comparison of existing SPS models                    </a:t>
            </a:r>
            <a:r>
              <a:rPr lang="is-IS" dirty="0" smtClean="0"/>
              <a:t>Conroy &amp; Gunn (2010)</a:t>
            </a:r>
            <a:endParaRPr lang="en-US" dirty="0" smtClean="0"/>
          </a:p>
          <a:p>
            <a:r>
              <a:rPr lang="en-US" dirty="0" smtClean="0"/>
              <a:t>science results derived with SPS models                 </a:t>
            </a:r>
            <a:r>
              <a:rPr lang="en-US" dirty="0" err="1" smtClean="0"/>
              <a:t>Renzini</a:t>
            </a:r>
            <a:r>
              <a:rPr lang="en-US" dirty="0" smtClean="0"/>
              <a:t> (2006) and Blanton &amp; </a:t>
            </a:r>
            <a:r>
              <a:rPr lang="en-US" dirty="0" err="1" smtClean="0"/>
              <a:t>Moustakas</a:t>
            </a:r>
            <a:r>
              <a:rPr lang="en-US" dirty="0" smtClean="0"/>
              <a:t> (2009)</a:t>
            </a:r>
            <a:endParaRPr lang="en-US" dirty="0"/>
          </a:p>
        </p:txBody>
      </p:sp>
      <p:sp>
        <p:nvSpPr>
          <p:cNvPr id="5" name="Rectangle 4"/>
          <p:cNvSpPr/>
          <p:nvPr/>
        </p:nvSpPr>
        <p:spPr>
          <a:xfrm>
            <a:off x="668874" y="4137684"/>
            <a:ext cx="6281720" cy="2031325"/>
          </a:xfrm>
          <a:prstGeom prst="rect">
            <a:avLst/>
          </a:prstGeom>
        </p:spPr>
        <p:txBody>
          <a:bodyPr wrap="none">
            <a:spAutoFit/>
          </a:bodyPr>
          <a:lstStyle/>
          <a:p>
            <a:r>
              <a:rPr lang="en-US" dirty="0" smtClean="0"/>
              <a:t>Section 2:    SPS model construction and application</a:t>
            </a:r>
          </a:p>
          <a:p>
            <a:r>
              <a:rPr lang="en-US" dirty="0" smtClean="0"/>
              <a:t>Section 3:    mass-to-light ratios and stellar masses</a:t>
            </a:r>
          </a:p>
          <a:p>
            <a:r>
              <a:rPr lang="en-US" dirty="0" smtClean="0"/>
              <a:t>Section 4:    star-formation rates (SFRs), histories, and stellar ages</a:t>
            </a:r>
          </a:p>
          <a:p>
            <a:r>
              <a:rPr lang="en-US" dirty="0" smtClean="0"/>
              <a:t>Section 5:    stellar </a:t>
            </a:r>
            <a:r>
              <a:rPr lang="en-US" dirty="0" err="1" smtClean="0"/>
              <a:t>metallicities</a:t>
            </a:r>
            <a:r>
              <a:rPr lang="en-US" dirty="0" smtClean="0"/>
              <a:t> and abundance patterns</a:t>
            </a:r>
          </a:p>
          <a:p>
            <a:r>
              <a:rPr lang="en-US" dirty="0" smtClean="0"/>
              <a:t>Section 6:    dust</a:t>
            </a:r>
          </a:p>
          <a:p>
            <a:r>
              <a:rPr lang="en-US" dirty="0" smtClean="0"/>
              <a:t>Section 7:    the IMF</a:t>
            </a:r>
          </a:p>
          <a:p>
            <a:endParaRPr lang="en-US" dirty="0" smtClean="0"/>
          </a:p>
        </p:txBody>
      </p:sp>
    </p:spTree>
    <p:extLst>
      <p:ext uri="{BB962C8B-B14F-4D97-AF65-F5344CB8AC3E}">
        <p14:creationId xmlns:p14="http://schemas.microsoft.com/office/powerpoint/2010/main" val="608413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377" y="195308"/>
            <a:ext cx="10515600" cy="1325563"/>
          </a:xfrm>
        </p:spPr>
        <p:txBody>
          <a:bodyPr/>
          <a:lstStyle/>
          <a:p>
            <a:r>
              <a:rPr lang="en-US" b="1" dirty="0" smtClean="0">
                <a:solidFill>
                  <a:srgbClr val="C00000"/>
                </a:solidFill>
              </a:rPr>
              <a:t>2. OVERVIEW OF STELLAR POPULATION SYNTHESIS</a:t>
            </a:r>
            <a:endParaRPr lang="en-US" b="1" dirty="0">
              <a:solidFill>
                <a:srgbClr val="C00000"/>
              </a:solidFill>
            </a:endParaRPr>
          </a:p>
        </p:txBody>
      </p:sp>
      <p:sp>
        <p:nvSpPr>
          <p:cNvPr id="3" name="Content Placeholder 2"/>
          <p:cNvSpPr>
            <a:spLocks noGrp="1"/>
          </p:cNvSpPr>
          <p:nvPr>
            <p:ph idx="1"/>
          </p:nvPr>
        </p:nvSpPr>
        <p:spPr>
          <a:xfrm>
            <a:off x="603069" y="1520871"/>
            <a:ext cx="10515600" cy="4351338"/>
          </a:xfrm>
        </p:spPr>
        <p:txBody>
          <a:bodyPr/>
          <a:lstStyle/>
          <a:p>
            <a:r>
              <a:rPr lang="en-US" dirty="0" smtClean="0"/>
              <a:t>simple stellar population (SSP), which describes the evolution in time of the SED of a single, coeval stellar population at a single </a:t>
            </a:r>
            <a:r>
              <a:rPr lang="en-US" dirty="0" err="1" smtClean="0"/>
              <a:t>metallicity</a:t>
            </a:r>
            <a:r>
              <a:rPr lang="en-US" dirty="0" smtClean="0"/>
              <a:t> and abundance pattern.</a:t>
            </a:r>
          </a:p>
          <a:p>
            <a:r>
              <a:rPr lang="en-US" dirty="0" smtClean="0"/>
              <a:t>three basic inputs: </a:t>
            </a:r>
          </a:p>
          <a:p>
            <a:pPr lvl="1"/>
            <a:r>
              <a:rPr lang="en-US" dirty="0" smtClean="0"/>
              <a:t>stellar evolution theory in the form of isochrones, </a:t>
            </a:r>
          </a:p>
          <a:p>
            <a:pPr lvl="1"/>
            <a:r>
              <a:rPr lang="en-US" dirty="0" smtClean="0"/>
              <a:t>stellar spectral libraries,</a:t>
            </a:r>
          </a:p>
          <a:p>
            <a:pPr lvl="1"/>
            <a:r>
              <a:rPr lang="en-US" dirty="0" smtClean="0"/>
              <a:t>an IMF.</a:t>
            </a:r>
          </a:p>
        </p:txBody>
      </p:sp>
      <p:sp>
        <p:nvSpPr>
          <p:cNvPr id="4" name="Rectangle 3"/>
          <p:cNvSpPr/>
          <p:nvPr/>
        </p:nvSpPr>
        <p:spPr>
          <a:xfrm>
            <a:off x="603069" y="4537556"/>
            <a:ext cx="10681835" cy="369332"/>
          </a:xfrm>
          <a:prstGeom prst="rect">
            <a:avLst/>
          </a:prstGeom>
        </p:spPr>
        <p:txBody>
          <a:bodyPr wrap="none">
            <a:spAutoFit/>
          </a:bodyPr>
          <a:lstStyle/>
          <a:p>
            <a:r>
              <a:rPr lang="en-US" dirty="0" smtClean="0"/>
              <a:t>difﬁcult in practice:  incomplete </a:t>
            </a:r>
            <a:r>
              <a:rPr lang="en-US" dirty="0" err="1" smtClean="0"/>
              <a:t>isochrone</a:t>
            </a:r>
            <a:r>
              <a:rPr lang="en-US" dirty="0" smtClean="0"/>
              <a:t> tables, incomplete empirical stellar libraries, poorly calibrated physics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680" y="4899080"/>
            <a:ext cx="7213600" cy="1130300"/>
          </a:xfrm>
          <a:prstGeom prst="rect">
            <a:avLst/>
          </a:prstGeom>
        </p:spPr>
      </p:pic>
      <p:sp>
        <p:nvSpPr>
          <p:cNvPr id="7" name="Rectangle 6"/>
          <p:cNvSpPr/>
          <p:nvPr/>
        </p:nvSpPr>
        <p:spPr>
          <a:xfrm>
            <a:off x="603069" y="6233733"/>
            <a:ext cx="8368211" cy="369332"/>
          </a:xfrm>
          <a:prstGeom prst="rect">
            <a:avLst/>
          </a:prstGeom>
        </p:spPr>
        <p:txBody>
          <a:bodyPr wrap="square">
            <a:spAutoFit/>
          </a:bodyPr>
          <a:lstStyle/>
          <a:p>
            <a:r>
              <a:rPr lang="en-US" smtClean="0"/>
              <a:t>This approach to constructing SSPs is common but not universal.</a:t>
            </a:r>
            <a:endParaRPr lang="en-US"/>
          </a:p>
        </p:txBody>
      </p:sp>
    </p:spTree>
    <p:extLst>
      <p:ext uri="{BB962C8B-B14F-4D97-AF65-F5344CB8AC3E}">
        <p14:creationId xmlns:p14="http://schemas.microsoft.com/office/powerpoint/2010/main" val="1973594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116" y="0"/>
            <a:ext cx="5986637" cy="6831247"/>
          </a:xfrm>
        </p:spPr>
      </p:pic>
      <p:sp>
        <p:nvSpPr>
          <p:cNvPr id="5" name="Rectangle 4"/>
          <p:cNvSpPr/>
          <p:nvPr/>
        </p:nvSpPr>
        <p:spPr>
          <a:xfrm>
            <a:off x="7427324" y="704740"/>
            <a:ext cx="3793670" cy="646331"/>
          </a:xfrm>
          <a:prstGeom prst="rect">
            <a:avLst/>
          </a:prstGeom>
        </p:spPr>
        <p:txBody>
          <a:bodyPr wrap="square">
            <a:spAutoFit/>
          </a:bodyPr>
          <a:lstStyle/>
          <a:p>
            <a:r>
              <a:rPr lang="en-US" dirty="0" smtClean="0"/>
              <a:t>Ingredients necessary for constructing simple stellar populations (SSPs)</a:t>
            </a:r>
            <a:endParaRPr lang="en-US" dirty="0"/>
          </a:p>
        </p:txBody>
      </p:sp>
      <p:sp>
        <p:nvSpPr>
          <p:cNvPr id="6" name="Rectangle 5"/>
          <p:cNvSpPr/>
          <p:nvPr/>
        </p:nvSpPr>
        <p:spPr>
          <a:xfrm>
            <a:off x="7360921" y="3092457"/>
            <a:ext cx="4339047" cy="646331"/>
          </a:xfrm>
          <a:prstGeom prst="rect">
            <a:avLst/>
          </a:prstGeom>
        </p:spPr>
        <p:txBody>
          <a:bodyPr wrap="square">
            <a:spAutoFit/>
          </a:bodyPr>
          <a:lstStyle/>
          <a:p>
            <a:r>
              <a:rPr lang="en-US" dirty="0" smtClean="0"/>
              <a:t>Ingredients necessary for constructing composite stellar populations (CSPs)</a:t>
            </a:r>
            <a:endParaRPr lang="en-US" dirty="0"/>
          </a:p>
        </p:txBody>
      </p:sp>
      <p:sp>
        <p:nvSpPr>
          <p:cNvPr id="7" name="Rectangle 6"/>
          <p:cNvSpPr/>
          <p:nvPr/>
        </p:nvSpPr>
        <p:spPr>
          <a:xfrm>
            <a:off x="7360921" y="5159794"/>
            <a:ext cx="3926476" cy="646331"/>
          </a:xfrm>
          <a:prstGeom prst="rect">
            <a:avLst/>
          </a:prstGeom>
        </p:spPr>
        <p:txBody>
          <a:bodyPr wrap="square">
            <a:spAutoFit/>
          </a:bodyPr>
          <a:lstStyle/>
          <a:p>
            <a:r>
              <a:rPr lang="en-US" dirty="0" smtClean="0"/>
              <a:t>Final CSPs both before and after a dust model is applied</a:t>
            </a:r>
            <a:endParaRPr lang="en-US" dirty="0"/>
          </a:p>
        </p:txBody>
      </p:sp>
    </p:spTree>
    <p:extLst>
      <p:ext uri="{BB962C8B-B14F-4D97-AF65-F5344CB8AC3E}">
        <p14:creationId xmlns:p14="http://schemas.microsoft.com/office/powerpoint/2010/main" val="1734575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83" y="-301081"/>
            <a:ext cx="10515600" cy="1325563"/>
          </a:xfrm>
        </p:spPr>
        <p:txBody>
          <a:bodyPr>
            <a:normAutofit/>
          </a:bodyPr>
          <a:lstStyle/>
          <a:p>
            <a:r>
              <a:rPr lang="en-US" sz="3200" b="1" dirty="0" smtClean="0"/>
              <a:t>2.1.1. Stellar evolution and isochrones.</a:t>
            </a:r>
            <a:endParaRPr lang="en-US" sz="3200" b="1" dirty="0"/>
          </a:p>
        </p:txBody>
      </p:sp>
      <p:sp>
        <p:nvSpPr>
          <p:cNvPr id="5" name="Rectangle 4"/>
          <p:cNvSpPr/>
          <p:nvPr/>
        </p:nvSpPr>
        <p:spPr>
          <a:xfrm>
            <a:off x="343988" y="778722"/>
            <a:ext cx="9466217" cy="1200329"/>
          </a:xfrm>
          <a:prstGeom prst="rect">
            <a:avLst/>
          </a:prstGeom>
        </p:spPr>
        <p:txBody>
          <a:bodyPr wrap="square">
            <a:spAutoFit/>
          </a:bodyPr>
          <a:lstStyle/>
          <a:p>
            <a:r>
              <a:rPr lang="en-US" dirty="0" smtClean="0"/>
              <a:t>An </a:t>
            </a:r>
            <a:r>
              <a:rPr lang="en-US" dirty="0" err="1" smtClean="0"/>
              <a:t>isochrone</a:t>
            </a:r>
            <a:r>
              <a:rPr lang="en-US" dirty="0" smtClean="0"/>
              <a:t> speciﬁes the location in the </a:t>
            </a:r>
            <a:r>
              <a:rPr lang="en-US" dirty="0" err="1" smtClean="0"/>
              <a:t>HertzsprungRussell</a:t>
            </a:r>
            <a:r>
              <a:rPr lang="en-US" dirty="0" smtClean="0"/>
              <a:t> (HR) diagram of stars with a common age and </a:t>
            </a:r>
            <a:r>
              <a:rPr lang="en-US" dirty="0" err="1" smtClean="0"/>
              <a:t>metallicity</a:t>
            </a:r>
            <a:r>
              <a:rPr lang="en-US" dirty="0" smtClean="0"/>
              <a:t>.</a:t>
            </a:r>
          </a:p>
          <a:p>
            <a:r>
              <a:rPr lang="en-US" dirty="0" smtClean="0"/>
              <a:t>hydrogen burning limit (≈0.1 M ⊙ ) to the maximum stellar mass (≈100 M ⊙ ).</a:t>
            </a:r>
          </a:p>
          <a:p>
            <a:r>
              <a:rPr lang="en-US" dirty="0" smtClean="0"/>
              <a:t>discretely sampled</a:t>
            </a:r>
            <a:endParaRPr lang="en-US" dirty="0"/>
          </a:p>
        </p:txBody>
      </p:sp>
      <p:sp>
        <p:nvSpPr>
          <p:cNvPr id="6" name="Rectangle 5"/>
          <p:cNvSpPr/>
          <p:nvPr/>
        </p:nvSpPr>
        <p:spPr>
          <a:xfrm>
            <a:off x="343988" y="2412523"/>
            <a:ext cx="11425646" cy="2031325"/>
          </a:xfrm>
          <a:prstGeom prst="rect">
            <a:avLst/>
          </a:prstGeom>
        </p:spPr>
        <p:txBody>
          <a:bodyPr wrap="square">
            <a:spAutoFit/>
          </a:bodyPr>
          <a:lstStyle/>
          <a:p>
            <a:r>
              <a:rPr lang="en-US" dirty="0" smtClean="0"/>
              <a:t>the </a:t>
            </a:r>
            <a:r>
              <a:rPr lang="en-US" dirty="0" err="1" smtClean="0"/>
              <a:t>Padova</a:t>
            </a:r>
            <a:r>
              <a:rPr lang="en-US" dirty="0" smtClean="0"/>
              <a:t> and the </a:t>
            </a:r>
            <a:r>
              <a:rPr lang="en-US" dirty="0" err="1" smtClean="0"/>
              <a:t>BaSTI</a:t>
            </a:r>
            <a:r>
              <a:rPr lang="en-US" dirty="0" smtClean="0"/>
              <a:t> models: The most popular models span a wide range of age (masses) and chemical composition and cover most relevant evolutionary phases.</a:t>
            </a:r>
          </a:p>
          <a:p>
            <a:r>
              <a:rPr lang="en-US" dirty="0" smtClean="0"/>
              <a:t>Geneva </a:t>
            </a:r>
            <a:r>
              <a:rPr lang="en-US" dirty="0" err="1" smtClean="0"/>
              <a:t>models:high-mass</a:t>
            </a:r>
            <a:r>
              <a:rPr lang="en-US" dirty="0" smtClean="0"/>
              <a:t> stars</a:t>
            </a:r>
          </a:p>
          <a:p>
            <a:r>
              <a:rPr lang="en-US" dirty="0" smtClean="0"/>
              <a:t>Y </a:t>
            </a:r>
            <a:r>
              <a:rPr lang="en-US" baseline="30000" dirty="0" smtClean="0"/>
              <a:t>2</a:t>
            </a:r>
            <a:r>
              <a:rPr lang="en-US" dirty="0" smtClean="0"/>
              <a:t> ,Dartmouth and Victoria-Regina models: main sequence, RGB, and HB evolution of low-mass stars</a:t>
            </a:r>
          </a:p>
          <a:p>
            <a:r>
              <a:rPr lang="en-US" dirty="0" smtClean="0"/>
              <a:t>The Lyon : very-low-mass stars and brown dwarfs</a:t>
            </a:r>
          </a:p>
          <a:p>
            <a:r>
              <a:rPr lang="en-US" dirty="0" smtClean="0"/>
              <a:t>Conroy &amp; van </a:t>
            </a:r>
            <a:r>
              <a:rPr lang="en-US" dirty="0" err="1" smtClean="0"/>
              <a:t>Dokkum</a:t>
            </a:r>
            <a:r>
              <a:rPr lang="en-US" dirty="0" smtClean="0"/>
              <a:t>: low-mass stars</a:t>
            </a:r>
          </a:p>
          <a:p>
            <a:r>
              <a:rPr lang="en-US" dirty="0" err="1" smtClean="0"/>
              <a:t>Schoenberner</a:t>
            </a:r>
            <a:r>
              <a:rPr lang="en-US" dirty="0" smtClean="0"/>
              <a:t> (1983), </a:t>
            </a:r>
            <a:r>
              <a:rPr lang="en-US" dirty="0" err="1" smtClean="0"/>
              <a:t>Vassiliadis</a:t>
            </a:r>
            <a:r>
              <a:rPr lang="en-US" dirty="0" smtClean="0"/>
              <a:t> &amp; Wood (1994), and </a:t>
            </a:r>
            <a:r>
              <a:rPr lang="en-US" dirty="0" err="1" smtClean="0"/>
              <a:t>Bloecker</a:t>
            </a:r>
            <a:r>
              <a:rPr lang="en-US" dirty="0" smtClean="0"/>
              <a:t> (1995): </a:t>
            </a:r>
            <a:r>
              <a:rPr lang="en-US" dirty="0" smtClean="0"/>
              <a:t>the post-AGB evolutionary phase</a:t>
            </a:r>
            <a:endParaRPr lang="en-US" dirty="0"/>
          </a:p>
        </p:txBody>
      </p:sp>
      <p:sp>
        <p:nvSpPr>
          <p:cNvPr id="7" name="Rectangle 6"/>
          <p:cNvSpPr/>
          <p:nvPr/>
        </p:nvSpPr>
        <p:spPr>
          <a:xfrm>
            <a:off x="343988" y="2011121"/>
            <a:ext cx="2278124" cy="461665"/>
          </a:xfrm>
          <a:prstGeom prst="rect">
            <a:avLst/>
          </a:prstGeom>
        </p:spPr>
        <p:txBody>
          <a:bodyPr wrap="none">
            <a:spAutoFit/>
          </a:bodyPr>
          <a:lstStyle/>
          <a:p>
            <a:r>
              <a:rPr lang="en-US" sz="2400" b="1" dirty="0" err="1" smtClean="0"/>
              <a:t>isochrone</a:t>
            </a:r>
            <a:r>
              <a:rPr lang="en-US" sz="2400" b="1" dirty="0" smtClean="0"/>
              <a:t> tables</a:t>
            </a:r>
            <a:endParaRPr lang="en-US" sz="2400" b="1" dirty="0"/>
          </a:p>
        </p:txBody>
      </p:sp>
      <p:sp>
        <p:nvSpPr>
          <p:cNvPr id="10" name="Rectangle 9"/>
          <p:cNvSpPr/>
          <p:nvPr/>
        </p:nvSpPr>
        <p:spPr>
          <a:xfrm>
            <a:off x="343987" y="4465868"/>
            <a:ext cx="10524309" cy="1477328"/>
          </a:xfrm>
          <a:prstGeom prst="rect">
            <a:avLst/>
          </a:prstGeom>
        </p:spPr>
        <p:txBody>
          <a:bodyPr wrap="square">
            <a:spAutoFit/>
          </a:bodyPr>
          <a:lstStyle/>
          <a:p>
            <a:r>
              <a:rPr lang="en-US" dirty="0" smtClean="0"/>
              <a:t>no single set spans the necessary range of ages, </a:t>
            </a:r>
            <a:r>
              <a:rPr lang="en-US" dirty="0" err="1" smtClean="0"/>
              <a:t>metallicities</a:t>
            </a:r>
            <a:r>
              <a:rPr lang="en-US" dirty="0" smtClean="0"/>
              <a:t>, and evolutionary phases. It is common to use the </a:t>
            </a:r>
            <a:r>
              <a:rPr lang="en-US" dirty="0" err="1" smtClean="0"/>
              <a:t>Padova</a:t>
            </a:r>
            <a:r>
              <a:rPr lang="en-US" dirty="0" smtClean="0"/>
              <a:t> isochrones for the bulk of the age and </a:t>
            </a:r>
            <a:r>
              <a:rPr lang="en-US" dirty="0" err="1" smtClean="0"/>
              <a:t>metallicity</a:t>
            </a:r>
            <a:r>
              <a:rPr lang="en-US" dirty="0" smtClean="0"/>
              <a:t> range and to supplement with the Geneva models at young ages. </a:t>
            </a:r>
          </a:p>
          <a:p>
            <a:r>
              <a:rPr lang="en-US" dirty="0" smtClean="0"/>
              <a:t>Little attention is normally paid to the lowest-mass portion of the isochrones, because low-mass stars contribute only ∼1% of the light of an old stellar population.</a:t>
            </a:r>
            <a:endParaRPr lang="en-US" dirty="0"/>
          </a:p>
        </p:txBody>
      </p:sp>
      <p:sp>
        <p:nvSpPr>
          <p:cNvPr id="11" name="Rectangle 10"/>
          <p:cNvSpPr/>
          <p:nvPr/>
        </p:nvSpPr>
        <p:spPr>
          <a:xfrm>
            <a:off x="343986" y="6007335"/>
            <a:ext cx="10524309" cy="646331"/>
          </a:xfrm>
          <a:prstGeom prst="rect">
            <a:avLst/>
          </a:prstGeom>
        </p:spPr>
        <p:txBody>
          <a:bodyPr wrap="square">
            <a:spAutoFit/>
          </a:bodyPr>
          <a:lstStyle/>
          <a:p>
            <a:r>
              <a:rPr lang="en-US" dirty="0" smtClean="0"/>
              <a:t>MESA will be employed to produce high-quality isochrones over the full age and </a:t>
            </a:r>
            <a:r>
              <a:rPr lang="en-US" dirty="0" err="1" smtClean="0"/>
              <a:t>metallicity</a:t>
            </a:r>
            <a:r>
              <a:rPr lang="en-US" dirty="0" smtClean="0"/>
              <a:t> range and for all evolutionary phases.</a:t>
            </a:r>
            <a:endParaRPr lang="en-US" dirty="0"/>
          </a:p>
        </p:txBody>
      </p:sp>
    </p:spTree>
    <p:extLst>
      <p:ext uri="{BB962C8B-B14F-4D97-AF65-F5344CB8AC3E}">
        <p14:creationId xmlns:p14="http://schemas.microsoft.com/office/powerpoint/2010/main" val="1129566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293" y="135374"/>
            <a:ext cx="11866775" cy="461665"/>
          </a:xfrm>
          <a:prstGeom prst="rect">
            <a:avLst/>
          </a:prstGeom>
        </p:spPr>
        <p:txBody>
          <a:bodyPr wrap="none">
            <a:spAutoFit/>
          </a:bodyPr>
          <a:lstStyle/>
          <a:p>
            <a:r>
              <a:rPr lang="en-US" sz="2400" b="1" dirty="0" smtClean="0"/>
              <a:t>practical difﬁculty of implementing present </a:t>
            </a:r>
            <a:r>
              <a:rPr lang="en-US" sz="2400" b="1" dirty="0" err="1" smtClean="0"/>
              <a:t>isochrone</a:t>
            </a:r>
            <a:r>
              <a:rPr lang="en-US" sz="2400" b="1" dirty="0" smtClean="0"/>
              <a:t> </a:t>
            </a:r>
            <a:r>
              <a:rPr lang="en-US" sz="2400" b="1" dirty="0" err="1" smtClean="0"/>
              <a:t>libraries:uncertainties</a:t>
            </a:r>
            <a:r>
              <a:rPr lang="en-US" sz="2400" b="1" dirty="0" smtClean="0"/>
              <a:t> relevant to SPS</a:t>
            </a:r>
            <a:endParaRPr lang="en-US" sz="2400" b="1" dirty="0"/>
          </a:p>
        </p:txBody>
      </p:sp>
      <p:sp>
        <p:nvSpPr>
          <p:cNvPr id="5" name="Rectangle 4"/>
          <p:cNvSpPr/>
          <p:nvPr/>
        </p:nvSpPr>
        <p:spPr>
          <a:xfrm>
            <a:off x="207293" y="958334"/>
            <a:ext cx="11431713" cy="3970318"/>
          </a:xfrm>
          <a:prstGeom prst="rect">
            <a:avLst/>
          </a:prstGeom>
        </p:spPr>
        <p:txBody>
          <a:bodyPr wrap="square">
            <a:spAutoFit/>
          </a:bodyPr>
          <a:lstStyle/>
          <a:p>
            <a:r>
              <a:rPr lang="en-US" dirty="0" err="1" smtClean="0"/>
              <a:t>Convection:The</a:t>
            </a:r>
            <a:r>
              <a:rPr lang="en-US" dirty="0" smtClean="0"/>
              <a:t> ﬂuid element will likely have a nonzero velocity as it crosses this boundary, and so some amount of overshooting is expected. This will result in a larger convective region. ∼25% increase in the main sequence lifetime compared with models that do not include overshooting.</a:t>
            </a:r>
          </a:p>
          <a:p>
            <a:r>
              <a:rPr lang="en-US" dirty="0" smtClean="0"/>
              <a:t>stellar </a:t>
            </a:r>
            <a:r>
              <a:rPr lang="en-US" dirty="0" err="1" smtClean="0"/>
              <a:t>rotation:rotation</a:t>
            </a:r>
            <a:r>
              <a:rPr lang="en-US" dirty="0" smtClean="0"/>
              <a:t> increases the main sequence lifetimes (by ∼25%) due to rotation-induced mixing bringing fresh fuel to the convective core.</a:t>
            </a:r>
          </a:p>
          <a:p>
            <a:r>
              <a:rPr lang="en-US" dirty="0" smtClean="0"/>
              <a:t>binary systems:. The interaction of close binary stars via mass transfer and common envelope evolution will affect the evolution of such stars and bring about further changes to their observable properties. s the effects of binary star models without rotation are similar to single star models with rotation.</a:t>
            </a:r>
          </a:p>
          <a:p>
            <a:r>
              <a:rPr lang="en-US" dirty="0" smtClean="0"/>
              <a:t>No popular SPS model includes the effects of binary star evolution.</a:t>
            </a:r>
          </a:p>
          <a:p>
            <a:r>
              <a:rPr lang="en-US" dirty="0" smtClean="0"/>
              <a:t>thermally pulsating (TP-)AGB stars: When the helium shell burns, it does so explosively because of a thin shell instability which gives rise to thermal pulses.    controversial topic.    </a:t>
            </a:r>
          </a:p>
          <a:p>
            <a:r>
              <a:rPr lang="en-US" dirty="0" smtClean="0"/>
              <a:t>Mass-loss:  At M &lt; 8 M ⊙ , </a:t>
            </a:r>
            <a:r>
              <a:rPr lang="en-US" dirty="0" err="1" smtClean="0"/>
              <a:t>massloss</a:t>
            </a:r>
            <a:r>
              <a:rPr lang="en-US" dirty="0" smtClean="0"/>
              <a:t> determines when a star will end its life as a white dwarf, and how massive the white dwarf will be. At higher masses mass-loss can qualitatively alter the course of advanced evolutionary phases, especially at M &gt; 40 M ⊙ .</a:t>
            </a:r>
            <a:endParaRPr lang="en-US" dirty="0"/>
          </a:p>
        </p:txBody>
      </p:sp>
      <p:sp>
        <p:nvSpPr>
          <p:cNvPr id="6" name="Rectangle 5"/>
          <p:cNvSpPr/>
          <p:nvPr/>
        </p:nvSpPr>
        <p:spPr>
          <a:xfrm>
            <a:off x="207293" y="4913904"/>
            <a:ext cx="4062009" cy="584775"/>
          </a:xfrm>
          <a:prstGeom prst="rect">
            <a:avLst/>
          </a:prstGeom>
        </p:spPr>
        <p:txBody>
          <a:bodyPr wrap="none">
            <a:spAutoFit/>
          </a:bodyPr>
          <a:lstStyle/>
          <a:p>
            <a:r>
              <a:rPr lang="en-US" sz="3200" dirty="0" smtClean="0"/>
              <a:t>2.1.2. Stellar remnants.</a:t>
            </a:r>
            <a:endParaRPr lang="en-US" sz="3200" dirty="0"/>
          </a:p>
        </p:txBody>
      </p:sp>
      <p:sp>
        <p:nvSpPr>
          <p:cNvPr id="7" name="Rectangle 6"/>
          <p:cNvSpPr/>
          <p:nvPr/>
        </p:nvSpPr>
        <p:spPr>
          <a:xfrm>
            <a:off x="207293" y="5432041"/>
            <a:ext cx="11381260" cy="1200329"/>
          </a:xfrm>
          <a:prstGeom prst="rect">
            <a:avLst/>
          </a:prstGeom>
        </p:spPr>
        <p:txBody>
          <a:bodyPr wrap="square">
            <a:spAutoFit/>
          </a:bodyPr>
          <a:lstStyle/>
          <a:p>
            <a:r>
              <a:rPr lang="en-US" dirty="0" smtClean="0"/>
              <a:t>The relation between the initial, zero-age main sequence stellar mass and the ﬁnal remnant mass is not well constrained observationally, especially for massive stars.</a:t>
            </a:r>
          </a:p>
          <a:p>
            <a:r>
              <a:rPr lang="en-US" dirty="0" smtClean="0"/>
              <a:t>In SPS models stellar remnants are usually included in the total stellar mass budget, and their contribution can be signiﬁcant.</a:t>
            </a:r>
            <a:endParaRPr lang="en-US" dirty="0"/>
          </a:p>
        </p:txBody>
      </p:sp>
    </p:spTree>
    <p:extLst>
      <p:ext uri="{BB962C8B-B14F-4D97-AF65-F5344CB8AC3E}">
        <p14:creationId xmlns:p14="http://schemas.microsoft.com/office/powerpoint/2010/main" val="184803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1979" y="0"/>
            <a:ext cx="5216813" cy="584775"/>
          </a:xfrm>
          <a:prstGeom prst="rect">
            <a:avLst/>
          </a:prstGeom>
        </p:spPr>
        <p:txBody>
          <a:bodyPr wrap="none">
            <a:spAutoFit/>
          </a:bodyPr>
          <a:lstStyle/>
          <a:p>
            <a:r>
              <a:rPr lang="en-US" sz="3200" dirty="0" smtClean="0"/>
              <a:t>2.1.3. Stellar spectral libraries.</a:t>
            </a:r>
            <a:endParaRPr lang="en-US" sz="3200" dirty="0"/>
          </a:p>
        </p:txBody>
      </p:sp>
      <p:sp>
        <p:nvSpPr>
          <p:cNvPr id="7" name="Rectangle 6"/>
          <p:cNvSpPr/>
          <p:nvPr/>
        </p:nvSpPr>
        <p:spPr>
          <a:xfrm>
            <a:off x="151978" y="749313"/>
            <a:ext cx="11130537" cy="646331"/>
          </a:xfrm>
          <a:prstGeom prst="rect">
            <a:avLst/>
          </a:prstGeom>
        </p:spPr>
        <p:txBody>
          <a:bodyPr wrap="square">
            <a:spAutoFit/>
          </a:bodyPr>
          <a:lstStyle/>
          <a:p>
            <a:r>
              <a:rPr lang="en-US" dirty="0" smtClean="0"/>
              <a:t>Stellar spectral libraries are required to convert the outputs of stellar evolution calculations—surface gravities, g, and effective temperatures, T </a:t>
            </a:r>
            <a:r>
              <a:rPr lang="en-US" baseline="-25000" dirty="0" err="1" smtClean="0"/>
              <a:t>eff</a:t>
            </a:r>
            <a:r>
              <a:rPr lang="en-US" dirty="0" smtClean="0"/>
              <a:t> —as a function of </a:t>
            </a:r>
            <a:r>
              <a:rPr lang="en-US" dirty="0" err="1" smtClean="0"/>
              <a:t>metallicity</a:t>
            </a:r>
            <a:r>
              <a:rPr lang="en-US" dirty="0" smtClean="0"/>
              <a:t> Z, into observable SEDs.</a:t>
            </a:r>
            <a:endParaRPr lang="en-US" dirty="0"/>
          </a:p>
        </p:txBody>
      </p:sp>
      <p:sp>
        <p:nvSpPr>
          <p:cNvPr id="8" name="Rectangle 7"/>
          <p:cNvSpPr/>
          <p:nvPr/>
        </p:nvSpPr>
        <p:spPr>
          <a:xfrm>
            <a:off x="151978" y="1560182"/>
            <a:ext cx="10422616" cy="646331"/>
          </a:xfrm>
          <a:prstGeom prst="rect">
            <a:avLst/>
          </a:prstGeom>
        </p:spPr>
        <p:txBody>
          <a:bodyPr wrap="square">
            <a:spAutoFit/>
          </a:bodyPr>
          <a:lstStyle/>
          <a:p>
            <a:r>
              <a:rPr lang="en-US" dirty="0" smtClean="0"/>
              <a:t>theoretical or empirical, that covers the entire range of parameter space necessary for constructing SPS models. Stitching together various libraries, often of widely varying quality, is therefore necessary.</a:t>
            </a:r>
            <a:endParaRPr lang="en-US" dirty="0"/>
          </a:p>
        </p:txBody>
      </p:sp>
      <p:sp>
        <p:nvSpPr>
          <p:cNvPr id="9" name="Rectangle 8"/>
          <p:cNvSpPr/>
          <p:nvPr/>
        </p:nvSpPr>
        <p:spPr>
          <a:xfrm>
            <a:off x="378542" y="3136010"/>
            <a:ext cx="10903973" cy="1200329"/>
          </a:xfrm>
          <a:prstGeom prst="rect">
            <a:avLst/>
          </a:prstGeom>
        </p:spPr>
        <p:txBody>
          <a:bodyPr wrap="square">
            <a:spAutoFit/>
          </a:bodyPr>
          <a:lstStyle/>
          <a:p>
            <a:r>
              <a:rPr lang="en-US" smtClean="0"/>
              <a:t>Theoretical libraries offer the great advantage of densely covering parameter space, including spectral resolution, and of producing spectra that are not subject to observational issues such as ﬂux calibration and atmospheric absorption. </a:t>
            </a:r>
            <a:r>
              <a:rPr lang="en-US" dirty="0" smtClean="0"/>
              <a:t>The clear disadvantage is that the libraries are only as good as the input atomic and molecular parameters and the approximations made in the computation of the models,</a:t>
            </a:r>
            <a:endParaRPr lang="en-US" dirty="0"/>
          </a:p>
        </p:txBody>
      </p:sp>
      <p:sp>
        <p:nvSpPr>
          <p:cNvPr id="10" name="Rectangle 9"/>
          <p:cNvSpPr/>
          <p:nvPr/>
        </p:nvSpPr>
        <p:spPr>
          <a:xfrm>
            <a:off x="151978" y="2371051"/>
            <a:ext cx="2721771" cy="461665"/>
          </a:xfrm>
          <a:prstGeom prst="rect">
            <a:avLst/>
          </a:prstGeom>
        </p:spPr>
        <p:txBody>
          <a:bodyPr wrap="none">
            <a:spAutoFit/>
          </a:bodyPr>
          <a:lstStyle/>
          <a:p>
            <a:r>
              <a:rPr lang="en-US" sz="2400" b="1" dirty="0" smtClean="0"/>
              <a:t>Theoretical libraries</a:t>
            </a:r>
            <a:endParaRPr lang="en-US" sz="2400" b="1" dirty="0"/>
          </a:p>
        </p:txBody>
      </p:sp>
      <p:sp>
        <p:nvSpPr>
          <p:cNvPr id="11" name="Rectangle 10"/>
          <p:cNvSpPr/>
          <p:nvPr/>
        </p:nvSpPr>
        <p:spPr>
          <a:xfrm>
            <a:off x="378542" y="4342506"/>
            <a:ext cx="10196052" cy="1200329"/>
          </a:xfrm>
          <a:prstGeom prst="rect">
            <a:avLst/>
          </a:prstGeom>
        </p:spPr>
        <p:txBody>
          <a:bodyPr wrap="square">
            <a:spAutoFit/>
          </a:bodyPr>
          <a:lstStyle/>
          <a:p>
            <a:r>
              <a:rPr lang="en-US" dirty="0" smtClean="0"/>
              <a:t>The </a:t>
            </a:r>
            <a:r>
              <a:rPr lang="en-US" dirty="0" err="1" smtClean="0"/>
              <a:t>BaSeL</a:t>
            </a:r>
            <a:r>
              <a:rPr lang="en-US" dirty="0" smtClean="0"/>
              <a:t> atlas is almost universally used in modern SPS codes, despite the fact that the input theoretical spectra are now almost 20 years old.</a:t>
            </a:r>
          </a:p>
          <a:p>
            <a:r>
              <a:rPr lang="en-US" dirty="0" smtClean="0"/>
              <a:t>This library is comprised of a variety of theoretical models, The broadband SEDs of the stars in this library have been modiﬁed to agree with observed UBVRIJHKL color–temperature relations for individual stars.</a:t>
            </a:r>
            <a:endParaRPr lang="en-US" dirty="0"/>
          </a:p>
        </p:txBody>
      </p:sp>
    </p:spTree>
    <p:extLst>
      <p:ext uri="{BB962C8B-B14F-4D97-AF65-F5344CB8AC3E}">
        <p14:creationId xmlns:p14="http://schemas.microsoft.com/office/powerpoint/2010/main" val="1911759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2901</Words>
  <Application>Microsoft Macintosh PowerPoint</Application>
  <PresentationFormat>Widescreen</PresentationFormat>
  <Paragraphs>144</Paragraphs>
  <Slides>19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Calibri Light</vt:lpstr>
      <vt:lpstr>Arial</vt:lpstr>
      <vt:lpstr>Office Theme</vt:lpstr>
      <vt:lpstr>Modeling the Panchromatic Spectral Energy Distributions of Galaxies</vt:lpstr>
      <vt:lpstr>PowerPoint Presentation</vt:lpstr>
      <vt:lpstr>1. INTRODUCTION</vt:lpstr>
      <vt:lpstr>Several broad questions will serve to focus this review : What have we learned about the physical properties of galaxies from their observed SEDs?  How reliable are the quantities thus derived? What can be learned, in principle, from the SEDs of galaxies?</vt:lpstr>
      <vt:lpstr>2. OVERVIEW OF STELLAR POPULATION SYNTHESIS</vt:lpstr>
      <vt:lpstr>PowerPoint Presentation</vt:lpstr>
      <vt:lpstr>2.1.1. Stellar evolution and isochrones.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the Panchromatic Spectral Energy Distributions of Galaxies</dc:title>
  <dc:creator>刘 frederick</dc:creator>
  <cp:lastModifiedBy>刘 frederick</cp:lastModifiedBy>
  <cp:revision>18</cp:revision>
  <dcterms:created xsi:type="dcterms:W3CDTF">2019-12-18T08:22:09Z</dcterms:created>
  <dcterms:modified xsi:type="dcterms:W3CDTF">2019-12-18T13:49:24Z</dcterms:modified>
</cp:coreProperties>
</file>