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60" r:id="rId4"/>
    <p:sldId id="261" r:id="rId5"/>
    <p:sldId id="262" r:id="rId6"/>
    <p:sldId id="263" r:id="rId7"/>
    <p:sldId id="264" r:id="rId8"/>
    <p:sldId id="265" r:id="rId9"/>
    <p:sldId id="266" r:id="rId10"/>
    <p:sldId id="269" r:id="rId11"/>
    <p:sldId id="268" r:id="rId12"/>
    <p:sldId id="259" r:id="rId13"/>
    <p:sldId id="258" r:id="rId14"/>
    <p:sldId id="270" r:id="rId15"/>
    <p:sldId id="278" r:id="rId16"/>
    <p:sldId id="272" r:id="rId17"/>
    <p:sldId id="273" r:id="rId18"/>
    <p:sldId id="274" r:id="rId19"/>
    <p:sldId id="277" r:id="rId20"/>
    <p:sldId id="275" r:id="rId21"/>
    <p:sldId id="271" r:id="rId22"/>
    <p:sldId id="276"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88120" autoAdjust="0"/>
  </p:normalViewPr>
  <p:slideViewPr>
    <p:cSldViewPr snapToGrid="0">
      <p:cViewPr varScale="1">
        <p:scale>
          <a:sx n="102" d="100"/>
          <a:sy n="102"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D5F41-6068-4A6E-87FC-9F256217D998}" type="datetimeFigureOut">
              <a:rPr lang="zh-CN" altLang="en-US" smtClean="0"/>
              <a:t>2019/11/19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BB4E0-5216-422F-8952-AE2153ECD399}" type="slidenum">
              <a:rPr lang="zh-CN" altLang="en-US" smtClean="0"/>
              <a:t>‹#›</a:t>
            </a:fld>
            <a:endParaRPr lang="zh-CN" altLang="en-US"/>
          </a:p>
        </p:txBody>
      </p:sp>
    </p:spTree>
    <p:extLst>
      <p:ext uri="{BB962C8B-B14F-4D97-AF65-F5344CB8AC3E}">
        <p14:creationId xmlns:p14="http://schemas.microsoft.com/office/powerpoint/2010/main" val="3845441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另外，高度电离的惰性气体原子</a:t>
            </a:r>
            <a:r>
              <a:rPr lang="en-US" altLang="zh-CN" dirty="0" err="1" smtClean="0"/>
              <a:t>ArIV</a:t>
            </a:r>
            <a:r>
              <a:rPr lang="en-US" altLang="zh-CN" dirty="0" smtClean="0"/>
              <a:t> </a:t>
            </a:r>
            <a:r>
              <a:rPr lang="en-US" altLang="zh-CN" dirty="0" err="1" smtClean="0"/>
              <a:t>NeIV</a:t>
            </a:r>
            <a:r>
              <a:rPr lang="zh-CN" altLang="en-US" dirty="0" smtClean="0"/>
              <a:t>在一般的</a:t>
            </a:r>
            <a:r>
              <a:rPr lang="en-US" altLang="zh-CN" dirty="0" smtClean="0"/>
              <a:t>HII</a:t>
            </a:r>
            <a:r>
              <a:rPr lang="zh-CN" altLang="en-US" dirty="0" smtClean="0"/>
              <a:t>区是不存在的，一般只在</a:t>
            </a:r>
            <a:r>
              <a:rPr lang="en-US" altLang="zh-CN" dirty="0" smtClean="0"/>
              <a:t>WR</a:t>
            </a:r>
            <a:r>
              <a:rPr lang="zh-CN" altLang="en-US" dirty="0" smtClean="0"/>
              <a:t>或者</a:t>
            </a:r>
            <a:r>
              <a:rPr lang="en-US" altLang="zh-CN" dirty="0" smtClean="0"/>
              <a:t>AGN</a:t>
            </a:r>
            <a:r>
              <a:rPr lang="zh-CN" altLang="en-US" dirty="0" smtClean="0"/>
              <a:t>周围，因此也不常使用。</a:t>
            </a:r>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3</a:t>
            </a:fld>
            <a:endParaRPr lang="zh-CN" altLang="en-US"/>
          </a:p>
        </p:txBody>
      </p:sp>
    </p:spTree>
    <p:extLst>
      <p:ext uri="{BB962C8B-B14F-4D97-AF65-F5344CB8AC3E}">
        <p14:creationId xmlns:p14="http://schemas.microsoft.com/office/powerpoint/2010/main" val="1679507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14</a:t>
            </a:fld>
            <a:endParaRPr lang="zh-CN" altLang="en-US"/>
          </a:p>
        </p:txBody>
      </p:sp>
    </p:spTree>
    <p:extLst>
      <p:ext uri="{BB962C8B-B14F-4D97-AF65-F5344CB8AC3E}">
        <p14:creationId xmlns:p14="http://schemas.microsoft.com/office/powerpoint/2010/main" val="1547440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左边是</a:t>
            </a:r>
            <a:r>
              <a:rPr lang="en-US" altLang="zh-CN" dirty="0" err="1" smtClean="0"/>
              <a:t>Dopita</a:t>
            </a:r>
            <a:r>
              <a:rPr lang="en-US" altLang="zh-CN" dirty="0" smtClean="0"/>
              <a:t> et al. (2006)</a:t>
            </a:r>
            <a:r>
              <a:rPr lang="zh-CN" altLang="en-US" dirty="0" smtClean="0"/>
              <a:t>根据</a:t>
            </a:r>
            <a:r>
              <a:rPr lang="en-US" altLang="zh-CN" dirty="0" smtClean="0"/>
              <a:t>Miller-</a:t>
            </a:r>
            <a:r>
              <a:rPr lang="en-US" altLang="zh-CN" dirty="0" err="1" smtClean="0"/>
              <a:t>Scalo</a:t>
            </a:r>
            <a:r>
              <a:rPr lang="en-US" altLang="zh-CN" dirty="0" smtClean="0"/>
              <a:t> IMF</a:t>
            </a:r>
            <a:r>
              <a:rPr lang="zh-CN" altLang="en-US" dirty="0" smtClean="0"/>
              <a:t>得到的不同金属丰度下的电离参数。</a:t>
            </a:r>
            <a:endParaRPr lang="en-US" altLang="zh-CN" dirty="0" smtClean="0"/>
          </a:p>
          <a:p>
            <a:r>
              <a:rPr lang="zh-CN" altLang="en-US" dirty="0" smtClean="0"/>
              <a:t>右边是</a:t>
            </a:r>
            <a:r>
              <a:rPr lang="en-US" altLang="zh-CN" dirty="0" err="1" smtClean="0"/>
              <a:t>Kewley</a:t>
            </a:r>
            <a:r>
              <a:rPr lang="zh-CN" altLang="en-US" dirty="0" smtClean="0"/>
              <a:t>等人</a:t>
            </a:r>
            <a:r>
              <a:rPr lang="en-US" altLang="zh-CN" dirty="0" smtClean="0"/>
              <a:t>,2015</a:t>
            </a:r>
            <a:r>
              <a:rPr lang="zh-CN" altLang="en-US" dirty="0" smtClean="0"/>
              <a:t>发现的同质量星系的</a:t>
            </a:r>
            <a:r>
              <a:rPr lang="en-US" altLang="zh-CN" dirty="0" smtClean="0"/>
              <a:t>O32</a:t>
            </a:r>
            <a:r>
              <a:rPr lang="zh-CN" altLang="en-US" dirty="0" smtClean="0"/>
              <a:t>随着红移的演化。</a:t>
            </a:r>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15</a:t>
            </a:fld>
            <a:endParaRPr lang="zh-CN" altLang="en-US"/>
          </a:p>
        </p:txBody>
      </p:sp>
    </p:spTree>
    <p:extLst>
      <p:ext uri="{BB962C8B-B14F-4D97-AF65-F5344CB8AC3E}">
        <p14:creationId xmlns:p14="http://schemas.microsoft.com/office/powerpoint/2010/main" val="7053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4</a:t>
            </a:fld>
            <a:endParaRPr lang="zh-CN" altLang="en-US"/>
          </a:p>
        </p:txBody>
      </p:sp>
    </p:spTree>
    <p:extLst>
      <p:ext uri="{BB962C8B-B14F-4D97-AF65-F5344CB8AC3E}">
        <p14:creationId xmlns:p14="http://schemas.microsoft.com/office/powerpoint/2010/main" val="331583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许多电子密度计算方法都假设一个单原子模型，并且星云内部温度恒定。但实际上在</a:t>
            </a:r>
            <a:r>
              <a:rPr lang="en-US" altLang="zh-CN" dirty="0" smtClean="0"/>
              <a:t>HII</a:t>
            </a:r>
            <a:r>
              <a:rPr lang="zh-CN" altLang="en-US" dirty="0" smtClean="0"/>
              <a:t>区和星系中并不恒定。因此需要使用具有温度结构的完整的光致电离模型以进行计算。</a:t>
            </a:r>
            <a:endParaRPr lang="en-US" altLang="zh-CN" dirty="0" smtClean="0"/>
          </a:p>
          <a:p>
            <a:r>
              <a:rPr lang="zh-CN" altLang="en-US" dirty="0" smtClean="0"/>
              <a:t>虚线为之前</a:t>
            </a:r>
            <a:r>
              <a:rPr lang="en-US" altLang="zh-CN" dirty="0" smtClean="0"/>
              <a:t>OF06</a:t>
            </a:r>
            <a:r>
              <a:rPr lang="zh-CN" altLang="en-US" dirty="0" smtClean="0"/>
              <a:t>简单模型的结果，点为</a:t>
            </a:r>
            <a:r>
              <a:rPr lang="en-US" altLang="zh-CN" dirty="0" smtClean="0"/>
              <a:t>C13</a:t>
            </a:r>
            <a:r>
              <a:rPr lang="zh-CN" altLang="en-US" dirty="0" smtClean="0"/>
              <a:t>模型在</a:t>
            </a:r>
            <a:r>
              <a:rPr lang="en-US" altLang="zh-CN" dirty="0" smtClean="0"/>
              <a:t>10000K</a:t>
            </a:r>
            <a:r>
              <a:rPr lang="zh-CN" altLang="en-US" dirty="0" smtClean="0"/>
              <a:t>的结果，实线为拟合结果，拟合公式在右边，新模型大约比旧模型低</a:t>
            </a:r>
            <a:r>
              <a:rPr lang="en-US" altLang="zh-CN" dirty="0" smtClean="0"/>
              <a:t>20%</a:t>
            </a:r>
            <a:r>
              <a:rPr lang="zh-CN" altLang="en-US" dirty="0" smtClean="0"/>
              <a:t>左右。</a:t>
            </a:r>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5</a:t>
            </a:fld>
            <a:endParaRPr lang="zh-CN" altLang="en-US"/>
          </a:p>
        </p:txBody>
      </p:sp>
    </p:spTree>
    <p:extLst>
      <p:ext uri="{BB962C8B-B14F-4D97-AF65-F5344CB8AC3E}">
        <p14:creationId xmlns:p14="http://schemas.microsoft.com/office/powerpoint/2010/main" val="3258875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Kewley</a:t>
            </a:r>
            <a:r>
              <a:rPr lang="zh-CN" altLang="en-US" dirty="0" smtClean="0"/>
              <a:t>的假设：对于某一特定电离参数的</a:t>
            </a:r>
            <a:r>
              <a:rPr lang="en-US" altLang="zh-CN" dirty="0" smtClean="0"/>
              <a:t>HI</a:t>
            </a:r>
            <a:r>
              <a:rPr lang="zh-CN" altLang="en-US" dirty="0" smtClean="0"/>
              <a:t>区，恒压，恒定金属丰度，恒定电离参数，密度，电子温度随着半径演化，如果要计算压强就是恒定密度。</a:t>
            </a:r>
            <a:r>
              <a:rPr lang="en-US" altLang="zh-CN" dirty="0" smtClean="0"/>
              <a:t>p=</a:t>
            </a:r>
            <a:r>
              <a:rPr lang="en-US" altLang="zh-CN" dirty="0" err="1" smtClean="0"/>
              <a:t>NkT</a:t>
            </a:r>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6</a:t>
            </a:fld>
            <a:endParaRPr lang="zh-CN" altLang="en-US"/>
          </a:p>
        </p:txBody>
      </p:sp>
    </p:spTree>
    <p:extLst>
      <p:ext uri="{BB962C8B-B14F-4D97-AF65-F5344CB8AC3E}">
        <p14:creationId xmlns:p14="http://schemas.microsoft.com/office/powerpoint/2010/main" val="370410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光学线比对电子密度和电子温度的依赖：所有的线比都对电子密度的依赖性很大，通常随电子密度变化</a:t>
            </a:r>
            <a:r>
              <a:rPr lang="en-US" altLang="zh-CN" dirty="0" smtClean="0"/>
              <a:t>1–1.5 </a:t>
            </a:r>
            <a:r>
              <a:rPr lang="en-US" altLang="zh-CN" dirty="0" err="1" smtClean="0"/>
              <a:t>dex</a:t>
            </a:r>
            <a:r>
              <a:rPr lang="zh-CN" altLang="en-US" dirty="0" smtClean="0"/>
              <a:t>，并且有专一的密度范围。每个线比对温度都有独特的依赖性。对于大多数这些线比率（</a:t>
            </a:r>
            <a:r>
              <a:rPr lang="en-US" altLang="zh-CN" dirty="0" smtClean="0"/>
              <a:t>[O II]</a:t>
            </a:r>
            <a:r>
              <a:rPr lang="zh-CN" altLang="en-US" dirty="0" smtClean="0"/>
              <a:t>比率除外），低密度极限对电子温度敏感。</a:t>
            </a:r>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7</a:t>
            </a:fld>
            <a:endParaRPr lang="zh-CN" altLang="en-US"/>
          </a:p>
        </p:txBody>
      </p:sp>
    </p:spTree>
    <p:extLst>
      <p:ext uri="{BB962C8B-B14F-4D97-AF65-F5344CB8AC3E}">
        <p14:creationId xmlns:p14="http://schemas.microsoft.com/office/powerpoint/2010/main" val="317143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紫外线比对电子温度和电子密度的依赖</a:t>
            </a:r>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8</a:t>
            </a:fld>
            <a:endParaRPr lang="zh-CN" altLang="en-US"/>
          </a:p>
        </p:txBody>
      </p:sp>
    </p:spTree>
    <p:extLst>
      <p:ext uri="{BB962C8B-B14F-4D97-AF65-F5344CB8AC3E}">
        <p14:creationId xmlns:p14="http://schemas.microsoft.com/office/powerpoint/2010/main" val="350668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红外线比对电子温度和电子密度的依赖：除了低密度端，红外线比对温度的依赖比光学和紫外的更小，因此是最适合测量电子密度的方法。但是它的缺点是需要覆盖较大的波长范围</a:t>
            </a:r>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9</a:t>
            </a:fld>
            <a:endParaRPr lang="zh-CN" altLang="en-US"/>
          </a:p>
        </p:txBody>
      </p:sp>
    </p:spTree>
    <p:extLst>
      <p:ext uri="{BB962C8B-B14F-4D97-AF65-F5344CB8AC3E}">
        <p14:creationId xmlns:p14="http://schemas.microsoft.com/office/powerpoint/2010/main" val="3029826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这里是光致电离模型给出的星云中电子温度和密度的随着归一化的到电离源的距离的变化情况。可以看到对于一块电离氢云</a:t>
            </a:r>
            <a:r>
              <a:rPr lang="en-US" altLang="zh-CN" dirty="0" smtClean="0"/>
              <a:t>(</a:t>
            </a:r>
            <a:r>
              <a:rPr lang="zh-CN" altLang="en-US" dirty="0" smtClean="0"/>
              <a:t>恒定的金属丰度</a:t>
            </a:r>
            <a:r>
              <a:rPr lang="en-US" altLang="zh-CN" dirty="0" smtClean="0"/>
              <a:t>)</a:t>
            </a:r>
            <a:r>
              <a:rPr lang="zh-CN" altLang="en-US" dirty="0" smtClean="0"/>
              <a:t>中电子温度和电子密度确实不是一个恒定的值，尤其是远离电离源时。另外电离参数和压强也会产生一定影响。</a:t>
            </a:r>
            <a:endParaRPr lang="en-US" altLang="zh-CN" dirty="0" smtClean="0"/>
          </a:p>
          <a:p>
            <a:r>
              <a:rPr lang="zh-CN" altLang="en-US" dirty="0" smtClean="0"/>
              <a:t>可以看到远离电离源的电子温度反而升高。这种加热的原因有两方面：（</a:t>
            </a:r>
            <a:r>
              <a:rPr lang="en-US" altLang="zh-CN" dirty="0" smtClean="0"/>
              <a:t>1</a:t>
            </a:r>
            <a:r>
              <a:rPr lang="zh-CN" altLang="en-US" dirty="0" smtClean="0"/>
              <a:t>）在外部区域，软的电离光子已被更靠近电离源的金属吸收，主要留下了硬的电离光子，每次电离产生更多的热量； （</a:t>
            </a:r>
            <a:r>
              <a:rPr lang="en-US" altLang="zh-CN" dirty="0" smtClean="0"/>
              <a:t>2</a:t>
            </a:r>
            <a:r>
              <a:rPr lang="zh-CN" altLang="en-US" dirty="0" smtClean="0"/>
              <a:t>）主导冷却剂</a:t>
            </a:r>
            <a:r>
              <a:rPr lang="en-US" altLang="zh-CN" dirty="0" smtClean="0"/>
              <a:t>[O III]</a:t>
            </a:r>
            <a:r>
              <a:rPr lang="zh-CN" altLang="en-US" dirty="0" smtClean="0"/>
              <a:t>在内部星云区的冷却中占主导地位，但在星云外边缘不是显着的冷却剂。富含金属的星云吸收更多的软电离光子，并在内部星云中更强烈地冷却，从而在星云的内部区域和外边缘之间产生较大的温差。</a:t>
            </a:r>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10</a:t>
            </a:fld>
            <a:endParaRPr lang="zh-CN" altLang="en-US"/>
          </a:p>
        </p:txBody>
      </p:sp>
    </p:spTree>
    <p:extLst>
      <p:ext uri="{BB962C8B-B14F-4D97-AF65-F5344CB8AC3E}">
        <p14:creationId xmlns:p14="http://schemas.microsoft.com/office/powerpoint/2010/main" val="74053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之前我们已经讲过线比得到的电子密度和电子温度有关，而电离参数和金属丰度决定电子温度，因此不同星云的金属丰度或者电离参数的差异是导致电子密度计算主要误差，其中金属丰度的影响最大。左边是金属丰度和电离参数对</a:t>
            </a:r>
            <a:r>
              <a:rPr lang="en-US" altLang="zh-CN" dirty="0" smtClean="0"/>
              <a:t>[OII]</a:t>
            </a:r>
            <a:r>
              <a:rPr lang="zh-CN" altLang="en-US" dirty="0" smtClean="0"/>
              <a:t>线比产生的影响，其他线比也类似。</a:t>
            </a:r>
            <a:endParaRPr lang="en-US" altLang="zh-CN" dirty="0" smtClean="0"/>
          </a:p>
          <a:p>
            <a:r>
              <a:rPr lang="zh-CN" altLang="en-US" dirty="0" smtClean="0"/>
              <a:t>而对于同一星云，则是不同区域的电子温度不同导致的误差。右边则是在</a:t>
            </a:r>
            <a:r>
              <a:rPr lang="pt-BR" altLang="zh-CN" sz="1200" b="0" i="0" u="none" strike="noStrike" kern="1200" baseline="0" dirty="0" smtClean="0">
                <a:solidFill>
                  <a:schemeClr val="tx1"/>
                </a:solidFill>
                <a:latin typeface="+mn-lt"/>
                <a:ea typeface="+mn-ea"/>
                <a:cs typeface="+mn-cs"/>
              </a:rPr>
              <a:t>log(O/H) + 12=8.23, log(q)=8.0</a:t>
            </a:r>
            <a:r>
              <a:rPr lang="zh-CN" altLang="en-US" sz="1200" b="0" i="0" u="none" strike="noStrike" kern="1200" baseline="0" dirty="0" smtClean="0">
                <a:solidFill>
                  <a:schemeClr val="tx1"/>
                </a:solidFill>
                <a:latin typeface="+mn-lt"/>
                <a:ea typeface="+mn-ea"/>
                <a:cs typeface="+mn-cs"/>
              </a:rPr>
              <a:t>，</a:t>
            </a:r>
            <a:r>
              <a:rPr lang="en-US" altLang="zh-CN" sz="1200" b="0" i="0" u="none" strike="noStrike" kern="1200" baseline="0" dirty="0" smtClean="0">
                <a:solidFill>
                  <a:schemeClr val="tx1"/>
                </a:solidFill>
                <a:latin typeface="+mn-lt"/>
                <a:ea typeface="+mn-ea"/>
                <a:cs typeface="+mn-cs"/>
              </a:rPr>
              <a:t>log(P/k)=6</a:t>
            </a:r>
            <a:r>
              <a:rPr lang="zh-CN" altLang="en-US" sz="1200" b="0" i="0" u="none" strike="noStrike" kern="1200" baseline="0" dirty="0" smtClean="0">
                <a:solidFill>
                  <a:schemeClr val="tx1"/>
                </a:solidFill>
                <a:latin typeface="+mn-lt"/>
                <a:ea typeface="+mn-ea"/>
                <a:cs typeface="+mn-cs"/>
              </a:rPr>
              <a:t>的条件下，三种光学线比和一种红外线比法计算出的电子密度和金属丰度的比较。由于氧的电离能比硫高，</a:t>
            </a:r>
            <a:r>
              <a:rPr lang="en-US" altLang="zh-CN" sz="1200" b="0" i="0" u="none" strike="noStrike" kern="1200" baseline="0" dirty="0" smtClean="0">
                <a:solidFill>
                  <a:schemeClr val="tx1"/>
                </a:solidFill>
                <a:latin typeface="+mn-lt"/>
                <a:ea typeface="+mn-ea"/>
                <a:cs typeface="+mn-cs"/>
              </a:rPr>
              <a:t>[S II]</a:t>
            </a:r>
            <a:r>
              <a:rPr lang="zh-CN" altLang="en-US" sz="1200" b="0" i="0" u="none" strike="noStrike" kern="1200" baseline="0" dirty="0" smtClean="0">
                <a:solidFill>
                  <a:schemeClr val="tx1"/>
                </a:solidFill>
                <a:latin typeface="+mn-lt"/>
                <a:ea typeface="+mn-ea"/>
                <a:cs typeface="+mn-cs"/>
              </a:rPr>
              <a:t>谱线是在星云的扩展的部分电离区域中产生的，而</a:t>
            </a:r>
            <a:r>
              <a:rPr lang="en-US" altLang="zh-CN" sz="1200" b="0" i="0" u="none" strike="noStrike" kern="1200" baseline="0" dirty="0" smtClean="0">
                <a:solidFill>
                  <a:schemeClr val="tx1"/>
                </a:solidFill>
                <a:latin typeface="+mn-lt"/>
                <a:ea typeface="+mn-ea"/>
                <a:cs typeface="+mn-cs"/>
              </a:rPr>
              <a:t>[O II]</a:t>
            </a:r>
            <a:r>
              <a:rPr lang="zh-CN" altLang="en-US" sz="1200" b="0" i="0" u="none" strike="noStrike" kern="1200" baseline="0" dirty="0" smtClean="0">
                <a:solidFill>
                  <a:schemeClr val="tx1"/>
                </a:solidFill>
                <a:latin typeface="+mn-lt"/>
                <a:ea typeface="+mn-ea"/>
                <a:cs typeface="+mn-cs"/>
              </a:rPr>
              <a:t>谱线是在离电离源更近的地方生成的。因此，</a:t>
            </a:r>
            <a:r>
              <a:rPr lang="en-US" altLang="zh-CN" sz="1200" b="0" i="0" u="none" strike="noStrike" kern="1200" baseline="0" dirty="0" smtClean="0">
                <a:solidFill>
                  <a:schemeClr val="tx1"/>
                </a:solidFill>
                <a:latin typeface="+mn-lt"/>
                <a:ea typeface="+mn-ea"/>
                <a:cs typeface="+mn-cs"/>
              </a:rPr>
              <a:t>[S II]</a:t>
            </a:r>
            <a:r>
              <a:rPr lang="zh-CN" altLang="en-US" sz="1200" b="0" i="0" u="none" strike="noStrike" kern="1200" baseline="0" dirty="0" smtClean="0">
                <a:solidFill>
                  <a:schemeClr val="tx1"/>
                </a:solidFill>
                <a:latin typeface="+mn-lt"/>
                <a:ea typeface="+mn-ea"/>
                <a:cs typeface="+mn-cs"/>
              </a:rPr>
              <a:t>和</a:t>
            </a:r>
            <a:r>
              <a:rPr lang="en-US" altLang="zh-CN" sz="1200" b="0" i="0" u="none" strike="noStrike" kern="1200" baseline="0" dirty="0" smtClean="0">
                <a:solidFill>
                  <a:schemeClr val="tx1"/>
                </a:solidFill>
                <a:latin typeface="+mn-lt"/>
                <a:ea typeface="+mn-ea"/>
                <a:cs typeface="+mn-cs"/>
              </a:rPr>
              <a:t>[O II]</a:t>
            </a:r>
            <a:r>
              <a:rPr lang="zh-CN" altLang="en-US" sz="1200" b="0" i="0" u="none" strike="noStrike" kern="1200" baseline="0" dirty="0" smtClean="0">
                <a:solidFill>
                  <a:schemeClr val="tx1"/>
                </a:solidFill>
                <a:latin typeface="+mn-lt"/>
                <a:ea typeface="+mn-ea"/>
                <a:cs typeface="+mn-cs"/>
              </a:rPr>
              <a:t>线不能互换使用来测量</a:t>
            </a:r>
            <a:r>
              <a:rPr lang="en-US" altLang="zh-CN" sz="1200" b="0" i="0" u="none" strike="noStrike" kern="1200" baseline="0" dirty="0" smtClean="0">
                <a:solidFill>
                  <a:schemeClr val="tx1"/>
                </a:solidFill>
                <a:latin typeface="+mn-lt"/>
                <a:ea typeface="+mn-ea"/>
                <a:cs typeface="+mn-cs"/>
              </a:rPr>
              <a:t>ISM</a:t>
            </a:r>
            <a:r>
              <a:rPr lang="zh-CN" altLang="en-US" sz="1200" b="0" i="0" u="none" strike="noStrike" kern="1200" baseline="0" dirty="0" smtClean="0">
                <a:solidFill>
                  <a:schemeClr val="tx1"/>
                </a:solidFill>
                <a:latin typeface="+mn-lt"/>
                <a:ea typeface="+mn-ea"/>
                <a:cs typeface="+mn-cs"/>
              </a:rPr>
              <a:t>压力或密度，除非假设密度在所研究样品的</a:t>
            </a:r>
            <a:r>
              <a:rPr lang="en-US" altLang="zh-CN" sz="1200" b="0" i="0" u="none" strike="noStrike" kern="1200" baseline="0" dirty="0" smtClean="0">
                <a:solidFill>
                  <a:schemeClr val="tx1"/>
                </a:solidFill>
                <a:latin typeface="+mn-lt"/>
                <a:ea typeface="+mn-ea"/>
                <a:cs typeface="+mn-cs"/>
              </a:rPr>
              <a:t>H II</a:t>
            </a:r>
            <a:r>
              <a:rPr lang="zh-CN" altLang="en-US" sz="1200" b="0" i="0" u="none" strike="noStrike" kern="1200" baseline="0" dirty="0" smtClean="0">
                <a:solidFill>
                  <a:schemeClr val="tx1"/>
                </a:solidFill>
                <a:latin typeface="+mn-lt"/>
                <a:ea typeface="+mn-ea"/>
                <a:cs typeface="+mn-cs"/>
              </a:rPr>
              <a:t>区域或星系中是恒定的。至于</a:t>
            </a:r>
            <a:r>
              <a:rPr lang="en-US" altLang="zh-CN" sz="1200" b="0" i="0" u="none" strike="noStrike" kern="1200" baseline="0" dirty="0" smtClean="0">
                <a:solidFill>
                  <a:schemeClr val="tx1"/>
                </a:solidFill>
                <a:latin typeface="+mn-lt"/>
                <a:ea typeface="+mn-ea"/>
                <a:cs typeface="+mn-cs"/>
              </a:rPr>
              <a:t>[N I]</a:t>
            </a:r>
            <a:r>
              <a:rPr lang="zh-CN" altLang="en-US" sz="1200" b="0" i="0" u="none" strike="noStrike" kern="1200" baseline="0" dirty="0" smtClean="0">
                <a:solidFill>
                  <a:schemeClr val="tx1"/>
                </a:solidFill>
                <a:latin typeface="+mn-lt"/>
                <a:ea typeface="+mn-ea"/>
                <a:cs typeface="+mn-cs"/>
              </a:rPr>
              <a:t>线就更加远离了，更不能用来取代。</a:t>
            </a:r>
            <a:endParaRPr lang="zh-CN" altLang="en-US" dirty="0"/>
          </a:p>
        </p:txBody>
      </p:sp>
      <p:sp>
        <p:nvSpPr>
          <p:cNvPr id="4" name="灯片编号占位符 3"/>
          <p:cNvSpPr>
            <a:spLocks noGrp="1"/>
          </p:cNvSpPr>
          <p:nvPr>
            <p:ph type="sldNum" sz="quarter" idx="10"/>
          </p:nvPr>
        </p:nvSpPr>
        <p:spPr/>
        <p:txBody>
          <a:bodyPr/>
          <a:lstStyle/>
          <a:p>
            <a:fld id="{D41BB4E0-5216-422F-8952-AE2153ECD399}" type="slidenum">
              <a:rPr lang="zh-CN" altLang="en-US" smtClean="0"/>
              <a:t>11</a:t>
            </a:fld>
            <a:endParaRPr lang="zh-CN" altLang="en-US"/>
          </a:p>
        </p:txBody>
      </p:sp>
    </p:spTree>
    <p:extLst>
      <p:ext uri="{BB962C8B-B14F-4D97-AF65-F5344CB8AC3E}">
        <p14:creationId xmlns:p14="http://schemas.microsoft.com/office/powerpoint/2010/main" val="2945200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641750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371874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410210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2051492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67493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1297306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3591450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1639513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373210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4156476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A7FC5E8-EE8C-4393-B50F-BDA5B96A98F2}" type="datetimeFigureOut">
              <a:rPr lang="zh-CN" altLang="en-US" smtClean="0"/>
              <a:t>2019/11/19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22937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FC5E8-EE8C-4393-B50F-BDA5B96A98F2}" type="datetimeFigureOut">
              <a:rPr lang="zh-CN" altLang="en-US" smtClean="0"/>
              <a:t>2019/11/19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1907F-4161-4B48-B824-B8E0E5C38CAA}" type="slidenum">
              <a:rPr lang="zh-CN" altLang="en-US" smtClean="0"/>
              <a:t>‹#›</a:t>
            </a:fld>
            <a:endParaRPr lang="zh-CN" altLang="en-US"/>
          </a:p>
        </p:txBody>
      </p:sp>
    </p:spTree>
    <p:extLst>
      <p:ext uri="{BB962C8B-B14F-4D97-AF65-F5344CB8AC3E}">
        <p14:creationId xmlns:p14="http://schemas.microsoft.com/office/powerpoint/2010/main" val="2150480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12.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tmp"/></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4800" dirty="0" smtClean="0"/>
              <a:t>二、星际介质的压强和电子密度</a:t>
            </a:r>
            <a:endParaRPr lang="zh-CN" altLang="en-US" sz="4800"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4242127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6" name="内容占位符 5"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5062" y="0"/>
            <a:ext cx="11301045" cy="6858000"/>
          </a:xfrm>
        </p:spPr>
      </p:pic>
    </p:spTree>
    <p:extLst>
      <p:ext uri="{BB962C8B-B14F-4D97-AF65-F5344CB8AC3E}">
        <p14:creationId xmlns:p14="http://schemas.microsoft.com/office/powerpoint/2010/main" val="230247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27906"/>
            <a:ext cx="7797639" cy="4732421"/>
          </a:xfrm>
        </p:spPr>
      </p:pic>
      <p:pic>
        <p:nvPicPr>
          <p:cNvPr id="3" name="图片 2"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0318" y="365125"/>
            <a:ext cx="4391682" cy="6352674"/>
          </a:xfrm>
          <a:prstGeom prst="rect">
            <a:avLst/>
          </a:prstGeom>
        </p:spPr>
      </p:pic>
    </p:spTree>
    <p:extLst>
      <p:ext uri="{BB962C8B-B14F-4D97-AF65-F5344CB8AC3E}">
        <p14:creationId xmlns:p14="http://schemas.microsoft.com/office/powerpoint/2010/main" val="3257024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772854" cy="6858000"/>
          </a:xfrm>
        </p:spPr>
      </p:pic>
      <p:sp>
        <p:nvSpPr>
          <p:cNvPr id="3" name="文本框 2"/>
          <p:cNvSpPr txBox="1"/>
          <p:nvPr/>
        </p:nvSpPr>
        <p:spPr>
          <a:xfrm>
            <a:off x="3588589" y="1742536"/>
            <a:ext cx="800219" cy="461665"/>
          </a:xfrm>
          <a:prstGeom prst="rect">
            <a:avLst/>
          </a:prstGeom>
          <a:noFill/>
        </p:spPr>
        <p:txBody>
          <a:bodyPr wrap="none" rtlCol="0">
            <a:spAutoFit/>
          </a:bodyPr>
          <a:lstStyle/>
          <a:p>
            <a:r>
              <a:rPr lang="zh-CN" altLang="en-US" sz="2400" dirty="0" smtClean="0"/>
              <a:t>紫外</a:t>
            </a:r>
            <a:endParaRPr lang="zh-CN" altLang="en-US" sz="2400" dirty="0"/>
          </a:p>
        </p:txBody>
      </p:sp>
      <p:sp>
        <p:nvSpPr>
          <p:cNvPr id="5" name="文本框 4"/>
          <p:cNvSpPr txBox="1"/>
          <p:nvPr/>
        </p:nvSpPr>
        <p:spPr>
          <a:xfrm>
            <a:off x="3588589" y="3641899"/>
            <a:ext cx="800219" cy="461665"/>
          </a:xfrm>
          <a:prstGeom prst="rect">
            <a:avLst/>
          </a:prstGeom>
          <a:noFill/>
        </p:spPr>
        <p:txBody>
          <a:bodyPr wrap="none" rtlCol="0">
            <a:spAutoFit/>
          </a:bodyPr>
          <a:lstStyle/>
          <a:p>
            <a:r>
              <a:rPr lang="zh-CN" altLang="en-US" sz="2400" dirty="0" smtClean="0"/>
              <a:t>光学</a:t>
            </a:r>
            <a:endParaRPr lang="zh-CN" altLang="en-US" sz="2400" dirty="0"/>
          </a:p>
        </p:txBody>
      </p:sp>
      <p:sp>
        <p:nvSpPr>
          <p:cNvPr id="6" name="文本框 5"/>
          <p:cNvSpPr txBox="1"/>
          <p:nvPr/>
        </p:nvSpPr>
        <p:spPr>
          <a:xfrm>
            <a:off x="3588588" y="5830973"/>
            <a:ext cx="800219" cy="461665"/>
          </a:xfrm>
          <a:prstGeom prst="rect">
            <a:avLst/>
          </a:prstGeom>
          <a:noFill/>
        </p:spPr>
        <p:txBody>
          <a:bodyPr wrap="none" rtlCol="0">
            <a:spAutoFit/>
          </a:bodyPr>
          <a:lstStyle/>
          <a:p>
            <a:r>
              <a:rPr lang="zh-CN" altLang="en-US" sz="2400" dirty="0" smtClean="0"/>
              <a:t>红外</a:t>
            </a:r>
            <a:endParaRPr lang="zh-CN" altLang="en-US" sz="2400" dirty="0"/>
          </a:p>
        </p:txBody>
      </p:sp>
      <p:sp>
        <p:nvSpPr>
          <p:cNvPr id="7" name="文本框 6"/>
          <p:cNvSpPr txBox="1"/>
          <p:nvPr/>
        </p:nvSpPr>
        <p:spPr>
          <a:xfrm>
            <a:off x="6994359" y="2397948"/>
            <a:ext cx="4973053" cy="2062103"/>
          </a:xfrm>
          <a:prstGeom prst="rect">
            <a:avLst/>
          </a:prstGeom>
          <a:noFill/>
        </p:spPr>
        <p:txBody>
          <a:bodyPr wrap="square" rtlCol="0">
            <a:spAutoFit/>
          </a:bodyPr>
          <a:lstStyle/>
          <a:p>
            <a:r>
              <a:rPr lang="zh-CN" altLang="en-US" sz="3200" dirty="0" smtClean="0"/>
              <a:t>不同的密度</a:t>
            </a:r>
            <a:r>
              <a:rPr lang="en-US" altLang="zh-CN" sz="3200" dirty="0" smtClean="0"/>
              <a:t>/</a:t>
            </a:r>
            <a:r>
              <a:rPr lang="zh-CN" altLang="en-US" sz="3200" dirty="0" smtClean="0"/>
              <a:t>压强计算方法的总结，颜色表示使用的线比，同种颜色的不同曲线则表示金属丰度。</a:t>
            </a:r>
            <a:endParaRPr lang="zh-CN" altLang="en-US" sz="3200" dirty="0"/>
          </a:p>
        </p:txBody>
      </p:sp>
    </p:spTree>
    <p:extLst>
      <p:ext uri="{BB962C8B-B14F-4D97-AF65-F5344CB8AC3E}">
        <p14:creationId xmlns:p14="http://schemas.microsoft.com/office/powerpoint/2010/main" val="1398928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1283953"/>
          </a:xfrm>
        </p:spPr>
        <p:txBody>
          <a:bodyPr anchor="ctr">
            <a:normAutofit/>
          </a:bodyPr>
          <a:lstStyle/>
          <a:p>
            <a:r>
              <a:rPr lang="zh-CN" altLang="en-US" sz="4800" dirty="0"/>
              <a:t>三</a:t>
            </a:r>
            <a:r>
              <a:rPr lang="zh-CN" altLang="en-US" sz="4800" dirty="0" smtClean="0"/>
              <a:t>、星系演化中电离参数的研究</a:t>
            </a:r>
            <a:endParaRPr lang="zh-CN" altLang="en-US" sz="4800" dirty="0"/>
          </a:p>
        </p:txBody>
      </p:sp>
      <mc:AlternateContent xmlns:mc="http://schemas.openxmlformats.org/markup-compatibility/2006">
        <mc:Choice xmlns:a14="http://schemas.microsoft.com/office/drawing/2010/main" Requires="a14">
          <p:sp>
            <p:nvSpPr>
              <p:cNvPr id="3" name="副标题 2"/>
              <p:cNvSpPr>
                <a:spLocks noGrp="1"/>
              </p:cNvSpPr>
              <p:nvPr>
                <p:ph type="subTitle" idx="1"/>
              </p:nvPr>
            </p:nvSpPr>
            <p:spPr>
              <a:xfrm>
                <a:off x="721895" y="2775284"/>
                <a:ext cx="10780294" cy="3625516"/>
              </a:xfrm>
            </p:spPr>
            <p:txBody>
              <a:bodyPr>
                <a:normAutofit/>
              </a:bodyPr>
              <a:lstStyle/>
              <a:p>
                <a:pPr marL="342900" indent="-342900" algn="l">
                  <a:buFont typeface="Arial" panose="020B0604020202020204" pitchFamily="34" charset="0"/>
                  <a:buChar char="•"/>
                </a:pPr>
                <a:r>
                  <a:rPr lang="zh-CN" altLang="en-US" sz="2800" dirty="0"/>
                  <a:t>通常定义：</a:t>
                </a:r>
                <a14:m>
                  <m:oMath xmlns:m="http://schemas.openxmlformats.org/officeDocument/2006/math">
                    <m:r>
                      <a:rPr lang="en-US" altLang="zh-CN" sz="2800" i="1">
                        <a:latin typeface="Cambria Math" panose="02040503050406030204" pitchFamily="18" charset="0"/>
                      </a:rPr>
                      <m:t>𝑞</m:t>
                    </m:r>
                    <m:r>
                      <a:rPr lang="en-US" altLang="zh-CN" sz="2800" i="1">
                        <a:latin typeface="Cambria Math" panose="02040503050406030204" pitchFamily="18" charset="0"/>
                      </a:rPr>
                      <m:t>=</m:t>
                    </m:r>
                    <m:f>
                      <m:fPr>
                        <m:ctrlPr>
                          <a:rPr lang="en-US" altLang="zh-CN" sz="2800" i="1">
                            <a:latin typeface="Cambria Math" panose="02040503050406030204" pitchFamily="18" charset="0"/>
                          </a:rPr>
                        </m:ctrlPr>
                      </m:fPr>
                      <m:num>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𝐿</m:t>
                            </m:r>
                          </m:e>
                          <m:sub>
                            <m:r>
                              <a:rPr lang="en-US" altLang="zh-CN" sz="2800" i="1">
                                <a:latin typeface="Cambria Math" panose="02040503050406030204" pitchFamily="18" charset="0"/>
                              </a:rPr>
                              <m:t>𝐻</m:t>
                            </m:r>
                          </m:sub>
                        </m:sSub>
                      </m:num>
                      <m:den>
                        <m:r>
                          <a:rPr lang="en-US" altLang="zh-CN" sz="2800" i="1">
                            <a:latin typeface="Cambria Math" panose="02040503050406030204" pitchFamily="18" charset="0"/>
                          </a:rPr>
                          <m:t>4</m:t>
                        </m:r>
                        <m:r>
                          <a:rPr lang="en-US" altLang="zh-CN" sz="2800" i="1">
                            <a:latin typeface="Cambria Math" panose="02040503050406030204" pitchFamily="18" charset="0"/>
                          </a:rPr>
                          <m:t>𝜋</m:t>
                        </m:r>
                        <m:sSup>
                          <m:sSupPr>
                            <m:ctrlPr>
                              <a:rPr lang="en-US" altLang="zh-CN" sz="2800" i="1">
                                <a:latin typeface="Cambria Math" panose="02040503050406030204" pitchFamily="18" charset="0"/>
                              </a:rPr>
                            </m:ctrlPr>
                          </m:sSupPr>
                          <m:e>
                            <m:r>
                              <a:rPr lang="en-US" altLang="zh-CN" sz="2800" i="1">
                                <a:latin typeface="Cambria Math" panose="02040503050406030204" pitchFamily="18" charset="0"/>
                              </a:rPr>
                              <m:t>𝑅</m:t>
                            </m:r>
                          </m:e>
                          <m:sup>
                            <m:r>
                              <a:rPr lang="en-US" altLang="zh-CN" sz="2800" i="1">
                                <a:latin typeface="Cambria Math" panose="02040503050406030204" pitchFamily="18" charset="0"/>
                              </a:rPr>
                              <m:t>2</m:t>
                            </m:r>
                          </m:sup>
                        </m:sSup>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𝑛</m:t>
                            </m:r>
                          </m:e>
                          <m:sub>
                            <m:r>
                              <a:rPr lang="en-US" altLang="zh-CN" sz="2800" i="1">
                                <a:latin typeface="Cambria Math" panose="02040503050406030204" pitchFamily="18" charset="0"/>
                              </a:rPr>
                              <m:t>𝐻</m:t>
                            </m:r>
                          </m:sub>
                        </m:sSub>
                      </m:den>
                    </m:f>
                    <m:r>
                      <a:rPr lang="zh-CN" altLang="en-US" sz="2800" i="1">
                        <a:latin typeface="Cambria Math" panose="02040503050406030204" pitchFamily="18" charset="0"/>
                      </a:rPr>
                      <m:t>，</m:t>
                    </m:r>
                  </m:oMath>
                </a14:m>
                <a:r>
                  <a:rPr lang="en-US" altLang="zh-CN" sz="2800" dirty="0"/>
                  <a:t>LH</a:t>
                </a:r>
                <a:r>
                  <a:rPr lang="zh-CN" altLang="en-US" sz="2800" dirty="0"/>
                  <a:t>表示高于</a:t>
                </a:r>
                <a:r>
                  <a:rPr lang="en-US" altLang="zh-CN" sz="2800" dirty="0"/>
                  <a:t>13.6eV</a:t>
                </a:r>
                <a:r>
                  <a:rPr lang="zh-CN" altLang="en-US" sz="2800" dirty="0"/>
                  <a:t>的紫外光子发射率</a:t>
                </a:r>
                <a:r>
                  <a:rPr lang="en-US" altLang="zh-CN" sz="2800" dirty="0"/>
                  <a:t>(</a:t>
                </a:r>
                <a:r>
                  <a:rPr lang="zh-CN" altLang="en-US" sz="2800" dirty="0"/>
                  <a:t>个每秒</a:t>
                </a:r>
                <a:r>
                  <a:rPr lang="en-US" altLang="zh-CN" sz="2800" dirty="0"/>
                  <a:t>)</a:t>
                </a:r>
                <a:r>
                  <a:rPr lang="zh-CN" altLang="en-US" sz="2800" dirty="0"/>
                  <a:t>，</a:t>
                </a:r>
                <a:r>
                  <a:rPr lang="en-US" altLang="zh-CN" sz="2800" dirty="0"/>
                  <a:t>R</a:t>
                </a:r>
                <a:r>
                  <a:rPr lang="zh-CN" altLang="en-US" sz="2800" dirty="0"/>
                  <a:t>为斯特哥龙根半径。不同的定义有一定差别。电离参数可以在星云的内边缘定义，也可以定义为整个星云的平均值。</a:t>
                </a:r>
                <a:r>
                  <a:rPr lang="en-US" altLang="zh-CN" sz="2800" dirty="0" err="1"/>
                  <a:t>nH</a:t>
                </a:r>
                <a:r>
                  <a:rPr lang="zh-CN" altLang="en-US" sz="2800" dirty="0"/>
                  <a:t>为气体的氢密度，但有时又会使用离子密度或电子密度来代替。</a:t>
                </a:r>
                <a:endParaRPr lang="en-US" altLang="zh-CN" sz="2800" dirty="0"/>
              </a:p>
              <a:p>
                <a:pPr marL="342900" indent="-342900" algn="l">
                  <a:buFont typeface="Arial" panose="020B0604020202020204" pitchFamily="34" charset="0"/>
                  <a:buChar char="•"/>
                </a:pPr>
                <a:r>
                  <a:rPr lang="zh-CN" altLang="en-US" sz="2800" dirty="0"/>
                  <a:t>无量纲电离参数定义为：</a:t>
                </a:r>
                <a:r>
                  <a:rPr lang="en-US" altLang="zh-CN" sz="2800" dirty="0"/>
                  <a:t>U=q/c</a:t>
                </a:r>
                <a:r>
                  <a:rPr lang="zh-CN" altLang="en-US" sz="2800" dirty="0"/>
                  <a:t>，典型数值为</a:t>
                </a:r>
                <a:r>
                  <a:rPr lang="en-US" altLang="zh-CN" sz="2800" dirty="0"/>
                  <a:t>-3.2~-2.9</a:t>
                </a:r>
                <a:r>
                  <a:rPr lang="zh-CN" altLang="en-US" sz="2800" dirty="0"/>
                  <a:t>，在正常的恒星形成星系中非常均匀。最高可以达到</a:t>
                </a:r>
                <a:r>
                  <a:rPr lang="en-US" altLang="zh-CN" sz="2800" dirty="0"/>
                  <a:t>-2.3(M82</a:t>
                </a:r>
                <a:r>
                  <a:rPr lang="zh-CN" altLang="en-US" sz="2800" dirty="0"/>
                  <a:t>雪茄星系中的</a:t>
                </a:r>
                <a:r>
                  <a:rPr lang="zh-CN" altLang="en-US" sz="2800" dirty="0" smtClean="0"/>
                  <a:t>超星团</a:t>
                </a:r>
                <a:r>
                  <a:rPr lang="en-US" altLang="zh-CN" sz="2800" dirty="0"/>
                  <a:t>)</a:t>
                </a:r>
                <a:r>
                  <a:rPr lang="zh-CN" altLang="en-US" sz="2800" dirty="0"/>
                  <a:t>。表明某些机制可以限制电离参数</a:t>
                </a:r>
                <a:r>
                  <a:rPr lang="zh-CN" altLang="en-US" sz="2800" dirty="0" smtClean="0"/>
                  <a:t>。</a:t>
                </a:r>
                <a:endParaRPr lang="en-US" altLang="zh-CN" sz="2800" dirty="0"/>
              </a:p>
            </p:txBody>
          </p:sp>
        </mc:Choice>
        <mc:Fallback>
          <p:sp>
            <p:nvSpPr>
              <p:cNvPr id="3" name="副标题 2"/>
              <p:cNvSpPr>
                <a:spLocks noGrp="1" noRot="1" noChangeAspect="1" noMove="1" noResize="1" noEditPoints="1" noAdjustHandles="1" noChangeArrowheads="1" noChangeShapeType="1" noTextEdit="1"/>
              </p:cNvSpPr>
              <p:nvPr>
                <p:ph type="subTitle" idx="1"/>
              </p:nvPr>
            </p:nvSpPr>
            <p:spPr>
              <a:xfrm>
                <a:off x="721895" y="2775284"/>
                <a:ext cx="10780294" cy="3625516"/>
              </a:xfrm>
              <a:blipFill rotWithShape="0">
                <a:blip r:embed="rId2"/>
                <a:stretch>
                  <a:fillRect l="-1018" t="-50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00443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88759"/>
            <a:ext cx="10515600" cy="1347536"/>
          </a:xfrm>
        </p:spPr>
        <p:txBody>
          <a:bodyPr/>
          <a:lstStyle/>
          <a:p>
            <a:r>
              <a:rPr lang="zh-CN" altLang="en-US" dirty="0" smtClean="0"/>
              <a:t>电离参数</a:t>
            </a:r>
            <a:endParaRPr lang="zh-CN" altLang="en-US" dirty="0"/>
          </a:p>
        </p:txBody>
      </p:sp>
      <p:sp>
        <p:nvSpPr>
          <p:cNvPr id="3" name="内容占位符 2"/>
          <p:cNvSpPr>
            <a:spLocks noGrp="1"/>
          </p:cNvSpPr>
          <p:nvPr>
            <p:ph idx="1"/>
          </p:nvPr>
        </p:nvSpPr>
        <p:spPr>
          <a:xfrm>
            <a:off x="838200" y="1860884"/>
            <a:ext cx="10515600" cy="4700172"/>
          </a:xfrm>
        </p:spPr>
        <p:txBody>
          <a:bodyPr>
            <a:noAutofit/>
          </a:bodyPr>
          <a:lstStyle/>
          <a:p>
            <a:r>
              <a:rPr lang="zh-CN" altLang="en-US" dirty="0" smtClean="0"/>
              <a:t>电离参数和金属丰度有关。</a:t>
            </a:r>
            <a:r>
              <a:rPr lang="en-US" altLang="zh-CN" dirty="0" err="1"/>
              <a:t>Dopita</a:t>
            </a:r>
            <a:r>
              <a:rPr lang="en-US" altLang="zh-CN" dirty="0"/>
              <a:t> et al. (2006) </a:t>
            </a:r>
            <a:r>
              <a:rPr lang="zh-CN" altLang="en-US" dirty="0" smtClean="0"/>
              <a:t>提出：金属丰度高，恒星大气不透明度高，电离光子少。</a:t>
            </a:r>
            <a:endParaRPr lang="en-US" altLang="zh-CN" dirty="0" smtClean="0"/>
          </a:p>
          <a:p>
            <a:r>
              <a:rPr lang="zh-CN" altLang="en-US" dirty="0" smtClean="0"/>
              <a:t>电离参数</a:t>
            </a:r>
            <a:r>
              <a:rPr lang="zh-CN" altLang="en-US" dirty="0" smtClean="0"/>
              <a:t>存在红移演化。</a:t>
            </a:r>
            <a:r>
              <a:rPr lang="zh-CN" altLang="en-US" dirty="0"/>
              <a:t>在过去的</a:t>
            </a:r>
            <a:r>
              <a:rPr lang="en-US" altLang="zh-CN" dirty="0"/>
              <a:t>60</a:t>
            </a:r>
            <a:r>
              <a:rPr lang="zh-CN" altLang="en-US" dirty="0" smtClean="0"/>
              <a:t>亿年中</a:t>
            </a:r>
            <a:r>
              <a:rPr lang="en-US" altLang="zh-CN" dirty="0" smtClean="0"/>
              <a:t>(</a:t>
            </a:r>
            <a:r>
              <a:rPr lang="zh-CN" altLang="en-US" dirty="0" smtClean="0"/>
              <a:t>从</a:t>
            </a:r>
            <a:r>
              <a:rPr lang="en-US" altLang="zh-CN" dirty="0" smtClean="0"/>
              <a:t>z=0</a:t>
            </a:r>
            <a:r>
              <a:rPr lang="zh-CN" altLang="en-US" dirty="0"/>
              <a:t>到</a:t>
            </a:r>
            <a:r>
              <a:rPr lang="en-US" altLang="zh-CN" dirty="0" smtClean="0"/>
              <a:t>z=0.4</a:t>
            </a:r>
            <a:r>
              <a:rPr lang="en-US" altLang="zh-CN" dirty="0" smtClean="0"/>
              <a:t>)</a:t>
            </a:r>
            <a:r>
              <a:rPr lang="zh-CN" altLang="en-US" dirty="0" smtClean="0"/>
              <a:t>，</a:t>
            </a:r>
            <a:r>
              <a:rPr lang="zh-CN" altLang="en-US" dirty="0"/>
              <a:t>电离</a:t>
            </a:r>
            <a:r>
              <a:rPr lang="zh-CN" altLang="en-US" dirty="0" smtClean="0"/>
              <a:t>参数下降了</a:t>
            </a:r>
            <a:r>
              <a:rPr lang="en-US" altLang="zh-CN" dirty="0" smtClean="0"/>
              <a:t>0.1-0.25 </a:t>
            </a:r>
            <a:r>
              <a:rPr lang="en-US" altLang="zh-CN" dirty="0" err="1"/>
              <a:t>dex</a:t>
            </a:r>
            <a:r>
              <a:rPr lang="zh-CN" altLang="en-US" dirty="0"/>
              <a:t>，而</a:t>
            </a:r>
            <a:r>
              <a:rPr lang="zh-CN" altLang="en-US" dirty="0" smtClean="0"/>
              <a:t>与星系的金属丰度和恒星</a:t>
            </a:r>
            <a:r>
              <a:rPr lang="zh-CN" altLang="en-US" dirty="0"/>
              <a:t>质量</a:t>
            </a:r>
            <a:r>
              <a:rPr lang="zh-CN" altLang="en-US" dirty="0" smtClean="0"/>
              <a:t>无关</a:t>
            </a:r>
            <a:r>
              <a:rPr lang="en-US" altLang="zh-CN" dirty="0" smtClean="0"/>
              <a:t>(</a:t>
            </a:r>
            <a:r>
              <a:rPr lang="en-US" altLang="zh-CN" dirty="0" err="1" smtClean="0"/>
              <a:t>Kewley</a:t>
            </a:r>
            <a:r>
              <a:rPr lang="zh-CN" altLang="en-US" dirty="0"/>
              <a:t>等</a:t>
            </a:r>
            <a:r>
              <a:rPr lang="zh-CN" altLang="en-US" dirty="0" smtClean="0"/>
              <a:t>人</a:t>
            </a:r>
            <a:r>
              <a:rPr lang="en-US" altLang="zh-CN" dirty="0" smtClean="0"/>
              <a:t>,2015</a:t>
            </a:r>
            <a:r>
              <a:rPr lang="en-US" altLang="zh-CN" dirty="0" smtClean="0"/>
              <a:t>)</a:t>
            </a:r>
            <a:r>
              <a:rPr lang="zh-CN" altLang="en-US" dirty="0" smtClean="0"/>
              <a:t>。</a:t>
            </a:r>
            <a:r>
              <a:rPr lang="zh-CN" altLang="en-US" dirty="0"/>
              <a:t>这种变化可能与单位体积的年轻恒星的比例</a:t>
            </a:r>
            <a:r>
              <a:rPr lang="zh-CN" altLang="en-US" dirty="0" smtClean="0"/>
              <a:t>有关。由于这种演化，可能导致高红移星系的</a:t>
            </a:r>
            <a:r>
              <a:rPr lang="en-US" altLang="zh-CN" dirty="0" smtClean="0"/>
              <a:t>[N II]/Hα</a:t>
            </a:r>
            <a:r>
              <a:rPr lang="zh-CN" altLang="en-US" dirty="0" smtClean="0"/>
              <a:t>和</a:t>
            </a:r>
            <a:r>
              <a:rPr lang="en-US" altLang="zh-CN" dirty="0" smtClean="0"/>
              <a:t>[O III]/Hβ</a:t>
            </a:r>
            <a:r>
              <a:rPr lang="zh-CN" altLang="en-US" dirty="0" smtClean="0"/>
              <a:t>值出现问题，会影响强线方法计算金属丰度的准确性。</a:t>
            </a:r>
            <a:endParaRPr lang="en-US" altLang="zh-CN" dirty="0" smtClean="0"/>
          </a:p>
          <a:p>
            <a:r>
              <a:rPr lang="zh-CN" altLang="en-US" dirty="0" smtClean="0"/>
              <a:t>电离参数可以使用高价态离子和低价态离子发射线的比值来确定，比如</a:t>
            </a:r>
            <a:r>
              <a:rPr lang="en-US" altLang="zh-CN" dirty="0" smtClean="0"/>
              <a:t>[O III]/[O II]</a:t>
            </a:r>
            <a:r>
              <a:rPr lang="zh-CN" altLang="en-US" dirty="0" smtClean="0"/>
              <a:t>，并且这两个态的电离能差别越大越好，而</a:t>
            </a:r>
            <a:r>
              <a:rPr lang="zh-CN" altLang="en-US" b="1" dirty="0" smtClean="0"/>
              <a:t>金属丰度和压强则是误差</a:t>
            </a:r>
            <a:r>
              <a:rPr lang="zh-CN" altLang="en-US" b="1" dirty="0"/>
              <a:t>来源</a:t>
            </a:r>
            <a:r>
              <a:rPr lang="zh-CN" altLang="en-US" dirty="0" smtClean="0"/>
              <a:t>。</a:t>
            </a:r>
            <a:endParaRPr lang="en-US" altLang="zh-CN" dirty="0" smtClean="0"/>
          </a:p>
        </p:txBody>
      </p:sp>
    </p:spTree>
    <p:extLst>
      <p:ext uri="{BB962C8B-B14F-4D97-AF65-F5344CB8AC3E}">
        <p14:creationId xmlns:p14="http://schemas.microsoft.com/office/powerpoint/2010/main" val="2200230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3"/>
          <a:stretch>
            <a:fillRect/>
          </a:stretch>
        </p:blipFill>
        <p:spPr>
          <a:xfrm>
            <a:off x="6418998" y="544817"/>
            <a:ext cx="5584466" cy="5505254"/>
          </a:xfrm>
          <a:prstGeom prst="rect">
            <a:avLst/>
          </a:prstGeom>
        </p:spPr>
      </p:pic>
      <p:pic>
        <p:nvPicPr>
          <p:cNvPr id="5" name="图片 4"/>
          <p:cNvPicPr>
            <a:picLocks noChangeAspect="1"/>
          </p:cNvPicPr>
          <p:nvPr/>
        </p:nvPicPr>
        <p:blipFill>
          <a:blip r:embed="rId4"/>
          <a:stretch>
            <a:fillRect/>
          </a:stretch>
        </p:blipFill>
        <p:spPr>
          <a:xfrm>
            <a:off x="282804" y="703133"/>
            <a:ext cx="6007878" cy="5188622"/>
          </a:xfrm>
          <a:prstGeom prst="rect">
            <a:avLst/>
          </a:prstGeom>
        </p:spPr>
      </p:pic>
    </p:spTree>
    <p:extLst>
      <p:ext uri="{BB962C8B-B14F-4D97-AF65-F5344CB8AC3E}">
        <p14:creationId xmlns:p14="http://schemas.microsoft.com/office/powerpoint/2010/main" val="162328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紫外线比法</a:t>
            </a:r>
            <a:endParaRPr lang="zh-CN" altLang="en-US" dirty="0"/>
          </a:p>
        </p:txBody>
      </p:sp>
      <p:sp>
        <p:nvSpPr>
          <p:cNvPr id="5" name="内容占位符 4"/>
          <p:cNvSpPr>
            <a:spLocks noGrp="1"/>
          </p:cNvSpPr>
          <p:nvPr>
            <p:ph idx="1"/>
          </p:nvPr>
        </p:nvSpPr>
        <p:spPr/>
        <p:txBody>
          <a:bodyPr/>
          <a:lstStyle/>
          <a:p>
            <a:r>
              <a:rPr lang="zh-CN" altLang="en-US" dirty="0"/>
              <a:t>碳，硅，硫，氮，铝和铁都具有多个电离阶段，会在</a:t>
            </a:r>
            <a:r>
              <a:rPr lang="en-US" altLang="zh-CN" dirty="0"/>
              <a:t>UV</a:t>
            </a:r>
            <a:r>
              <a:rPr lang="zh-CN" altLang="en-US" dirty="0"/>
              <a:t>中产生发射线。这些比例中的大多数对</a:t>
            </a:r>
            <a:r>
              <a:rPr lang="zh-CN" altLang="en-US" dirty="0" smtClean="0"/>
              <a:t>金属丰度和</a:t>
            </a:r>
            <a:r>
              <a:rPr lang="en-US" altLang="zh-CN" dirty="0"/>
              <a:t>ISM</a:t>
            </a:r>
            <a:r>
              <a:rPr lang="zh-CN" altLang="en-US" dirty="0"/>
              <a:t>压力敏感</a:t>
            </a:r>
            <a:r>
              <a:rPr lang="zh-CN" altLang="en-US" dirty="0" smtClean="0"/>
              <a:t>。</a:t>
            </a:r>
            <a:endParaRPr lang="en-US" altLang="zh-CN" dirty="0" smtClean="0"/>
          </a:p>
          <a:p>
            <a:r>
              <a:rPr lang="en-US" altLang="zh-CN" b="1" dirty="0"/>
              <a:t>(</a:t>
            </a:r>
            <a:r>
              <a:rPr lang="en-US" altLang="zh-CN" b="1" dirty="0" smtClean="0"/>
              <a:t>[C III]λ1907</a:t>
            </a:r>
            <a:r>
              <a:rPr lang="en-US" altLang="zh-CN" b="1" dirty="0"/>
              <a:t>+ </a:t>
            </a:r>
            <a:r>
              <a:rPr lang="en-US" altLang="zh-CN" b="1" dirty="0" smtClean="0"/>
              <a:t>C III]λ1909)/[C </a:t>
            </a:r>
            <a:r>
              <a:rPr lang="en-US" altLang="zh-CN" b="1" dirty="0" smtClean="0"/>
              <a:t>II]λ2325</a:t>
            </a:r>
            <a:r>
              <a:rPr lang="zh-CN" altLang="en-US" b="1" dirty="0" smtClean="0"/>
              <a:t>混合线</a:t>
            </a:r>
            <a:r>
              <a:rPr lang="zh-CN" altLang="en-US" dirty="0" smtClean="0"/>
              <a:t>在低金属丰度下</a:t>
            </a:r>
            <a:r>
              <a:rPr lang="en-US" altLang="zh-CN" dirty="0" smtClean="0"/>
              <a:t>(&lt;8.5</a:t>
            </a:r>
            <a:r>
              <a:rPr lang="en-US" altLang="zh-CN" dirty="0"/>
              <a:t>)</a:t>
            </a:r>
            <a:r>
              <a:rPr lang="zh-CN" altLang="en-US" dirty="0" smtClean="0"/>
              <a:t>对</a:t>
            </a:r>
            <a:r>
              <a:rPr lang="en-US" altLang="zh-CN" dirty="0" smtClean="0"/>
              <a:t>ISM</a:t>
            </a:r>
            <a:r>
              <a:rPr lang="zh-CN" altLang="en-US" dirty="0"/>
              <a:t>压强</a:t>
            </a:r>
            <a:r>
              <a:rPr lang="zh-CN" altLang="en-US" dirty="0" smtClean="0"/>
              <a:t>和金属丰度较</a:t>
            </a:r>
            <a:r>
              <a:rPr lang="zh-CN" altLang="en-US" dirty="0"/>
              <a:t>不敏感</a:t>
            </a:r>
            <a:r>
              <a:rPr lang="zh-CN" altLang="en-US" dirty="0" smtClean="0"/>
              <a:t>。混合线有五条</a:t>
            </a:r>
            <a:r>
              <a:rPr lang="zh-CN" altLang="en-US" dirty="0"/>
              <a:t>：</a:t>
            </a:r>
            <a:r>
              <a:rPr lang="en-US" altLang="zh-CN" dirty="0" smtClean="0"/>
              <a:t>2323.50</a:t>
            </a:r>
            <a:r>
              <a:rPr lang="zh-CN" altLang="en-US" dirty="0"/>
              <a:t>、</a:t>
            </a:r>
            <a:r>
              <a:rPr lang="en-US" altLang="zh-CN" dirty="0" smtClean="0"/>
              <a:t>2324.69</a:t>
            </a:r>
            <a:r>
              <a:rPr lang="zh-CN" altLang="en-US" dirty="0"/>
              <a:t>、</a:t>
            </a:r>
            <a:r>
              <a:rPr lang="en-US" altLang="zh-CN" dirty="0" smtClean="0"/>
              <a:t>2325.40</a:t>
            </a:r>
            <a:r>
              <a:rPr lang="zh-CN" altLang="en-US" dirty="0"/>
              <a:t>、</a:t>
            </a:r>
            <a:r>
              <a:rPr lang="en-US" altLang="zh-CN" dirty="0" smtClean="0"/>
              <a:t>2326.93</a:t>
            </a:r>
            <a:r>
              <a:rPr lang="zh-CN" altLang="en-US" dirty="0" smtClean="0"/>
              <a:t>和</a:t>
            </a:r>
            <a:r>
              <a:rPr lang="en-US" altLang="zh-CN" dirty="0" smtClean="0"/>
              <a:t>2328.12</a:t>
            </a:r>
            <a:r>
              <a:rPr lang="zh-CN" altLang="en-US" dirty="0" smtClean="0"/>
              <a:t>。因此适合用来进行紫外波段的电离参数计算。</a:t>
            </a:r>
            <a:endParaRPr lang="en-US" altLang="zh-CN" dirty="0" smtClean="0"/>
          </a:p>
          <a:p>
            <a:r>
              <a:rPr lang="zh-CN" altLang="en-US" dirty="0" smtClean="0"/>
              <a:t>另外</a:t>
            </a:r>
            <a:r>
              <a:rPr lang="en-US" altLang="zh-CN" b="1" dirty="0"/>
              <a:t>Si </a:t>
            </a:r>
            <a:r>
              <a:rPr lang="en-US" altLang="zh-CN" b="1" dirty="0" smtClean="0"/>
              <a:t>III]</a:t>
            </a:r>
            <a:r>
              <a:rPr lang="el-GR" altLang="zh-CN" b="1" dirty="0" smtClean="0"/>
              <a:t>λ1206</a:t>
            </a:r>
            <a:r>
              <a:rPr lang="el-GR" altLang="zh-CN" b="1" dirty="0"/>
              <a:t>/[</a:t>
            </a:r>
            <a:r>
              <a:rPr lang="en-US" altLang="zh-CN" b="1" dirty="0"/>
              <a:t>Si </a:t>
            </a:r>
            <a:r>
              <a:rPr lang="en-US" altLang="zh-CN" b="1" dirty="0" smtClean="0"/>
              <a:t>II]</a:t>
            </a:r>
            <a:r>
              <a:rPr lang="el-GR" altLang="zh-CN" b="1" dirty="0" smtClean="0"/>
              <a:t>λ1260</a:t>
            </a:r>
            <a:r>
              <a:rPr lang="zh-CN" altLang="en-US" dirty="0" smtClean="0"/>
              <a:t>和</a:t>
            </a:r>
            <a:r>
              <a:rPr lang="en-US" altLang="zh-CN" b="1" dirty="0" smtClean="0"/>
              <a:t>(Si III] </a:t>
            </a:r>
            <a:r>
              <a:rPr lang="el-GR" altLang="zh-CN" b="1" dirty="0"/>
              <a:t>λ1883 + </a:t>
            </a:r>
            <a:r>
              <a:rPr lang="en-US" altLang="zh-CN" b="1" dirty="0" smtClean="0"/>
              <a:t>Si III] </a:t>
            </a:r>
            <a:r>
              <a:rPr lang="el-GR" altLang="zh-CN" b="1" dirty="0"/>
              <a:t>λ1892)/[</a:t>
            </a:r>
            <a:r>
              <a:rPr lang="en-US" altLang="zh-CN" b="1" dirty="0" smtClean="0"/>
              <a:t>Si II] </a:t>
            </a:r>
            <a:r>
              <a:rPr lang="el-GR" altLang="zh-CN" b="1" dirty="0" smtClean="0"/>
              <a:t>λ1808</a:t>
            </a:r>
            <a:r>
              <a:rPr lang="zh-CN" altLang="en-US" dirty="0" smtClean="0"/>
              <a:t>在</a:t>
            </a:r>
            <a:r>
              <a:rPr lang="zh-CN" altLang="en-US" dirty="0"/>
              <a:t>低金属丰度下</a:t>
            </a:r>
            <a:r>
              <a:rPr lang="en-US" altLang="zh-CN" dirty="0" smtClean="0"/>
              <a:t>(&lt;8.5</a:t>
            </a:r>
            <a:r>
              <a:rPr lang="en-US" altLang="zh-CN" dirty="0" smtClean="0"/>
              <a:t>)</a:t>
            </a:r>
            <a:r>
              <a:rPr lang="zh-CN" altLang="en-US" dirty="0" smtClean="0"/>
              <a:t>对压强也不敏感</a:t>
            </a:r>
            <a:r>
              <a:rPr lang="zh-CN" altLang="en-US" dirty="0" smtClean="0"/>
              <a:t>。</a:t>
            </a:r>
            <a:endParaRPr lang="en-US" altLang="zh-CN" dirty="0" smtClean="0"/>
          </a:p>
          <a:p>
            <a:r>
              <a:rPr lang="en-US" altLang="zh-CN" b="1" dirty="0"/>
              <a:t>Al</a:t>
            </a:r>
            <a:r>
              <a:rPr lang="en-US" altLang="zh-CN" b="1" baseline="-25000" dirty="0"/>
              <a:t>32</a:t>
            </a:r>
            <a:r>
              <a:rPr lang="en-US" altLang="zh-CN" b="1" dirty="0"/>
              <a:t>=([</a:t>
            </a:r>
            <a:r>
              <a:rPr lang="en-US" altLang="zh-CN" b="1" dirty="0" smtClean="0"/>
              <a:t>Al III]</a:t>
            </a:r>
            <a:r>
              <a:rPr lang="el-GR" altLang="zh-CN" b="1" dirty="0" smtClean="0"/>
              <a:t>λ1856+[</a:t>
            </a:r>
            <a:r>
              <a:rPr lang="en-US" altLang="zh-CN" b="1" dirty="0" smtClean="0"/>
              <a:t>Al III]</a:t>
            </a:r>
            <a:r>
              <a:rPr lang="el-GR" altLang="zh-CN" b="1" dirty="0" smtClean="0"/>
              <a:t>λ1862</a:t>
            </a:r>
            <a:r>
              <a:rPr lang="el-GR" altLang="zh-CN" b="1" dirty="0"/>
              <a:t>)/[</a:t>
            </a:r>
            <a:r>
              <a:rPr lang="en-US" altLang="zh-CN" b="1" dirty="0" smtClean="0"/>
              <a:t>Al II]</a:t>
            </a:r>
            <a:r>
              <a:rPr lang="el-GR" altLang="zh-CN" b="1" dirty="0" smtClean="0"/>
              <a:t>λ1670</a:t>
            </a:r>
            <a:r>
              <a:rPr lang="zh-CN" altLang="en-US" dirty="0" smtClean="0"/>
              <a:t>对金属丰度和压强都不太敏感。</a:t>
            </a:r>
            <a:endParaRPr lang="zh-CN" altLang="en-US" dirty="0"/>
          </a:p>
        </p:txBody>
      </p:sp>
    </p:spTree>
    <p:extLst>
      <p:ext uri="{BB962C8B-B14F-4D97-AF65-F5344CB8AC3E}">
        <p14:creationId xmlns:p14="http://schemas.microsoft.com/office/powerpoint/2010/main" val="415436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光学线比法</a:t>
            </a:r>
            <a:endParaRPr lang="zh-CN" altLang="en-US" dirty="0"/>
          </a:p>
        </p:txBody>
      </p:sp>
      <p:sp>
        <p:nvSpPr>
          <p:cNvPr id="3" name="内容占位符 2"/>
          <p:cNvSpPr>
            <a:spLocks noGrp="1"/>
          </p:cNvSpPr>
          <p:nvPr>
            <p:ph idx="1"/>
          </p:nvPr>
        </p:nvSpPr>
        <p:spPr/>
        <p:txBody>
          <a:bodyPr>
            <a:normAutofit/>
          </a:bodyPr>
          <a:lstStyle/>
          <a:p>
            <a:r>
              <a:rPr lang="zh-CN" altLang="en-US" dirty="0" smtClean="0"/>
              <a:t>光学波段最常用的就是</a:t>
            </a:r>
            <a:r>
              <a:rPr lang="en-US" altLang="zh-CN" b="1" dirty="0" smtClean="0"/>
              <a:t>O</a:t>
            </a:r>
            <a:r>
              <a:rPr lang="en-US" altLang="zh-CN" b="1" baseline="-25000" dirty="0" smtClean="0"/>
              <a:t>32</a:t>
            </a:r>
            <a:r>
              <a:rPr lang="en-US" altLang="zh-CN" b="1" dirty="0" smtClean="0"/>
              <a:t>=[</a:t>
            </a:r>
            <a:r>
              <a:rPr lang="en-US" altLang="zh-CN" b="1" dirty="0" smtClean="0"/>
              <a:t>O III]</a:t>
            </a:r>
            <a:r>
              <a:rPr lang="el-GR" altLang="zh-CN" b="1" dirty="0" smtClean="0"/>
              <a:t>λ5007</a:t>
            </a:r>
            <a:r>
              <a:rPr lang="el-GR" altLang="zh-CN" b="1" dirty="0"/>
              <a:t>/[</a:t>
            </a:r>
            <a:r>
              <a:rPr lang="en-US" altLang="zh-CN" b="1" dirty="0" smtClean="0"/>
              <a:t>O II]</a:t>
            </a:r>
            <a:r>
              <a:rPr lang="el-GR" altLang="zh-CN" b="1" dirty="0" smtClean="0"/>
              <a:t>λλ3727,29</a:t>
            </a:r>
            <a:r>
              <a:rPr lang="zh-CN" altLang="en-US" dirty="0" smtClean="0"/>
              <a:t>。但是这个方法受金属丰度和压强影响较大。尤其是在高</a:t>
            </a:r>
            <a:r>
              <a:rPr lang="zh-CN" altLang="en-US" dirty="0" smtClean="0"/>
              <a:t>金属丰度</a:t>
            </a:r>
            <a:r>
              <a:rPr lang="en-US" altLang="zh-CN" dirty="0" smtClean="0"/>
              <a:t>(</a:t>
            </a:r>
            <a:r>
              <a:rPr lang="nb-NO" altLang="zh-CN" dirty="0" smtClean="0"/>
              <a:t>&gt;9.0)</a:t>
            </a:r>
            <a:r>
              <a:rPr lang="zh-CN" altLang="en-US" dirty="0" smtClean="0"/>
              <a:t>，</a:t>
            </a:r>
            <a:r>
              <a:rPr lang="zh-CN" altLang="en-US" dirty="0" smtClean="0"/>
              <a:t>低压强</a:t>
            </a:r>
            <a:r>
              <a:rPr lang="nb-NO" altLang="zh-CN" dirty="0" smtClean="0"/>
              <a:t>log(P/k</a:t>
            </a:r>
            <a:r>
              <a:rPr lang="nb-NO" altLang="zh-CN" dirty="0" smtClean="0"/>
              <a:t>)&lt;6</a:t>
            </a:r>
            <a:r>
              <a:rPr lang="zh-CN" altLang="en-US" dirty="0" smtClean="0"/>
              <a:t>的情况下，这是</a:t>
            </a:r>
            <a:r>
              <a:rPr lang="en-US" altLang="zh-CN" dirty="0" smtClean="0"/>
              <a:t>O II</a:t>
            </a:r>
            <a:r>
              <a:rPr lang="zh-CN" altLang="en-US" dirty="0" smtClean="0"/>
              <a:t>的碰撞退激发导致。</a:t>
            </a:r>
            <a:endParaRPr lang="en-US" altLang="zh-CN" dirty="0" smtClean="0"/>
          </a:p>
          <a:p>
            <a:r>
              <a:rPr lang="en-US" altLang="zh-CN" b="1" dirty="0" smtClean="0"/>
              <a:t>S</a:t>
            </a:r>
            <a:r>
              <a:rPr lang="en-US" altLang="zh-CN" b="1" baseline="-25000" dirty="0" smtClean="0"/>
              <a:t>32</a:t>
            </a:r>
            <a:r>
              <a:rPr lang="en-US" altLang="zh-CN" b="1" dirty="0" smtClean="0"/>
              <a:t>=([S III]</a:t>
            </a:r>
            <a:r>
              <a:rPr lang="el-GR" altLang="zh-CN" b="1" dirty="0" smtClean="0"/>
              <a:t>λ</a:t>
            </a:r>
            <a:r>
              <a:rPr lang="en-US" altLang="zh-CN" b="1" dirty="0" smtClean="0"/>
              <a:t>9069+[S III]</a:t>
            </a:r>
            <a:r>
              <a:rPr lang="el-GR" altLang="zh-CN" b="1" dirty="0" smtClean="0"/>
              <a:t>λ</a:t>
            </a:r>
            <a:r>
              <a:rPr lang="en-US" altLang="zh-CN" b="1" dirty="0" smtClean="0"/>
              <a:t>9531)/[S II]</a:t>
            </a:r>
            <a:r>
              <a:rPr lang="el-GR" altLang="zh-CN" b="1" dirty="0" smtClean="0"/>
              <a:t>λλ</a:t>
            </a:r>
            <a:r>
              <a:rPr lang="en-US" altLang="zh-CN" b="1" dirty="0" smtClean="0"/>
              <a:t>6717,31</a:t>
            </a:r>
            <a:r>
              <a:rPr lang="zh-CN" altLang="en-US" dirty="0" smtClean="0"/>
              <a:t>是</a:t>
            </a:r>
            <a:r>
              <a:rPr lang="zh-CN" altLang="en-US" dirty="0" smtClean="0"/>
              <a:t>由</a:t>
            </a:r>
            <a:r>
              <a:rPr lang="en-US" altLang="zh-CN" dirty="0" err="1"/>
              <a:t>Kewley</a:t>
            </a:r>
            <a:r>
              <a:rPr lang="zh-CN" altLang="en-US" dirty="0"/>
              <a:t>＆</a:t>
            </a:r>
            <a:r>
              <a:rPr lang="en-US" altLang="zh-CN" dirty="0" err="1" smtClean="0"/>
              <a:t>Dopita</a:t>
            </a:r>
            <a:r>
              <a:rPr lang="en-US" altLang="zh-CN" dirty="0" smtClean="0"/>
              <a:t>(2002</a:t>
            </a:r>
            <a:r>
              <a:rPr lang="en-US" altLang="zh-CN" dirty="0"/>
              <a:t>)</a:t>
            </a:r>
            <a:r>
              <a:rPr lang="zh-CN" altLang="en-US" dirty="0" smtClean="0"/>
              <a:t>提出</a:t>
            </a:r>
            <a:r>
              <a:rPr lang="zh-CN" altLang="en-US" dirty="0"/>
              <a:t>的，但是由于附近的</a:t>
            </a:r>
            <a:r>
              <a:rPr lang="en-US" altLang="zh-CN" dirty="0"/>
              <a:t>[</a:t>
            </a:r>
            <a:r>
              <a:rPr lang="en-US" altLang="zh-CN" dirty="0" smtClean="0"/>
              <a:t>S III]</a:t>
            </a:r>
            <a:r>
              <a:rPr lang="zh-CN" altLang="en-US" dirty="0"/>
              <a:t>线</a:t>
            </a:r>
            <a:r>
              <a:rPr lang="zh-CN" altLang="en-US" dirty="0" smtClean="0"/>
              <a:t>位于</a:t>
            </a:r>
            <a:r>
              <a:rPr lang="zh-CN" altLang="en-US" dirty="0"/>
              <a:t>天光</a:t>
            </a:r>
            <a:r>
              <a:rPr lang="zh-CN" altLang="en-US" dirty="0" smtClean="0"/>
              <a:t>线附近，</a:t>
            </a:r>
            <a:r>
              <a:rPr lang="zh-CN" altLang="en-US" dirty="0"/>
              <a:t>因此很难</a:t>
            </a:r>
            <a:r>
              <a:rPr lang="zh-CN" altLang="en-US" dirty="0" smtClean="0"/>
              <a:t>在近邻星系中测量。最近</a:t>
            </a:r>
            <a:r>
              <a:rPr lang="da-DK" altLang="zh-CN" dirty="0" smtClean="0"/>
              <a:t>Dors </a:t>
            </a:r>
            <a:r>
              <a:rPr lang="da-DK" altLang="zh-CN" dirty="0"/>
              <a:t>et al. (2011) </a:t>
            </a:r>
            <a:r>
              <a:rPr lang="zh-CN" altLang="en-US" dirty="0" smtClean="0"/>
              <a:t>和</a:t>
            </a:r>
            <a:r>
              <a:rPr lang="da-DK" altLang="zh-CN" dirty="0" smtClean="0"/>
              <a:t>Morisset </a:t>
            </a:r>
            <a:r>
              <a:rPr lang="da-DK" altLang="zh-CN" dirty="0"/>
              <a:t>et al. (2016</a:t>
            </a:r>
            <a:r>
              <a:rPr lang="da-DK" altLang="zh-CN" dirty="0" smtClean="0"/>
              <a:t>)</a:t>
            </a:r>
            <a:r>
              <a:rPr lang="zh-CN" altLang="en-US" dirty="0" smtClean="0"/>
              <a:t>进行了</a:t>
            </a:r>
            <a:r>
              <a:rPr lang="en-US" altLang="zh-CN" dirty="0" smtClean="0"/>
              <a:t>S32</a:t>
            </a:r>
            <a:r>
              <a:rPr lang="zh-CN" altLang="en-US" dirty="0" smtClean="0"/>
              <a:t>校准。发现</a:t>
            </a:r>
            <a:r>
              <a:rPr lang="en-US" altLang="zh-CN" dirty="0" smtClean="0"/>
              <a:t>S32</a:t>
            </a:r>
            <a:r>
              <a:rPr lang="zh-CN" altLang="en-US" dirty="0"/>
              <a:t>比例对电离参数非常</a:t>
            </a:r>
            <a:r>
              <a:rPr lang="zh-CN" altLang="en-US" dirty="0" smtClean="0"/>
              <a:t>敏感，并且受金属丰度影响小</a:t>
            </a:r>
            <a:r>
              <a:rPr lang="en-US" altLang="zh-CN" dirty="0" smtClean="0"/>
              <a:t>(</a:t>
            </a:r>
            <a:r>
              <a:rPr lang="en-US" altLang="zh-CN" dirty="0" smtClean="0"/>
              <a:t>7.63~8.93</a:t>
            </a:r>
            <a:r>
              <a:rPr lang="en-US" altLang="zh-CN" dirty="0"/>
              <a:t>)</a:t>
            </a:r>
            <a:r>
              <a:rPr lang="zh-CN" altLang="en-US" dirty="0" smtClean="0"/>
              <a:t>。</a:t>
            </a:r>
            <a:r>
              <a:rPr lang="zh-CN" altLang="en-US" dirty="0"/>
              <a:t>对于</a:t>
            </a:r>
            <a:r>
              <a:rPr lang="en-US" altLang="zh-CN" dirty="0" smtClean="0"/>
              <a:t>4&lt;log(P/k</a:t>
            </a:r>
            <a:r>
              <a:rPr lang="en-US" altLang="zh-CN" dirty="0" smtClean="0"/>
              <a:t>)&lt;7</a:t>
            </a:r>
            <a:r>
              <a:rPr lang="zh-CN" altLang="en-US" dirty="0"/>
              <a:t>，</a:t>
            </a:r>
            <a:r>
              <a:rPr lang="en-US" altLang="zh-CN" dirty="0"/>
              <a:t>S32</a:t>
            </a:r>
            <a:r>
              <a:rPr lang="zh-CN" altLang="en-US" dirty="0"/>
              <a:t>比率对</a:t>
            </a:r>
            <a:r>
              <a:rPr lang="en-US" altLang="zh-CN" dirty="0"/>
              <a:t>ISM</a:t>
            </a:r>
            <a:r>
              <a:rPr lang="zh-CN" altLang="en-US" dirty="0"/>
              <a:t>压力也不敏感。</a:t>
            </a:r>
          </a:p>
        </p:txBody>
      </p:sp>
    </p:spTree>
    <p:extLst>
      <p:ext uri="{BB962C8B-B14F-4D97-AF65-F5344CB8AC3E}">
        <p14:creationId xmlns:p14="http://schemas.microsoft.com/office/powerpoint/2010/main" val="2480890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红外线比</a:t>
            </a:r>
            <a:r>
              <a:rPr lang="zh-CN" altLang="en-US" dirty="0" smtClean="0"/>
              <a:t>法</a:t>
            </a:r>
            <a:r>
              <a:rPr lang="en-US" altLang="zh-CN" dirty="0" smtClean="0"/>
              <a:t>(</a:t>
            </a:r>
            <a:r>
              <a:rPr lang="zh-CN" altLang="en-US" dirty="0" smtClean="0"/>
              <a:t>近红外、中红外</a:t>
            </a:r>
            <a:r>
              <a:rPr lang="en-US" altLang="zh-CN" dirty="0" smtClean="0"/>
              <a:t>)</a:t>
            </a:r>
            <a:endParaRPr lang="zh-CN" altLang="en-US" dirty="0"/>
          </a:p>
        </p:txBody>
      </p:sp>
      <p:sp>
        <p:nvSpPr>
          <p:cNvPr id="3" name="内容占位符 2"/>
          <p:cNvSpPr>
            <a:spLocks noGrp="1"/>
          </p:cNvSpPr>
          <p:nvPr>
            <p:ph idx="1"/>
          </p:nvPr>
        </p:nvSpPr>
        <p:spPr>
          <a:xfrm>
            <a:off x="838200" y="1507958"/>
            <a:ext cx="10515600" cy="4669005"/>
          </a:xfrm>
        </p:spPr>
        <p:txBody>
          <a:bodyPr/>
          <a:lstStyle/>
          <a:p>
            <a:r>
              <a:rPr lang="zh-CN" altLang="en-US" dirty="0"/>
              <a:t>红外线比法的优势在于受消光影响较小。现在可以使用敏感的红外和亚</a:t>
            </a:r>
            <a:r>
              <a:rPr lang="zh-CN" altLang="en-US" dirty="0" smtClean="0"/>
              <a:t>毫米</a:t>
            </a:r>
            <a:r>
              <a:rPr lang="zh-CN" altLang="en-US" dirty="0"/>
              <a:t>设备</a:t>
            </a:r>
            <a:r>
              <a:rPr lang="zh-CN" altLang="en-US" dirty="0" smtClean="0"/>
              <a:t>进行观测。</a:t>
            </a:r>
            <a:endParaRPr lang="en-US" altLang="zh-CN" dirty="0" smtClean="0"/>
          </a:p>
          <a:p>
            <a:r>
              <a:rPr lang="zh-CN" altLang="en-US" dirty="0" smtClean="0"/>
              <a:t>近红外：</a:t>
            </a:r>
            <a:r>
              <a:rPr lang="en-US" altLang="zh-CN" b="1" dirty="0" smtClean="0"/>
              <a:t>S</a:t>
            </a:r>
            <a:r>
              <a:rPr lang="en-US" altLang="zh-CN" b="1" baseline="-25000" dirty="0" smtClean="0"/>
              <a:t>32</a:t>
            </a:r>
            <a:r>
              <a:rPr lang="en-US" altLang="zh-CN" b="1" dirty="0" smtClean="0"/>
              <a:t>=</a:t>
            </a:r>
            <a:r>
              <a:rPr lang="fi-FI" altLang="zh-CN" b="1" dirty="0"/>
              <a:t>[</a:t>
            </a:r>
            <a:r>
              <a:rPr lang="fi-FI" altLang="zh-CN" b="1" dirty="0" smtClean="0"/>
              <a:t>S </a:t>
            </a:r>
            <a:r>
              <a:rPr lang="en-US" altLang="zh-CN" b="1" dirty="0" smtClean="0"/>
              <a:t>III</a:t>
            </a:r>
            <a:r>
              <a:rPr lang="fi-FI" altLang="zh-CN" b="1" dirty="0" smtClean="0"/>
              <a:t>]λ9530</a:t>
            </a:r>
            <a:r>
              <a:rPr lang="fi-FI" altLang="zh-CN" b="1" dirty="0"/>
              <a:t>/[</a:t>
            </a:r>
            <a:r>
              <a:rPr lang="fi-FI" altLang="zh-CN" b="1" dirty="0" smtClean="0"/>
              <a:t>S II]1μm</a:t>
            </a:r>
            <a:r>
              <a:rPr lang="zh-CN" altLang="en-US" dirty="0" smtClean="0"/>
              <a:t>。在金属丰度</a:t>
            </a:r>
            <a:r>
              <a:rPr lang="fi-FI" altLang="zh-CN" dirty="0" smtClean="0"/>
              <a:t>≤</a:t>
            </a:r>
            <a:r>
              <a:rPr lang="fi-FI" altLang="zh-CN" dirty="0"/>
              <a:t>8.93</a:t>
            </a:r>
            <a:r>
              <a:rPr lang="zh-CN" altLang="en-US" dirty="0"/>
              <a:t>和压力</a:t>
            </a:r>
            <a:r>
              <a:rPr lang="en-US" altLang="zh-CN" dirty="0" smtClean="0"/>
              <a:t>4&lt;</a:t>
            </a:r>
            <a:r>
              <a:rPr lang="fi-FI" altLang="zh-CN" dirty="0" smtClean="0"/>
              <a:t>log</a:t>
            </a:r>
            <a:r>
              <a:rPr lang="en-US" altLang="zh-CN" dirty="0" smtClean="0"/>
              <a:t>(</a:t>
            </a:r>
            <a:r>
              <a:rPr lang="fi-FI" altLang="zh-CN" dirty="0" smtClean="0"/>
              <a:t>P/k</a:t>
            </a:r>
            <a:r>
              <a:rPr lang="en-US" altLang="zh-CN" dirty="0" smtClean="0"/>
              <a:t>)</a:t>
            </a:r>
            <a:r>
              <a:rPr lang="fi-FI" altLang="zh-CN" dirty="0" smtClean="0"/>
              <a:t>&lt;7</a:t>
            </a:r>
            <a:r>
              <a:rPr lang="zh-CN" altLang="en-US" dirty="0" smtClean="0"/>
              <a:t>范围内对压强和金属丰度最不敏感。缺点是</a:t>
            </a:r>
            <a:r>
              <a:rPr lang="fi-FI" altLang="zh-CN" dirty="0" smtClean="0"/>
              <a:t>[</a:t>
            </a:r>
            <a:r>
              <a:rPr lang="fi-FI" altLang="zh-CN" dirty="0"/>
              <a:t>S </a:t>
            </a:r>
            <a:r>
              <a:rPr lang="fi-FI" altLang="zh-CN" dirty="0" smtClean="0"/>
              <a:t>II]1μm</a:t>
            </a:r>
            <a:r>
              <a:rPr lang="zh-CN" altLang="en-US" dirty="0" smtClean="0"/>
              <a:t>线过于微弱，不易被观测到。</a:t>
            </a:r>
            <a:endParaRPr lang="en-US" altLang="zh-CN" dirty="0" smtClean="0"/>
          </a:p>
          <a:p>
            <a:r>
              <a:rPr lang="zh-CN" altLang="en-US" dirty="0" smtClean="0"/>
              <a:t>中红外：</a:t>
            </a:r>
            <a:r>
              <a:rPr lang="en-US" altLang="zh-CN" dirty="0" err="1" smtClean="0"/>
              <a:t>Yeh</a:t>
            </a:r>
            <a:r>
              <a:rPr lang="en-US" altLang="zh-CN" dirty="0" smtClean="0"/>
              <a:t> </a:t>
            </a:r>
            <a:r>
              <a:rPr lang="en-US" altLang="zh-CN" dirty="0"/>
              <a:t>&amp; Matzner (</a:t>
            </a:r>
            <a:r>
              <a:rPr lang="en-US" altLang="zh-CN" dirty="0" smtClean="0"/>
              <a:t>2012)</a:t>
            </a:r>
            <a:r>
              <a:rPr lang="zh-CN" altLang="en-US" dirty="0" smtClean="0"/>
              <a:t>提出</a:t>
            </a:r>
            <a:r>
              <a:rPr lang="en-US" altLang="zh-CN" b="1" dirty="0" smtClean="0"/>
              <a:t>[S IV]10.51</a:t>
            </a:r>
            <a:r>
              <a:rPr lang="el-GR" altLang="zh-CN" b="1" dirty="0" smtClean="0"/>
              <a:t>μ</a:t>
            </a:r>
            <a:r>
              <a:rPr lang="en-US" altLang="zh-CN" b="1" dirty="0"/>
              <a:t>m/[</a:t>
            </a:r>
            <a:r>
              <a:rPr lang="en-US" altLang="zh-CN" b="1" dirty="0" smtClean="0"/>
              <a:t>S III] 18.71</a:t>
            </a:r>
            <a:r>
              <a:rPr lang="el-GR" altLang="zh-CN" b="1" dirty="0" smtClean="0"/>
              <a:t>μ</a:t>
            </a:r>
            <a:r>
              <a:rPr lang="en-US" altLang="zh-CN" b="1" dirty="0" smtClean="0"/>
              <a:t>m</a:t>
            </a:r>
            <a:r>
              <a:rPr lang="zh-CN" altLang="en-US" dirty="0" smtClean="0"/>
              <a:t>。除了</a:t>
            </a:r>
            <a:r>
              <a:rPr lang="zh-CN" altLang="en-US" dirty="0"/>
              <a:t>在最高压力和</a:t>
            </a:r>
            <a:r>
              <a:rPr lang="zh-CN" altLang="en-US" dirty="0" smtClean="0"/>
              <a:t>金属丰度</a:t>
            </a:r>
            <a:r>
              <a:rPr lang="en-US" altLang="zh-CN" dirty="0" smtClean="0"/>
              <a:t>(log(O/H)+12&gt; </a:t>
            </a:r>
            <a:r>
              <a:rPr lang="en-US" altLang="zh-CN" dirty="0"/>
              <a:t>9.0</a:t>
            </a:r>
            <a:r>
              <a:rPr lang="zh-CN" altLang="en-US" dirty="0"/>
              <a:t>和</a:t>
            </a:r>
            <a:r>
              <a:rPr lang="en-US" altLang="zh-CN" dirty="0" smtClean="0"/>
              <a:t>log(P/k)= 9.0)</a:t>
            </a:r>
            <a:r>
              <a:rPr lang="zh-CN" altLang="en-US" dirty="0" smtClean="0"/>
              <a:t>之外</a:t>
            </a:r>
            <a:r>
              <a:rPr lang="zh-CN" altLang="en-US" dirty="0"/>
              <a:t>，该比率对</a:t>
            </a:r>
            <a:r>
              <a:rPr lang="en-US" altLang="zh-CN" dirty="0" smtClean="0"/>
              <a:t>ISM</a:t>
            </a:r>
            <a:r>
              <a:rPr lang="zh-CN" altLang="en-US" dirty="0"/>
              <a:t>压强</a:t>
            </a:r>
            <a:r>
              <a:rPr lang="zh-CN" altLang="en-US" dirty="0" smtClean="0"/>
              <a:t>不</a:t>
            </a:r>
            <a:r>
              <a:rPr lang="zh-CN" altLang="en-US" dirty="0"/>
              <a:t>敏感。 </a:t>
            </a:r>
            <a:r>
              <a:rPr lang="en-US" altLang="zh-CN" dirty="0"/>
              <a:t>[</a:t>
            </a:r>
            <a:r>
              <a:rPr lang="en-US" altLang="zh-CN" dirty="0" smtClean="0"/>
              <a:t>S  IV]</a:t>
            </a:r>
            <a:r>
              <a:rPr lang="zh-CN" altLang="en-US" dirty="0"/>
              <a:t>线</a:t>
            </a:r>
            <a:r>
              <a:rPr lang="en-US" altLang="zh-CN" dirty="0"/>
              <a:t>10.51μm</a:t>
            </a:r>
            <a:r>
              <a:rPr lang="zh-CN" altLang="en-US" dirty="0"/>
              <a:t>和</a:t>
            </a:r>
            <a:r>
              <a:rPr lang="en-US" altLang="zh-CN" dirty="0"/>
              <a:t>[</a:t>
            </a:r>
            <a:r>
              <a:rPr lang="en-US" altLang="zh-CN" dirty="0" smtClean="0"/>
              <a:t>S III] </a:t>
            </a:r>
            <a:r>
              <a:rPr lang="en-US" altLang="zh-CN" dirty="0"/>
              <a:t>18.71μm</a:t>
            </a:r>
            <a:r>
              <a:rPr lang="zh-CN" altLang="en-US" dirty="0"/>
              <a:t>线的紧密间距使得即使在波长覆盖范围有限的光谱中也可以使用该比率，但是</a:t>
            </a:r>
            <a:r>
              <a:rPr lang="en-US" altLang="zh-CN" dirty="0"/>
              <a:t>[</a:t>
            </a:r>
            <a:r>
              <a:rPr lang="en-US" altLang="zh-CN" dirty="0" smtClean="0"/>
              <a:t>S IV]</a:t>
            </a:r>
            <a:r>
              <a:rPr lang="zh-CN" altLang="en-US" dirty="0" smtClean="0"/>
              <a:t>线也较弱</a:t>
            </a:r>
            <a:r>
              <a:rPr lang="zh-CN" altLang="en-US" dirty="0"/>
              <a:t>，</a:t>
            </a:r>
            <a:r>
              <a:rPr lang="zh-CN" altLang="en-US" dirty="0" smtClean="0"/>
              <a:t>可能</a:t>
            </a:r>
            <a:r>
              <a:rPr lang="zh-CN" altLang="en-US" dirty="0"/>
              <a:t>很难观察。</a:t>
            </a:r>
            <a:endParaRPr lang="zh-CN" altLang="en-US" dirty="0"/>
          </a:p>
        </p:txBody>
      </p:sp>
    </p:spTree>
    <p:extLst>
      <p:ext uri="{BB962C8B-B14F-4D97-AF65-F5344CB8AC3E}">
        <p14:creationId xmlns:p14="http://schemas.microsoft.com/office/powerpoint/2010/main" val="2900096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红外线比法</a:t>
            </a:r>
            <a:r>
              <a:rPr lang="en-US" altLang="zh-CN" dirty="0" smtClean="0"/>
              <a:t>(</a:t>
            </a:r>
            <a:r>
              <a:rPr lang="zh-CN" altLang="en-US" dirty="0" smtClean="0"/>
              <a:t>中红外、远红外</a:t>
            </a:r>
            <a:r>
              <a:rPr lang="en-US" altLang="zh-CN" dirty="0" smtClean="0"/>
              <a:t>)</a:t>
            </a:r>
            <a:endParaRPr lang="zh-CN" altLang="en-US" dirty="0"/>
          </a:p>
        </p:txBody>
      </p:sp>
      <p:sp>
        <p:nvSpPr>
          <p:cNvPr id="3" name="内容占位符 2"/>
          <p:cNvSpPr>
            <a:spLocks noGrp="1"/>
          </p:cNvSpPr>
          <p:nvPr>
            <p:ph idx="1"/>
          </p:nvPr>
        </p:nvSpPr>
        <p:spPr>
          <a:xfrm>
            <a:off x="838200" y="1825625"/>
            <a:ext cx="10515600" cy="4687470"/>
          </a:xfrm>
        </p:spPr>
        <p:txBody>
          <a:bodyPr>
            <a:normAutofit/>
          </a:bodyPr>
          <a:lstStyle/>
          <a:p>
            <a:r>
              <a:rPr lang="zh-CN" altLang="en-US" dirty="0" smtClean="0"/>
              <a:t>另外，在</a:t>
            </a:r>
            <a:r>
              <a:rPr lang="zh-CN" altLang="en-US" dirty="0"/>
              <a:t>中红外光谱中，只要知道</a:t>
            </a:r>
            <a:r>
              <a:rPr lang="zh-CN" altLang="en-US" dirty="0" smtClean="0"/>
              <a:t>金属丰度，</a:t>
            </a:r>
            <a:r>
              <a:rPr lang="en-US" altLang="zh-CN" b="1" dirty="0"/>
              <a:t>[</a:t>
            </a:r>
            <a:r>
              <a:rPr lang="en-US" altLang="zh-CN" b="1" dirty="0" smtClean="0"/>
              <a:t>Ne III]15μm/[Ne II]12μm</a:t>
            </a:r>
            <a:r>
              <a:rPr lang="zh-CN" altLang="en-US" dirty="0"/>
              <a:t>的</a:t>
            </a:r>
            <a:r>
              <a:rPr lang="en-US" altLang="zh-CN" dirty="0"/>
              <a:t>Ne</a:t>
            </a:r>
            <a:r>
              <a:rPr lang="en-US" altLang="zh-CN" baseline="-25000" dirty="0"/>
              <a:t>32</a:t>
            </a:r>
            <a:r>
              <a:rPr lang="zh-CN" altLang="en-US" dirty="0"/>
              <a:t>比就可以作为电离参数</a:t>
            </a:r>
            <a:r>
              <a:rPr lang="zh-CN" altLang="en-US" dirty="0" smtClean="0"/>
              <a:t>的计算方法。但是</a:t>
            </a:r>
            <a:r>
              <a:rPr lang="en-US" altLang="zh-CN" dirty="0" smtClean="0"/>
              <a:t>[Ne III]</a:t>
            </a:r>
            <a:r>
              <a:rPr lang="zh-CN" altLang="en-US" dirty="0"/>
              <a:t>和</a:t>
            </a:r>
            <a:r>
              <a:rPr lang="en-US" altLang="zh-CN" dirty="0"/>
              <a:t>[</a:t>
            </a:r>
            <a:r>
              <a:rPr lang="en-US" altLang="zh-CN" dirty="0" smtClean="0"/>
              <a:t>Ne II]</a:t>
            </a:r>
            <a:r>
              <a:rPr lang="zh-CN" altLang="en-US" dirty="0"/>
              <a:t>碰撞激发</a:t>
            </a:r>
            <a:r>
              <a:rPr lang="zh-CN" altLang="en-US" dirty="0" smtClean="0"/>
              <a:t>线对</a:t>
            </a:r>
            <a:r>
              <a:rPr lang="zh-CN" altLang="en-US" dirty="0"/>
              <a:t>气体的电子</a:t>
            </a:r>
            <a:r>
              <a:rPr lang="zh-CN" altLang="en-US" dirty="0" smtClean="0"/>
              <a:t>温度</a:t>
            </a:r>
            <a:r>
              <a:rPr lang="en-US" altLang="zh-CN" dirty="0" smtClean="0"/>
              <a:t>(</a:t>
            </a:r>
            <a:r>
              <a:rPr lang="zh-CN" altLang="en-US" dirty="0" smtClean="0"/>
              <a:t>金属丰度</a:t>
            </a:r>
            <a:r>
              <a:rPr lang="en-US" altLang="zh-CN" dirty="0" smtClean="0"/>
              <a:t>)</a:t>
            </a:r>
            <a:r>
              <a:rPr lang="zh-CN" altLang="en-US" dirty="0" smtClean="0"/>
              <a:t>敏感</a:t>
            </a:r>
            <a:r>
              <a:rPr lang="zh-CN" altLang="en-US" dirty="0"/>
              <a:t>，尤其是在高</a:t>
            </a:r>
            <a:r>
              <a:rPr lang="zh-CN" altLang="en-US" dirty="0" smtClean="0"/>
              <a:t>金属丰度下</a:t>
            </a:r>
            <a:r>
              <a:rPr lang="en-US" altLang="zh-CN" dirty="0" smtClean="0"/>
              <a:t>(&gt;8.53)</a:t>
            </a:r>
            <a:r>
              <a:rPr lang="zh-CN" altLang="en-US" dirty="0" smtClean="0"/>
              <a:t>。 </a:t>
            </a:r>
            <a:r>
              <a:rPr lang="en-US" altLang="zh-CN" dirty="0" err="1"/>
              <a:t>Thornley</a:t>
            </a:r>
            <a:r>
              <a:rPr lang="zh-CN" altLang="en-US" dirty="0" smtClean="0"/>
              <a:t>等人</a:t>
            </a:r>
            <a:r>
              <a:rPr lang="en-US" altLang="zh-CN" dirty="0"/>
              <a:t>(</a:t>
            </a:r>
            <a:r>
              <a:rPr lang="en-US" altLang="zh-CN" dirty="0" smtClean="0"/>
              <a:t>2000</a:t>
            </a:r>
            <a:r>
              <a:rPr lang="en-US" altLang="zh-CN" dirty="0"/>
              <a:t>)</a:t>
            </a:r>
            <a:r>
              <a:rPr lang="zh-CN" altLang="en-US" dirty="0" smtClean="0"/>
              <a:t>首先使用一种模型</a:t>
            </a:r>
            <a:r>
              <a:rPr lang="zh-CN" altLang="en-US" dirty="0"/>
              <a:t>来校准</a:t>
            </a:r>
            <a:r>
              <a:rPr lang="en-US" altLang="zh-CN" dirty="0"/>
              <a:t>Ne32</a:t>
            </a:r>
            <a:r>
              <a:rPr lang="zh-CN" altLang="en-US" dirty="0"/>
              <a:t>比率。后来，</a:t>
            </a:r>
            <a:r>
              <a:rPr lang="en-US" altLang="zh-CN" dirty="0" err="1"/>
              <a:t>Yeh</a:t>
            </a:r>
            <a:r>
              <a:rPr lang="zh-CN" altLang="en-US" dirty="0"/>
              <a:t>＆</a:t>
            </a:r>
            <a:r>
              <a:rPr lang="en-US" altLang="zh-CN" dirty="0" smtClean="0"/>
              <a:t>Matzner(2012)</a:t>
            </a:r>
            <a:r>
              <a:rPr lang="zh-CN" altLang="en-US" dirty="0" smtClean="0"/>
              <a:t>校准</a:t>
            </a:r>
            <a:r>
              <a:rPr lang="zh-CN" altLang="en-US" dirty="0"/>
              <a:t>了电离参数和氢密度的</a:t>
            </a:r>
            <a:r>
              <a:rPr lang="en-US" altLang="zh-CN" dirty="0"/>
              <a:t>Ne32</a:t>
            </a:r>
            <a:r>
              <a:rPr lang="zh-CN" altLang="en-US" dirty="0"/>
              <a:t>比值，表明</a:t>
            </a:r>
            <a:r>
              <a:rPr lang="en-US" altLang="zh-CN" dirty="0" smtClean="0"/>
              <a:t>Ne32</a:t>
            </a:r>
            <a:r>
              <a:rPr lang="zh-CN" altLang="en-US" dirty="0"/>
              <a:t>比值对氢密度不敏感，除非密度最高</a:t>
            </a:r>
            <a:r>
              <a:rPr lang="zh-CN" altLang="en-US" dirty="0" smtClean="0"/>
              <a:t>。另外</a:t>
            </a:r>
            <a:r>
              <a:rPr lang="en-US" altLang="zh-CN" dirty="0" smtClean="0"/>
              <a:t>Ne32</a:t>
            </a:r>
            <a:r>
              <a:rPr lang="zh-CN" altLang="en-US" dirty="0"/>
              <a:t>比值对</a:t>
            </a:r>
            <a:r>
              <a:rPr lang="en-US" altLang="zh-CN" dirty="0"/>
              <a:t>ISM</a:t>
            </a:r>
            <a:r>
              <a:rPr lang="zh-CN" altLang="en-US" dirty="0"/>
              <a:t>压力不敏感，除了在最高</a:t>
            </a:r>
            <a:r>
              <a:rPr lang="zh-CN" altLang="en-US" dirty="0" smtClean="0"/>
              <a:t>金属</a:t>
            </a:r>
            <a:r>
              <a:rPr lang="zh-CN" altLang="en-US" dirty="0"/>
              <a:t>丰度</a:t>
            </a:r>
            <a:r>
              <a:rPr lang="zh-CN" altLang="en-US" dirty="0" smtClean="0"/>
              <a:t>下</a:t>
            </a:r>
            <a:r>
              <a:rPr lang="en-US" altLang="zh-CN" dirty="0" smtClean="0"/>
              <a:t>(&gt;8.93)</a:t>
            </a:r>
            <a:r>
              <a:rPr lang="zh-CN" altLang="en-US" dirty="0" smtClean="0"/>
              <a:t>。</a:t>
            </a:r>
            <a:endParaRPr lang="en-US" altLang="zh-CN" dirty="0" smtClean="0"/>
          </a:p>
          <a:p>
            <a:r>
              <a:rPr lang="zh-CN" altLang="en-US" dirty="0" smtClean="0"/>
              <a:t>远红外</a:t>
            </a:r>
            <a:r>
              <a:rPr lang="en-US" altLang="zh-CN" b="1" dirty="0" smtClean="0"/>
              <a:t>N</a:t>
            </a:r>
            <a:r>
              <a:rPr lang="en-US" altLang="zh-CN" b="1" baseline="-25000" dirty="0" smtClean="0"/>
              <a:t>32</a:t>
            </a:r>
            <a:r>
              <a:rPr lang="en-US" altLang="zh-CN" b="1" dirty="0"/>
              <a:t>=</a:t>
            </a:r>
            <a:r>
              <a:rPr lang="en-US" altLang="zh-CN" b="1" dirty="0" smtClean="0"/>
              <a:t>N III]57μm/[N II]122μm</a:t>
            </a:r>
            <a:r>
              <a:rPr lang="zh-CN" altLang="en-US" dirty="0"/>
              <a:t>对</a:t>
            </a:r>
            <a:r>
              <a:rPr lang="zh-CN" altLang="en-US" dirty="0" smtClean="0"/>
              <a:t>金属丰度较</a:t>
            </a:r>
            <a:r>
              <a:rPr lang="zh-CN" altLang="en-US" dirty="0"/>
              <a:t>不敏感，但</a:t>
            </a:r>
            <a:r>
              <a:rPr lang="zh-CN" altLang="en-US" dirty="0" smtClean="0"/>
              <a:t>与中红外</a:t>
            </a:r>
            <a:r>
              <a:rPr lang="en-US" altLang="zh-CN" dirty="0" smtClean="0"/>
              <a:t>[S IV]/[S III]</a:t>
            </a:r>
            <a:r>
              <a:rPr lang="zh-CN" altLang="en-US" dirty="0"/>
              <a:t>或</a:t>
            </a:r>
            <a:r>
              <a:rPr lang="en-US" altLang="zh-CN" dirty="0"/>
              <a:t>[</a:t>
            </a:r>
            <a:r>
              <a:rPr lang="en-US" altLang="zh-CN" dirty="0" smtClean="0"/>
              <a:t>Ne III]/[Ne II]</a:t>
            </a:r>
            <a:r>
              <a:rPr lang="zh-CN" altLang="en-US" dirty="0" smtClean="0"/>
              <a:t>方法相比，</a:t>
            </a:r>
            <a:r>
              <a:rPr lang="en-US" altLang="zh-CN" dirty="0" smtClean="0"/>
              <a:t>N</a:t>
            </a:r>
            <a:r>
              <a:rPr lang="en-US" altLang="zh-CN" baseline="-25000" dirty="0" smtClean="0"/>
              <a:t>32</a:t>
            </a:r>
            <a:r>
              <a:rPr lang="zh-CN" altLang="en-US" dirty="0" smtClean="0"/>
              <a:t>在</a:t>
            </a:r>
            <a:r>
              <a:rPr lang="zh-CN" altLang="en-US" dirty="0"/>
              <a:t>高</a:t>
            </a:r>
            <a:r>
              <a:rPr lang="zh-CN" altLang="en-US" dirty="0" smtClean="0"/>
              <a:t>金属丰度</a:t>
            </a:r>
            <a:r>
              <a:rPr lang="en-US" altLang="zh-CN" dirty="0" smtClean="0"/>
              <a:t>(&gt;8.53)</a:t>
            </a:r>
            <a:r>
              <a:rPr lang="zh-CN" altLang="en-US" dirty="0" smtClean="0"/>
              <a:t>下，受</a:t>
            </a:r>
            <a:r>
              <a:rPr lang="en-US" altLang="zh-CN" dirty="0" smtClean="0"/>
              <a:t>ISM</a:t>
            </a:r>
            <a:r>
              <a:rPr lang="zh-CN" altLang="en-US" dirty="0" smtClean="0"/>
              <a:t>压强的影响更大。</a:t>
            </a:r>
            <a:endParaRPr lang="zh-CN" altLang="en-US" dirty="0"/>
          </a:p>
        </p:txBody>
      </p:sp>
    </p:spTree>
    <p:extLst>
      <p:ext uri="{BB962C8B-B14F-4D97-AF65-F5344CB8AC3E}">
        <p14:creationId xmlns:p14="http://schemas.microsoft.com/office/powerpoint/2010/main" val="132232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电子密度</a:t>
            </a:r>
            <a:endParaRPr lang="zh-CN" altLang="en-US" dirty="0"/>
          </a:p>
        </p:txBody>
      </p:sp>
      <p:sp>
        <p:nvSpPr>
          <p:cNvPr id="3" name="内容占位符 2"/>
          <p:cNvSpPr>
            <a:spLocks noGrp="1"/>
          </p:cNvSpPr>
          <p:nvPr>
            <p:ph idx="1"/>
          </p:nvPr>
        </p:nvSpPr>
        <p:spPr>
          <a:xfrm>
            <a:off x="838200" y="1690688"/>
            <a:ext cx="10515600" cy="5056952"/>
          </a:xfrm>
        </p:spPr>
        <p:txBody>
          <a:bodyPr>
            <a:normAutofit/>
          </a:bodyPr>
          <a:lstStyle/>
          <a:p>
            <a:r>
              <a:rPr lang="zh-CN" altLang="en-US" sz="2400" b="1" dirty="0" smtClean="0"/>
              <a:t>基于相同物种的紫外、光学或</a:t>
            </a:r>
            <a:r>
              <a:rPr lang="zh-CN" altLang="en-US" sz="2400" b="1" dirty="0"/>
              <a:t>红外</a:t>
            </a:r>
            <a:r>
              <a:rPr lang="zh-CN" altLang="en-US" sz="2400" b="1" dirty="0" smtClean="0"/>
              <a:t>发射线比率</a:t>
            </a:r>
            <a:endParaRPr lang="en-US" altLang="zh-CN" sz="2400" b="1" dirty="0" smtClean="0"/>
          </a:p>
          <a:p>
            <a:r>
              <a:rPr lang="en-US" altLang="zh-CN" sz="2400" dirty="0" err="1" smtClean="0"/>
              <a:t>Aller</a:t>
            </a:r>
            <a:r>
              <a:rPr lang="en-US" altLang="zh-CN" sz="2400" dirty="0" smtClean="0"/>
              <a:t> 1961, </a:t>
            </a:r>
            <a:r>
              <a:rPr lang="en-US" altLang="zh-CN" sz="2400" dirty="0" err="1" smtClean="0"/>
              <a:t>Dopita</a:t>
            </a:r>
            <a:r>
              <a:rPr lang="en-US" altLang="zh-CN" sz="2400" dirty="0" smtClean="0"/>
              <a:t> et al. 1976, </a:t>
            </a:r>
            <a:r>
              <a:rPr lang="en-US" altLang="zh-CN" sz="2400" dirty="0" err="1" smtClean="0"/>
              <a:t>Stanghellini</a:t>
            </a:r>
            <a:r>
              <a:rPr lang="en-US" altLang="zh-CN" sz="2400" dirty="0" smtClean="0"/>
              <a:t> &amp; </a:t>
            </a:r>
            <a:r>
              <a:rPr lang="en-US" altLang="zh-CN" sz="2400" dirty="0" err="1" smtClean="0"/>
              <a:t>Kaler</a:t>
            </a:r>
            <a:r>
              <a:rPr lang="en-US" altLang="zh-CN" sz="2400" dirty="0" smtClean="0"/>
              <a:t> 1989, Keenan et al. 1992, </a:t>
            </a:r>
            <a:r>
              <a:rPr lang="en-US" altLang="zh-CN" sz="2400" dirty="0" err="1" smtClean="0"/>
              <a:t>Copetti</a:t>
            </a:r>
            <a:r>
              <a:rPr lang="en-US" altLang="zh-CN" sz="2400" dirty="0" smtClean="0"/>
              <a:t> &amp; </a:t>
            </a:r>
            <a:r>
              <a:rPr lang="en-US" altLang="zh-CN" sz="2400" dirty="0" err="1" smtClean="0"/>
              <a:t>Writzl</a:t>
            </a:r>
            <a:r>
              <a:rPr lang="en-US" altLang="zh-CN" sz="2400" dirty="0" smtClean="0"/>
              <a:t> 2002</a:t>
            </a:r>
            <a:r>
              <a:rPr lang="zh-CN" altLang="en-US" sz="2400" dirty="0" smtClean="0"/>
              <a:t>：</a:t>
            </a:r>
            <a:r>
              <a:rPr lang="zh-CN" altLang="en-US" sz="2400" dirty="0"/>
              <a:t>首次</a:t>
            </a:r>
            <a:r>
              <a:rPr lang="zh-CN" altLang="en-US" sz="2400" dirty="0" smtClean="0"/>
              <a:t>使用紫外或光学光谱对</a:t>
            </a:r>
            <a:r>
              <a:rPr lang="zh-CN" altLang="en-US" sz="2400" b="1" dirty="0" smtClean="0"/>
              <a:t>行星状星云</a:t>
            </a:r>
            <a:r>
              <a:rPr lang="zh-CN" altLang="en-US" sz="2400" dirty="0" smtClean="0"/>
              <a:t>中电子密度进行标定。</a:t>
            </a:r>
            <a:endParaRPr lang="en-US" altLang="zh-CN" sz="2400" dirty="0" smtClean="0"/>
          </a:p>
          <a:p>
            <a:r>
              <a:rPr lang="da-DK" altLang="zh-CN" sz="2400" dirty="0" smtClean="0"/>
              <a:t>Esteban et al. 1999,Wang et al. 2004, Park et al. 2010</a:t>
            </a:r>
            <a:r>
              <a:rPr lang="zh-CN" altLang="en-US" sz="2400" dirty="0" smtClean="0"/>
              <a:t>：使用了简单的模型原子针对</a:t>
            </a:r>
            <a:r>
              <a:rPr lang="en-US" altLang="zh-CN" sz="2400" b="1" dirty="0" smtClean="0"/>
              <a:t>HII</a:t>
            </a:r>
            <a:r>
              <a:rPr lang="zh-CN" altLang="en-US" sz="2400" b="1" dirty="0" smtClean="0"/>
              <a:t>区</a:t>
            </a:r>
            <a:r>
              <a:rPr lang="zh-CN" altLang="en-US" sz="2400" dirty="0" smtClean="0"/>
              <a:t>校准了光学和紫外波段对电子密度敏感的线比。</a:t>
            </a:r>
            <a:endParaRPr lang="en-US" altLang="zh-CN" sz="2400" dirty="0" smtClean="0"/>
          </a:p>
          <a:p>
            <a:r>
              <a:rPr lang="de-DE" altLang="zh-CN" sz="2400" dirty="0" smtClean="0"/>
              <a:t>Nussbaumer &amp; Schild 1979, Negrete et al. 2012</a:t>
            </a:r>
            <a:r>
              <a:rPr lang="zh-CN" altLang="en-US" sz="2400" dirty="0" smtClean="0"/>
              <a:t>：使用紫外线比推导</a:t>
            </a:r>
            <a:r>
              <a:rPr lang="en-US" altLang="zh-CN" sz="2400" b="1" dirty="0" smtClean="0"/>
              <a:t>AGN</a:t>
            </a:r>
            <a:r>
              <a:rPr lang="zh-CN" altLang="en-US" sz="2400" b="1" dirty="0" smtClean="0"/>
              <a:t>周围气体</a:t>
            </a:r>
            <a:r>
              <a:rPr lang="zh-CN" altLang="en-US" sz="2400" dirty="0" smtClean="0"/>
              <a:t>中的电子密度。</a:t>
            </a:r>
            <a:endParaRPr lang="en-US" altLang="zh-CN" sz="2400" dirty="0" smtClean="0"/>
          </a:p>
          <a:p>
            <a:r>
              <a:rPr lang="en-US" altLang="zh-CN" sz="2400" dirty="0" smtClean="0"/>
              <a:t>Liu et al. 2001</a:t>
            </a:r>
            <a:r>
              <a:rPr lang="zh-CN" altLang="en-US" sz="2400" dirty="0" smtClean="0"/>
              <a:t>：首次使用红外精细结构线测量</a:t>
            </a:r>
            <a:r>
              <a:rPr lang="zh-CN" altLang="en-US" sz="2400" b="1" dirty="0" smtClean="0"/>
              <a:t>行星状星云</a:t>
            </a:r>
            <a:r>
              <a:rPr lang="zh-CN" altLang="en-US" sz="2400" dirty="0" smtClean="0"/>
              <a:t>中的电子密度。</a:t>
            </a:r>
            <a:endParaRPr lang="en-US" altLang="zh-CN" sz="2400" dirty="0" smtClean="0"/>
          </a:p>
          <a:p>
            <a:r>
              <a:rPr lang="da-DK" altLang="zh-CN" sz="2400" dirty="0" smtClean="0"/>
              <a:t>Maiolino et al. 2005, 2009; Ferkinhoff et al. 2010; Ivison et al. 2010; Valtchanov et al. 2011; Spinoglio et al. 2015</a:t>
            </a:r>
            <a:r>
              <a:rPr lang="zh-CN" altLang="en-US" sz="2400" dirty="0" smtClean="0"/>
              <a:t>：现在可以使用红外精细结构线测量</a:t>
            </a:r>
            <a:r>
              <a:rPr lang="zh-CN" altLang="en-US" sz="2400" b="1" dirty="0" smtClean="0"/>
              <a:t>局部</a:t>
            </a:r>
            <a:r>
              <a:rPr lang="en-US" altLang="zh-CN" sz="2400" b="1" dirty="0" smtClean="0"/>
              <a:t>HII</a:t>
            </a:r>
            <a:r>
              <a:rPr lang="zh-CN" altLang="en-US" sz="2400" b="1" dirty="0" smtClean="0"/>
              <a:t>区、星系以及高红移情况</a:t>
            </a:r>
            <a:r>
              <a:rPr lang="zh-CN" altLang="en-US" sz="2400" dirty="0" smtClean="0"/>
              <a:t>下的电子密度。</a:t>
            </a:r>
            <a:endParaRPr lang="zh-CN" altLang="en-US" sz="2400" dirty="0"/>
          </a:p>
        </p:txBody>
      </p:sp>
    </p:spTree>
    <p:extLst>
      <p:ext uri="{BB962C8B-B14F-4D97-AF65-F5344CB8AC3E}">
        <p14:creationId xmlns:p14="http://schemas.microsoft.com/office/powerpoint/2010/main" val="2881271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混合线比法</a:t>
            </a:r>
            <a:endParaRPr lang="zh-CN" altLang="en-US" dirty="0"/>
          </a:p>
        </p:txBody>
      </p:sp>
      <p:sp>
        <p:nvSpPr>
          <p:cNvPr id="3" name="内容占位符 2"/>
          <p:cNvSpPr>
            <a:spLocks noGrp="1"/>
          </p:cNvSpPr>
          <p:nvPr>
            <p:ph idx="1"/>
          </p:nvPr>
        </p:nvSpPr>
        <p:spPr>
          <a:xfrm>
            <a:off x="838200" y="1459832"/>
            <a:ext cx="10515600" cy="5149515"/>
          </a:xfrm>
        </p:spPr>
        <p:txBody>
          <a:bodyPr>
            <a:normAutofit/>
          </a:bodyPr>
          <a:lstStyle/>
          <a:p>
            <a:r>
              <a:rPr lang="zh-CN" altLang="en-US" sz="2600" dirty="0"/>
              <a:t>当光谱中没有来自相同物种的两个电离态的谱线时，主要使用混合谱线</a:t>
            </a:r>
            <a:r>
              <a:rPr lang="zh-CN" altLang="en-US" sz="2600" dirty="0" smtClean="0"/>
              <a:t>比率方法。</a:t>
            </a:r>
            <a:r>
              <a:rPr lang="zh-CN" altLang="en-US" sz="2600" dirty="0"/>
              <a:t>这种情况通常发生在</a:t>
            </a:r>
            <a:r>
              <a:rPr lang="en-US" altLang="zh-CN" sz="2600" dirty="0"/>
              <a:t>z〜0.7</a:t>
            </a:r>
            <a:r>
              <a:rPr lang="zh-CN" altLang="en-US" sz="2600" dirty="0"/>
              <a:t>的红移处，其中</a:t>
            </a:r>
            <a:r>
              <a:rPr lang="zh-CN" altLang="en-US" sz="2600" dirty="0" smtClean="0"/>
              <a:t>光学波段中</a:t>
            </a:r>
            <a:r>
              <a:rPr lang="zh-CN" altLang="en-US" sz="2600" dirty="0"/>
              <a:t>只有部分剩余的</a:t>
            </a:r>
            <a:r>
              <a:rPr lang="zh-CN" altLang="en-US" sz="2600" dirty="0" smtClean="0"/>
              <a:t>蓝色</a:t>
            </a:r>
            <a:r>
              <a:rPr lang="zh-CN" altLang="en-US" sz="2600" dirty="0"/>
              <a:t>部分</a:t>
            </a:r>
            <a:r>
              <a:rPr lang="zh-CN" altLang="en-US" sz="2600" dirty="0" smtClean="0"/>
              <a:t>可用</a:t>
            </a:r>
            <a:r>
              <a:rPr lang="zh-CN" altLang="en-US" sz="2600" dirty="0"/>
              <a:t>。</a:t>
            </a:r>
            <a:r>
              <a:rPr lang="zh-CN" altLang="en-US" sz="2600" dirty="0" smtClean="0"/>
              <a:t>混合线比法通常</a:t>
            </a:r>
            <a:r>
              <a:rPr lang="zh-CN" altLang="en-US" sz="2600" dirty="0"/>
              <a:t>比</a:t>
            </a:r>
            <a:r>
              <a:rPr lang="zh-CN" altLang="en-US" sz="2600" dirty="0" smtClean="0"/>
              <a:t>单元素线比法受金属丰度的影响更</a:t>
            </a:r>
            <a:r>
              <a:rPr lang="zh-CN" altLang="en-US" sz="2600" dirty="0"/>
              <a:t>大</a:t>
            </a:r>
            <a:r>
              <a:rPr lang="zh-CN" altLang="en-US" sz="2600" dirty="0" smtClean="0"/>
              <a:t>。最好在气相金属丰度已经知道时，再使用混合线比法。</a:t>
            </a:r>
            <a:endParaRPr lang="en-US" altLang="zh-CN" sz="2600" dirty="0" smtClean="0"/>
          </a:p>
          <a:p>
            <a:r>
              <a:rPr lang="en-US" altLang="zh-CN" sz="2600" b="1" dirty="0"/>
              <a:t>[</a:t>
            </a:r>
            <a:r>
              <a:rPr lang="en-US" altLang="zh-CN" sz="2600" b="1" dirty="0" smtClean="0"/>
              <a:t>Ne III]</a:t>
            </a:r>
            <a:r>
              <a:rPr lang="el-GR" altLang="zh-CN" sz="2600" b="1" dirty="0" smtClean="0"/>
              <a:t>λ3968</a:t>
            </a:r>
            <a:r>
              <a:rPr lang="el-GR" altLang="zh-CN" sz="2600" b="1" dirty="0"/>
              <a:t>/[</a:t>
            </a:r>
            <a:r>
              <a:rPr lang="en-US" altLang="zh-CN" sz="2600" b="1" dirty="0" smtClean="0"/>
              <a:t>O II]</a:t>
            </a:r>
            <a:r>
              <a:rPr lang="el-GR" altLang="zh-CN" sz="2600" b="1" dirty="0" smtClean="0"/>
              <a:t>λλ3727</a:t>
            </a:r>
            <a:r>
              <a:rPr lang="el-GR" altLang="zh-CN" sz="2600" b="1" dirty="0"/>
              <a:t>, </a:t>
            </a:r>
            <a:r>
              <a:rPr lang="el-GR" altLang="zh-CN" sz="2600" b="1" dirty="0" smtClean="0"/>
              <a:t>9</a:t>
            </a:r>
            <a:r>
              <a:rPr lang="zh-CN" altLang="en-US" sz="2600" dirty="0" smtClean="0"/>
              <a:t>：</a:t>
            </a:r>
            <a:r>
              <a:rPr lang="en-US" altLang="zh-CN" sz="2600" dirty="0"/>
              <a:t>Levesque et al. (2010</a:t>
            </a:r>
            <a:r>
              <a:rPr lang="en-US" altLang="zh-CN" sz="2600" dirty="0" smtClean="0"/>
              <a:t>)</a:t>
            </a:r>
            <a:r>
              <a:rPr lang="zh-CN" altLang="en-US" sz="2600" dirty="0" smtClean="0"/>
              <a:t>提出，对压强和金属丰度非常敏感。</a:t>
            </a:r>
            <a:endParaRPr lang="en-US" altLang="zh-CN" sz="2600" dirty="0" smtClean="0"/>
          </a:p>
          <a:p>
            <a:r>
              <a:rPr lang="en-US" altLang="zh-CN" sz="2600" b="1" dirty="0"/>
              <a:t>[</a:t>
            </a:r>
            <a:r>
              <a:rPr lang="en-US" altLang="zh-CN" sz="2600" b="1" dirty="0" smtClean="0"/>
              <a:t>O III]</a:t>
            </a:r>
            <a:r>
              <a:rPr lang="el-GR" altLang="zh-CN" sz="2600" b="1" dirty="0" smtClean="0"/>
              <a:t>λ5007/</a:t>
            </a:r>
            <a:r>
              <a:rPr lang="en-US" altLang="zh-CN" sz="2600" b="1" dirty="0"/>
              <a:t>H</a:t>
            </a:r>
            <a:r>
              <a:rPr lang="el-GR" altLang="zh-CN" sz="2600" b="1" dirty="0" smtClean="0"/>
              <a:t>β</a:t>
            </a:r>
            <a:r>
              <a:rPr lang="zh-CN" altLang="en-US" sz="2600" dirty="0" smtClean="0"/>
              <a:t>：在金属丰度</a:t>
            </a:r>
            <a:r>
              <a:rPr lang="en-US" altLang="zh-CN" sz="2600" dirty="0" smtClean="0"/>
              <a:t>&lt;8.53</a:t>
            </a:r>
            <a:r>
              <a:rPr lang="zh-CN" altLang="en-US" sz="2600" dirty="0" smtClean="0"/>
              <a:t>内</a:t>
            </a:r>
            <a:r>
              <a:rPr lang="zh-CN" altLang="en-US" sz="2600" dirty="0"/>
              <a:t>，</a:t>
            </a:r>
            <a:r>
              <a:rPr lang="en-US" altLang="zh-CN" sz="2600" dirty="0"/>
              <a:t>[</a:t>
            </a:r>
            <a:r>
              <a:rPr lang="en-US" altLang="zh-CN" sz="2600" dirty="0" smtClean="0"/>
              <a:t>O III]/Hβ</a:t>
            </a:r>
            <a:r>
              <a:rPr lang="zh-CN" altLang="en-US" sz="2600" dirty="0" smtClean="0"/>
              <a:t>的金属丰度变化</a:t>
            </a:r>
            <a:r>
              <a:rPr lang="zh-CN" altLang="en-US" sz="2600" dirty="0"/>
              <a:t>小于</a:t>
            </a:r>
            <a:r>
              <a:rPr lang="en-US" altLang="zh-CN" sz="2600" dirty="0"/>
              <a:t>0.4 </a:t>
            </a:r>
            <a:r>
              <a:rPr lang="en-US" altLang="zh-CN" sz="2600" dirty="0" err="1"/>
              <a:t>dex</a:t>
            </a:r>
            <a:r>
              <a:rPr lang="zh-CN" altLang="en-US" sz="2600" dirty="0"/>
              <a:t>，可用于粗略估算电离参数</a:t>
            </a:r>
            <a:r>
              <a:rPr lang="zh-CN" altLang="en-US" sz="2600" dirty="0" smtClean="0"/>
              <a:t>。但是在</a:t>
            </a:r>
            <a:r>
              <a:rPr lang="en-US" altLang="zh-CN" sz="2600" dirty="0" smtClean="0"/>
              <a:t>log(U)&gt;-2.63</a:t>
            </a:r>
            <a:r>
              <a:rPr lang="zh-CN" altLang="en-US" sz="2600" dirty="0" smtClean="0"/>
              <a:t>时</a:t>
            </a:r>
            <a:r>
              <a:rPr lang="zh-CN" altLang="en-US" sz="2600" dirty="0"/>
              <a:t>该</a:t>
            </a:r>
            <a:r>
              <a:rPr lang="zh-CN" altLang="en-US" sz="2600" dirty="0" smtClean="0"/>
              <a:t>比值</a:t>
            </a:r>
            <a:r>
              <a:rPr lang="zh-CN" altLang="en-US" sz="2600" dirty="0"/>
              <a:t>对电离参数变得不</a:t>
            </a:r>
            <a:r>
              <a:rPr lang="zh-CN" altLang="en-US" sz="2600" dirty="0" smtClean="0"/>
              <a:t>敏感，因此不适宜用来测量超星团和极亮红外星系的电离参数。</a:t>
            </a:r>
            <a:endParaRPr lang="en-US" altLang="zh-CN" sz="2600" dirty="0" smtClean="0"/>
          </a:p>
          <a:p>
            <a:r>
              <a:rPr lang="en-US" altLang="zh-CN" sz="2600" b="1" dirty="0"/>
              <a:t>[</a:t>
            </a:r>
            <a:r>
              <a:rPr lang="en-US" altLang="zh-CN" sz="2600" b="1" dirty="0" smtClean="0"/>
              <a:t>O III]52</a:t>
            </a:r>
            <a:r>
              <a:rPr lang="el-GR" altLang="zh-CN" sz="2600" b="1" dirty="0" smtClean="0"/>
              <a:t>μ</a:t>
            </a:r>
            <a:r>
              <a:rPr lang="en-US" altLang="zh-CN" sz="2600" b="1" dirty="0"/>
              <a:t>m/[</a:t>
            </a:r>
            <a:r>
              <a:rPr lang="en-US" altLang="zh-CN" sz="2600" b="1" dirty="0" smtClean="0"/>
              <a:t>S III]33</a:t>
            </a:r>
            <a:r>
              <a:rPr lang="el-GR" altLang="zh-CN" sz="2600" b="1" dirty="0" smtClean="0"/>
              <a:t>μ</a:t>
            </a:r>
            <a:r>
              <a:rPr lang="en-US" altLang="zh-CN" sz="2600" b="1" dirty="0" smtClean="0"/>
              <a:t>m</a:t>
            </a:r>
            <a:r>
              <a:rPr lang="zh-CN" altLang="en-US" sz="2600" dirty="0" smtClean="0"/>
              <a:t>：</a:t>
            </a:r>
            <a:r>
              <a:rPr lang="en-US" altLang="zh-CN" sz="2600" dirty="0" err="1"/>
              <a:t>Cotera</a:t>
            </a:r>
            <a:r>
              <a:rPr lang="en-US" altLang="zh-CN" sz="2600" dirty="0"/>
              <a:t> et al. (2005</a:t>
            </a:r>
            <a:r>
              <a:rPr lang="en-US" altLang="zh-CN" sz="2600" dirty="0" smtClean="0"/>
              <a:t>)</a:t>
            </a:r>
            <a:r>
              <a:rPr lang="zh-CN" altLang="en-US" sz="2600" dirty="0" smtClean="0"/>
              <a:t>提出，和</a:t>
            </a:r>
            <a:r>
              <a:rPr lang="en-US" altLang="zh-CN" sz="2600" dirty="0" smtClean="0"/>
              <a:t>[O III]/Hβ</a:t>
            </a:r>
            <a:r>
              <a:rPr lang="zh-CN" altLang="en-US" sz="2600" dirty="0" smtClean="0"/>
              <a:t>类似，高电离参数下不敏感。</a:t>
            </a:r>
            <a:r>
              <a:rPr lang="en-US" altLang="zh-CN" sz="2600" dirty="0" smtClean="0"/>
              <a:t>4&lt;log(P/k)&lt;6</a:t>
            </a:r>
            <a:r>
              <a:rPr lang="zh-CN" altLang="en-US" sz="2600" dirty="0"/>
              <a:t>范围</a:t>
            </a:r>
            <a:r>
              <a:rPr lang="zh-CN" altLang="en-US" sz="2600" dirty="0" smtClean="0"/>
              <a:t>内对</a:t>
            </a:r>
            <a:r>
              <a:rPr lang="en-US" altLang="zh-CN" sz="2600" dirty="0" smtClean="0"/>
              <a:t>ISM</a:t>
            </a:r>
            <a:r>
              <a:rPr lang="zh-CN" altLang="en-US" sz="2600" dirty="0"/>
              <a:t>压强</a:t>
            </a:r>
            <a:r>
              <a:rPr lang="zh-CN" altLang="en-US" sz="2600" dirty="0" smtClean="0"/>
              <a:t>变化</a:t>
            </a:r>
            <a:r>
              <a:rPr lang="zh-CN" altLang="en-US" sz="2600" dirty="0"/>
              <a:t>不敏感。</a:t>
            </a:r>
            <a:endParaRPr lang="zh-CN" altLang="en-US" sz="2600" dirty="0"/>
          </a:p>
        </p:txBody>
      </p:sp>
    </p:spTree>
    <p:extLst>
      <p:ext uri="{BB962C8B-B14F-4D97-AF65-F5344CB8AC3E}">
        <p14:creationId xmlns:p14="http://schemas.microsoft.com/office/powerpoint/2010/main" val="293029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5975249"/>
          </a:xfrm>
        </p:spPr>
      </p:pic>
    </p:spTree>
    <p:extLst>
      <p:ext uri="{BB962C8B-B14F-4D97-AF65-F5344CB8AC3E}">
        <p14:creationId xmlns:p14="http://schemas.microsoft.com/office/powerpoint/2010/main" val="2804926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内容占位符 3" descr="屏幕剪辑"/>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7845201" cy="6858000"/>
          </a:xfrm>
        </p:spPr>
      </p:pic>
      <p:sp>
        <p:nvSpPr>
          <p:cNvPr id="5" name="文本框 4"/>
          <p:cNvSpPr txBox="1"/>
          <p:nvPr/>
        </p:nvSpPr>
        <p:spPr>
          <a:xfrm>
            <a:off x="7897911" y="766732"/>
            <a:ext cx="4026567" cy="5324535"/>
          </a:xfrm>
          <a:prstGeom prst="rect">
            <a:avLst/>
          </a:prstGeom>
          <a:noFill/>
        </p:spPr>
        <p:txBody>
          <a:bodyPr wrap="square" rtlCol="0">
            <a:spAutoFit/>
          </a:bodyPr>
          <a:lstStyle/>
          <a:p>
            <a:r>
              <a:rPr lang="zh-CN" altLang="en-US" sz="2000" dirty="0" smtClean="0"/>
              <a:t>金属丰度和压强对各种线比方法确定电离参数的影响（从蓝到红分别</a:t>
            </a:r>
            <a:r>
              <a:rPr lang="zh-CN" altLang="en-US" sz="2000" dirty="0"/>
              <a:t>对应于</a:t>
            </a:r>
            <a:r>
              <a:rPr lang="en-US" altLang="zh-CN" sz="2000" dirty="0" smtClean="0"/>
              <a:t>log(O/H</a:t>
            </a:r>
            <a:r>
              <a:rPr lang="en-US" altLang="zh-CN" sz="2000" dirty="0" smtClean="0"/>
              <a:t>)+ </a:t>
            </a:r>
            <a:r>
              <a:rPr lang="en-US" altLang="zh-CN" sz="2000" dirty="0"/>
              <a:t>12 = [7.63</a:t>
            </a:r>
            <a:r>
              <a:rPr lang="zh-CN" altLang="en-US" sz="2000" dirty="0"/>
              <a:t>、</a:t>
            </a:r>
            <a:r>
              <a:rPr lang="en-US" altLang="zh-CN" sz="2000" dirty="0"/>
              <a:t>8.23</a:t>
            </a:r>
            <a:r>
              <a:rPr lang="zh-CN" altLang="en-US" sz="2000" dirty="0"/>
              <a:t>、</a:t>
            </a:r>
            <a:r>
              <a:rPr lang="en-US" altLang="zh-CN" sz="2000" dirty="0"/>
              <a:t>8.53</a:t>
            </a:r>
            <a:r>
              <a:rPr lang="zh-CN" altLang="en-US" sz="2000" dirty="0"/>
              <a:t>、</a:t>
            </a:r>
            <a:r>
              <a:rPr lang="en-US" altLang="zh-CN" sz="2000" dirty="0"/>
              <a:t>8.93</a:t>
            </a:r>
            <a:r>
              <a:rPr lang="zh-CN" altLang="en-US" sz="2000" dirty="0"/>
              <a:t>和</a:t>
            </a:r>
            <a:r>
              <a:rPr lang="en-US" altLang="zh-CN" sz="2000" dirty="0"/>
              <a:t>9.23] </a:t>
            </a:r>
            <a:r>
              <a:rPr lang="zh-CN" altLang="en-US" sz="2000" dirty="0"/>
              <a:t>）</a:t>
            </a:r>
            <a:r>
              <a:rPr lang="zh-CN" altLang="en-US" sz="2000" dirty="0" smtClean="0"/>
              <a:t>。</a:t>
            </a:r>
            <a:endParaRPr lang="en-US" altLang="zh-CN" sz="2000" dirty="0" smtClean="0"/>
          </a:p>
          <a:p>
            <a:r>
              <a:rPr lang="zh-CN" altLang="en-US" sz="2000" dirty="0" smtClean="0"/>
              <a:t>实线</a:t>
            </a:r>
            <a:r>
              <a:rPr lang="zh-CN" altLang="en-US" sz="2000" dirty="0"/>
              <a:t>和虚线分别对应于</a:t>
            </a:r>
            <a:r>
              <a:rPr lang="en-US" altLang="zh-CN" sz="2000" dirty="0" smtClean="0"/>
              <a:t>ISM</a:t>
            </a:r>
            <a:r>
              <a:rPr lang="zh-CN" altLang="en-US" sz="2000" dirty="0"/>
              <a:t>压强</a:t>
            </a:r>
            <a:r>
              <a:rPr lang="en-US" altLang="zh-CN" sz="2000" dirty="0" smtClean="0"/>
              <a:t>log(P/k</a:t>
            </a:r>
            <a:r>
              <a:rPr lang="en-US" altLang="zh-CN" sz="2000" dirty="0" smtClean="0"/>
              <a:t>)= </a:t>
            </a:r>
            <a:r>
              <a:rPr lang="en-US" altLang="zh-CN" sz="2000" dirty="0"/>
              <a:t>5</a:t>
            </a:r>
            <a:r>
              <a:rPr lang="zh-CN" altLang="en-US" sz="2000" dirty="0"/>
              <a:t>和</a:t>
            </a:r>
            <a:r>
              <a:rPr lang="en-US" altLang="zh-CN" sz="2000" dirty="0" smtClean="0"/>
              <a:t>log(P/k</a:t>
            </a:r>
            <a:r>
              <a:rPr lang="en-US" altLang="zh-CN" sz="2000" dirty="0" smtClean="0"/>
              <a:t>)= </a:t>
            </a:r>
            <a:r>
              <a:rPr lang="en-US" altLang="zh-CN" sz="2000" dirty="0"/>
              <a:t>7</a:t>
            </a:r>
            <a:r>
              <a:rPr lang="zh-CN" altLang="en-US" sz="2000" dirty="0" smtClean="0"/>
              <a:t>。</a:t>
            </a:r>
            <a:endParaRPr lang="en-US" altLang="zh-CN" sz="2000" dirty="0" smtClean="0"/>
          </a:p>
          <a:p>
            <a:endParaRPr lang="en-US" altLang="zh-CN" sz="2000" dirty="0"/>
          </a:p>
          <a:p>
            <a:r>
              <a:rPr lang="zh-CN" altLang="en-US" sz="2000" dirty="0" smtClean="0"/>
              <a:t>可以看到光学</a:t>
            </a:r>
            <a:r>
              <a:rPr lang="en-US" altLang="zh-CN" sz="2000" dirty="0" smtClean="0"/>
              <a:t>S</a:t>
            </a:r>
            <a:r>
              <a:rPr lang="en-US" altLang="zh-CN" sz="2000" baseline="-25000" dirty="0" smtClean="0"/>
              <a:t>32</a:t>
            </a:r>
            <a:r>
              <a:rPr lang="zh-CN" altLang="en-US" sz="2000" dirty="0" smtClean="0"/>
              <a:t>和紫外</a:t>
            </a:r>
            <a:r>
              <a:rPr lang="en-US" altLang="zh-CN" sz="2000" dirty="0" smtClean="0"/>
              <a:t>Al</a:t>
            </a:r>
            <a:r>
              <a:rPr lang="en-US" altLang="zh-CN" sz="2000" baseline="-25000" dirty="0" smtClean="0"/>
              <a:t>32</a:t>
            </a:r>
            <a:r>
              <a:rPr lang="zh-CN" altLang="en-US" sz="2000" dirty="0" smtClean="0"/>
              <a:t>对压强和金属丰度是最不敏感的。</a:t>
            </a:r>
            <a:endParaRPr lang="en-US" altLang="zh-CN" sz="2000" dirty="0" smtClean="0"/>
          </a:p>
          <a:p>
            <a:r>
              <a:rPr lang="zh-CN" altLang="en-US" sz="2000" dirty="0" smtClean="0"/>
              <a:t>中红外</a:t>
            </a:r>
            <a:r>
              <a:rPr lang="en-US" altLang="zh-CN" sz="2000" dirty="0" smtClean="0"/>
              <a:t>Ne</a:t>
            </a:r>
            <a:r>
              <a:rPr lang="en-US" altLang="zh-CN" sz="2000" baseline="-25000" dirty="0" smtClean="0"/>
              <a:t>32</a:t>
            </a:r>
            <a:r>
              <a:rPr lang="zh-CN" altLang="en-US" sz="2000" dirty="0" smtClean="0"/>
              <a:t>和</a:t>
            </a:r>
            <a:r>
              <a:rPr lang="en-US" altLang="zh-CN" sz="2000" dirty="0" smtClean="0"/>
              <a:t>S</a:t>
            </a:r>
            <a:r>
              <a:rPr lang="en-US" altLang="zh-CN" sz="2000" baseline="-25000" dirty="0" smtClean="0"/>
              <a:t>43</a:t>
            </a:r>
            <a:r>
              <a:rPr lang="zh-CN" altLang="en-US" sz="2000" dirty="0" smtClean="0"/>
              <a:t>对金属丰度敏感，但是对压强不敏感。</a:t>
            </a:r>
            <a:endParaRPr lang="en-US" altLang="zh-CN" sz="2000" dirty="0" smtClean="0"/>
          </a:p>
          <a:p>
            <a:r>
              <a:rPr lang="zh-CN" altLang="en-US" sz="2000" dirty="0" smtClean="0"/>
              <a:t>紫外的</a:t>
            </a:r>
            <a:r>
              <a:rPr lang="en-US" altLang="zh-CN" sz="2000" dirty="0" smtClean="0"/>
              <a:t>C</a:t>
            </a:r>
            <a:r>
              <a:rPr lang="zh-CN" altLang="en-US" sz="2000" dirty="0" smtClean="0"/>
              <a:t>和</a:t>
            </a:r>
            <a:r>
              <a:rPr lang="en-US" altLang="zh-CN" sz="2000" dirty="0" smtClean="0"/>
              <a:t>Si</a:t>
            </a:r>
            <a:r>
              <a:rPr lang="zh-CN" altLang="en-US" sz="2000" dirty="0" smtClean="0"/>
              <a:t>线比对金属丰度敏感，在低金属丰度下对压强不敏感。</a:t>
            </a:r>
            <a:endParaRPr lang="en-US" altLang="zh-CN" sz="2000" dirty="0" smtClean="0"/>
          </a:p>
          <a:p>
            <a:r>
              <a:rPr lang="zh-CN" altLang="en-US" sz="2000" dirty="0" smtClean="0"/>
              <a:t>远红外</a:t>
            </a:r>
            <a:r>
              <a:rPr lang="en-US" altLang="zh-CN" sz="2000" dirty="0" smtClean="0"/>
              <a:t>N</a:t>
            </a:r>
            <a:r>
              <a:rPr lang="en-US" altLang="zh-CN" sz="2000" baseline="-25000" dirty="0" smtClean="0"/>
              <a:t>32</a:t>
            </a:r>
            <a:r>
              <a:rPr lang="zh-CN" altLang="en-US" sz="2000" dirty="0" smtClean="0"/>
              <a:t>对压强敏感，而对金属丰度较不敏感。</a:t>
            </a:r>
            <a:endParaRPr lang="en-US" altLang="zh-CN" sz="2000" dirty="0" smtClean="0"/>
          </a:p>
          <a:p>
            <a:r>
              <a:rPr lang="zh-CN" altLang="en-US" sz="2000" dirty="0" smtClean="0"/>
              <a:t>光学</a:t>
            </a:r>
            <a:r>
              <a:rPr lang="en-US" altLang="zh-CN" sz="2000" dirty="0" smtClean="0"/>
              <a:t>O</a:t>
            </a:r>
            <a:r>
              <a:rPr lang="en-US" altLang="zh-CN" sz="2000" baseline="-25000" dirty="0" smtClean="0"/>
              <a:t>32</a:t>
            </a:r>
            <a:r>
              <a:rPr lang="zh-CN" altLang="en-US" sz="2000" dirty="0" smtClean="0"/>
              <a:t>在高金属丰度、高电离参数下会对压强非常敏感。</a:t>
            </a:r>
            <a:endParaRPr lang="zh-CN" altLang="en-US" sz="2000" dirty="0"/>
          </a:p>
        </p:txBody>
      </p:sp>
      <p:sp>
        <p:nvSpPr>
          <p:cNvPr id="3" name="文本框 2"/>
          <p:cNvSpPr txBox="1"/>
          <p:nvPr/>
        </p:nvSpPr>
        <p:spPr>
          <a:xfrm>
            <a:off x="5772834" y="1102936"/>
            <a:ext cx="646331" cy="369332"/>
          </a:xfrm>
          <a:prstGeom prst="rect">
            <a:avLst/>
          </a:prstGeom>
          <a:noFill/>
        </p:spPr>
        <p:txBody>
          <a:bodyPr wrap="none" rtlCol="0">
            <a:spAutoFit/>
          </a:bodyPr>
          <a:lstStyle/>
          <a:p>
            <a:r>
              <a:rPr lang="zh-CN" altLang="en-US" dirty="0" smtClean="0"/>
              <a:t>紫外</a:t>
            </a:r>
            <a:endParaRPr lang="zh-CN" altLang="en-US" dirty="0"/>
          </a:p>
        </p:txBody>
      </p:sp>
      <p:sp>
        <p:nvSpPr>
          <p:cNvPr id="6" name="文本框 5"/>
          <p:cNvSpPr txBox="1"/>
          <p:nvPr/>
        </p:nvSpPr>
        <p:spPr>
          <a:xfrm>
            <a:off x="5772833" y="1871147"/>
            <a:ext cx="646331" cy="369332"/>
          </a:xfrm>
          <a:prstGeom prst="rect">
            <a:avLst/>
          </a:prstGeom>
          <a:noFill/>
        </p:spPr>
        <p:txBody>
          <a:bodyPr wrap="none" rtlCol="0">
            <a:spAutoFit/>
          </a:bodyPr>
          <a:lstStyle/>
          <a:p>
            <a:r>
              <a:rPr lang="zh-CN" altLang="en-US" dirty="0" smtClean="0"/>
              <a:t>光学</a:t>
            </a:r>
            <a:endParaRPr lang="zh-CN" altLang="en-US" dirty="0"/>
          </a:p>
        </p:txBody>
      </p:sp>
      <p:sp>
        <p:nvSpPr>
          <p:cNvPr id="7" name="文本框 6"/>
          <p:cNvSpPr txBox="1"/>
          <p:nvPr/>
        </p:nvSpPr>
        <p:spPr>
          <a:xfrm>
            <a:off x="3183118" y="1259322"/>
            <a:ext cx="646331" cy="369332"/>
          </a:xfrm>
          <a:prstGeom prst="rect">
            <a:avLst/>
          </a:prstGeom>
          <a:noFill/>
        </p:spPr>
        <p:txBody>
          <a:bodyPr wrap="none" rtlCol="0">
            <a:spAutoFit/>
          </a:bodyPr>
          <a:lstStyle/>
          <a:p>
            <a:r>
              <a:rPr lang="zh-CN" altLang="en-US" dirty="0" smtClean="0"/>
              <a:t>紫外</a:t>
            </a:r>
            <a:endParaRPr lang="zh-CN" altLang="en-US" dirty="0"/>
          </a:p>
        </p:txBody>
      </p:sp>
      <p:sp>
        <p:nvSpPr>
          <p:cNvPr id="8" name="文本框 7"/>
          <p:cNvSpPr txBox="1"/>
          <p:nvPr/>
        </p:nvSpPr>
        <p:spPr>
          <a:xfrm>
            <a:off x="3183117" y="2655977"/>
            <a:ext cx="646331" cy="369332"/>
          </a:xfrm>
          <a:prstGeom prst="rect">
            <a:avLst/>
          </a:prstGeom>
          <a:noFill/>
        </p:spPr>
        <p:txBody>
          <a:bodyPr wrap="none" rtlCol="0">
            <a:spAutoFit/>
          </a:bodyPr>
          <a:lstStyle/>
          <a:p>
            <a:r>
              <a:rPr lang="zh-CN" altLang="en-US" dirty="0" smtClean="0"/>
              <a:t>紫外</a:t>
            </a:r>
            <a:endParaRPr lang="zh-CN" altLang="en-US" dirty="0"/>
          </a:p>
        </p:txBody>
      </p:sp>
      <p:sp>
        <p:nvSpPr>
          <p:cNvPr id="9" name="文本框 8"/>
          <p:cNvSpPr txBox="1"/>
          <p:nvPr/>
        </p:nvSpPr>
        <p:spPr>
          <a:xfrm>
            <a:off x="2859951" y="4213781"/>
            <a:ext cx="646331" cy="369332"/>
          </a:xfrm>
          <a:prstGeom prst="rect">
            <a:avLst/>
          </a:prstGeom>
          <a:noFill/>
        </p:spPr>
        <p:txBody>
          <a:bodyPr wrap="none" rtlCol="0">
            <a:spAutoFit/>
          </a:bodyPr>
          <a:lstStyle/>
          <a:p>
            <a:r>
              <a:rPr lang="zh-CN" altLang="en-US" dirty="0" smtClean="0"/>
              <a:t>光学</a:t>
            </a:r>
            <a:endParaRPr lang="zh-CN" altLang="en-US" dirty="0"/>
          </a:p>
        </p:txBody>
      </p:sp>
      <p:sp>
        <p:nvSpPr>
          <p:cNvPr id="10" name="文本框 9"/>
          <p:cNvSpPr txBox="1"/>
          <p:nvPr/>
        </p:nvSpPr>
        <p:spPr>
          <a:xfrm>
            <a:off x="6680462" y="4398447"/>
            <a:ext cx="877163" cy="369332"/>
          </a:xfrm>
          <a:prstGeom prst="rect">
            <a:avLst/>
          </a:prstGeom>
          <a:noFill/>
        </p:spPr>
        <p:txBody>
          <a:bodyPr wrap="none" rtlCol="0">
            <a:spAutoFit/>
          </a:bodyPr>
          <a:lstStyle/>
          <a:p>
            <a:r>
              <a:rPr lang="zh-CN" altLang="en-US" dirty="0" smtClean="0"/>
              <a:t>中红外</a:t>
            </a:r>
            <a:endParaRPr lang="zh-CN" altLang="en-US" dirty="0"/>
          </a:p>
        </p:txBody>
      </p:sp>
      <p:sp>
        <p:nvSpPr>
          <p:cNvPr id="11" name="文本框 10"/>
          <p:cNvSpPr txBox="1"/>
          <p:nvPr/>
        </p:nvSpPr>
        <p:spPr>
          <a:xfrm>
            <a:off x="2692923" y="4986779"/>
            <a:ext cx="877163" cy="369332"/>
          </a:xfrm>
          <a:prstGeom prst="rect">
            <a:avLst/>
          </a:prstGeom>
          <a:noFill/>
        </p:spPr>
        <p:txBody>
          <a:bodyPr wrap="none" rtlCol="0">
            <a:spAutoFit/>
          </a:bodyPr>
          <a:lstStyle/>
          <a:p>
            <a:r>
              <a:rPr lang="zh-CN" altLang="en-US" dirty="0" smtClean="0"/>
              <a:t>中红外</a:t>
            </a:r>
            <a:endParaRPr lang="zh-CN" altLang="en-US" dirty="0"/>
          </a:p>
        </p:txBody>
      </p:sp>
      <p:sp>
        <p:nvSpPr>
          <p:cNvPr id="12" name="文本框 11"/>
          <p:cNvSpPr txBox="1"/>
          <p:nvPr/>
        </p:nvSpPr>
        <p:spPr>
          <a:xfrm>
            <a:off x="5473832" y="5863472"/>
            <a:ext cx="877163" cy="369332"/>
          </a:xfrm>
          <a:prstGeom prst="rect">
            <a:avLst/>
          </a:prstGeom>
          <a:noFill/>
        </p:spPr>
        <p:txBody>
          <a:bodyPr wrap="none" rtlCol="0">
            <a:spAutoFit/>
          </a:bodyPr>
          <a:lstStyle/>
          <a:p>
            <a:r>
              <a:rPr lang="zh-CN" altLang="en-US" dirty="0" smtClean="0"/>
              <a:t>远红外</a:t>
            </a:r>
            <a:endParaRPr lang="zh-CN" altLang="en-US" dirty="0"/>
          </a:p>
        </p:txBody>
      </p:sp>
    </p:spTree>
    <p:extLst>
      <p:ext uri="{BB962C8B-B14F-4D97-AF65-F5344CB8AC3E}">
        <p14:creationId xmlns:p14="http://schemas.microsoft.com/office/powerpoint/2010/main" val="1923204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光学线比法</a:t>
            </a:r>
            <a:endParaRPr lang="zh-CN" altLang="en-US" dirty="0"/>
          </a:p>
        </p:txBody>
      </p:sp>
      <p:sp>
        <p:nvSpPr>
          <p:cNvPr id="3" name="内容占位符 2"/>
          <p:cNvSpPr>
            <a:spLocks noGrp="1"/>
          </p:cNvSpPr>
          <p:nvPr>
            <p:ph idx="1"/>
          </p:nvPr>
        </p:nvSpPr>
        <p:spPr>
          <a:xfrm>
            <a:off x="838200" y="1397479"/>
            <a:ext cx="10515600" cy="4779484"/>
          </a:xfrm>
        </p:spPr>
        <p:txBody>
          <a:bodyPr>
            <a:normAutofit/>
          </a:bodyPr>
          <a:lstStyle/>
          <a:p>
            <a:r>
              <a:rPr lang="en-US" altLang="zh-CN" sz="2700" dirty="0" smtClean="0"/>
              <a:t>Seaton and </a:t>
            </a:r>
            <a:r>
              <a:rPr lang="en-US" altLang="zh-CN" sz="2700" dirty="0" err="1" smtClean="0"/>
              <a:t>Osterbrock</a:t>
            </a:r>
            <a:r>
              <a:rPr lang="en-US" altLang="zh-CN" sz="2700" dirty="0"/>
              <a:t> </a:t>
            </a:r>
            <a:r>
              <a:rPr lang="en-US" altLang="zh-CN" sz="2700" dirty="0" smtClean="0"/>
              <a:t>1957; </a:t>
            </a:r>
            <a:r>
              <a:rPr lang="en-US" altLang="zh-CN" sz="2700" dirty="0" err="1" smtClean="0"/>
              <a:t>Saraph</a:t>
            </a:r>
            <a:r>
              <a:rPr lang="en-US" altLang="zh-CN" sz="2700" dirty="0" smtClean="0"/>
              <a:t> and Seaton 1970 </a:t>
            </a:r>
            <a:r>
              <a:rPr lang="zh-CN" altLang="en-US" sz="2700" dirty="0" smtClean="0"/>
              <a:t>发现，</a:t>
            </a:r>
            <a:r>
              <a:rPr lang="en-US" altLang="zh-CN" sz="2700" dirty="0" smtClean="0"/>
              <a:t>np</a:t>
            </a:r>
            <a:r>
              <a:rPr lang="en-US" altLang="zh-CN" sz="2700" baseline="30000" dirty="0" smtClean="0"/>
              <a:t>3</a:t>
            </a:r>
            <a:r>
              <a:rPr lang="zh-CN" altLang="en-US" sz="2700" dirty="0" smtClean="0"/>
              <a:t>构型的原子或者离子</a:t>
            </a:r>
            <a:r>
              <a:rPr lang="en-US" altLang="zh-CN" sz="2700" dirty="0" smtClean="0"/>
              <a:t>(</a:t>
            </a:r>
            <a:r>
              <a:rPr lang="zh-CN" altLang="en-US" sz="2700" dirty="0" smtClean="0"/>
              <a:t>例如氮原子</a:t>
            </a:r>
            <a:r>
              <a:rPr lang="en-US" altLang="zh-CN" sz="2700" dirty="0" smtClean="0"/>
              <a:t>)</a:t>
            </a:r>
            <a:r>
              <a:rPr lang="zh-CN" altLang="en-US" sz="2700" dirty="0" smtClean="0"/>
              <a:t>的禁线线比对电子密度非常敏感，但是对温度不敏感。</a:t>
            </a:r>
            <a:endParaRPr lang="en-US" altLang="zh-CN" sz="2700" dirty="0" smtClean="0"/>
          </a:p>
          <a:p>
            <a:endParaRPr lang="en-US" altLang="zh-CN" sz="2700" dirty="0"/>
          </a:p>
          <a:p>
            <a:r>
              <a:rPr lang="zh-CN" altLang="en-US" sz="2700" dirty="0" smtClean="0"/>
              <a:t>比如，</a:t>
            </a:r>
            <a:r>
              <a:rPr lang="en-US" altLang="zh-CN" sz="2700" dirty="0" smtClean="0"/>
              <a:t>[N I]</a:t>
            </a:r>
            <a:r>
              <a:rPr lang="el-GR" altLang="zh-CN" sz="2700" dirty="0" smtClean="0"/>
              <a:t>λ</a:t>
            </a:r>
            <a:r>
              <a:rPr lang="en-US" altLang="zh-CN" sz="2700" dirty="0" smtClean="0"/>
              <a:t>5198/</a:t>
            </a:r>
            <a:r>
              <a:rPr lang="el-GR" altLang="zh-CN" sz="2700" dirty="0" smtClean="0"/>
              <a:t>λ</a:t>
            </a:r>
            <a:r>
              <a:rPr lang="en-US" altLang="zh-CN" sz="2700" dirty="0" smtClean="0"/>
              <a:t>5200</a:t>
            </a:r>
            <a:r>
              <a:rPr lang="zh-CN" altLang="en-US" sz="2700" dirty="0" smtClean="0"/>
              <a:t>、</a:t>
            </a:r>
            <a:r>
              <a:rPr lang="it-IT" altLang="zh-CN" sz="2700" dirty="0" smtClean="0"/>
              <a:t>[S II]</a:t>
            </a:r>
            <a:r>
              <a:rPr lang="el-GR" altLang="zh-CN" sz="2700" dirty="0" smtClean="0"/>
              <a:t>λ</a:t>
            </a:r>
            <a:r>
              <a:rPr lang="en-US" altLang="zh-CN" sz="2700" dirty="0" smtClean="0"/>
              <a:t>6716/</a:t>
            </a:r>
            <a:r>
              <a:rPr lang="el-GR" altLang="zh-CN" sz="2700" dirty="0" smtClean="0"/>
              <a:t>λ</a:t>
            </a:r>
            <a:r>
              <a:rPr lang="en-US" altLang="zh-CN" sz="2700" dirty="0" smtClean="0"/>
              <a:t>6731</a:t>
            </a:r>
            <a:r>
              <a:rPr lang="zh-CN" altLang="en-US" sz="2700" dirty="0" smtClean="0"/>
              <a:t>、</a:t>
            </a:r>
            <a:endParaRPr lang="en-US" altLang="zh-CN" sz="2700" dirty="0" smtClean="0"/>
          </a:p>
          <a:p>
            <a:pPr marL="0" indent="0">
              <a:buNone/>
            </a:pPr>
            <a:r>
              <a:rPr lang="en-US" altLang="zh-CN" sz="2700" dirty="0" smtClean="0"/>
              <a:t>[O II]</a:t>
            </a:r>
            <a:r>
              <a:rPr lang="el-GR" altLang="zh-CN" sz="2700" dirty="0" smtClean="0"/>
              <a:t>λ</a:t>
            </a:r>
            <a:r>
              <a:rPr lang="en-US" altLang="zh-CN" sz="2700" dirty="0" smtClean="0"/>
              <a:t>3729/</a:t>
            </a:r>
            <a:r>
              <a:rPr lang="el-GR" altLang="zh-CN" sz="2700" dirty="0" smtClean="0"/>
              <a:t>λ</a:t>
            </a:r>
            <a:r>
              <a:rPr lang="en-US" altLang="zh-CN" sz="2700" dirty="0" smtClean="0"/>
              <a:t>3726</a:t>
            </a:r>
            <a:r>
              <a:rPr lang="zh-CN" altLang="en-US" sz="2700" dirty="0" smtClean="0"/>
              <a:t>、</a:t>
            </a:r>
            <a:r>
              <a:rPr lang="en-US" altLang="zh-CN" sz="2700" dirty="0" smtClean="0"/>
              <a:t>[Cl III]</a:t>
            </a:r>
            <a:r>
              <a:rPr lang="el-GR" altLang="zh-CN" sz="2700" dirty="0" smtClean="0"/>
              <a:t>λ</a:t>
            </a:r>
            <a:r>
              <a:rPr lang="en-US" altLang="zh-CN" sz="2700" dirty="0" smtClean="0"/>
              <a:t>5517/</a:t>
            </a:r>
            <a:r>
              <a:rPr lang="el-GR" altLang="zh-CN" sz="2700" dirty="0" smtClean="0"/>
              <a:t>λ</a:t>
            </a:r>
            <a:r>
              <a:rPr lang="en-US" altLang="zh-CN" sz="2700" dirty="0" smtClean="0"/>
              <a:t>5537</a:t>
            </a:r>
            <a:r>
              <a:rPr lang="zh-CN" altLang="en-US" sz="2700" dirty="0" smtClean="0"/>
              <a:t>、</a:t>
            </a:r>
            <a:endParaRPr lang="en-US" altLang="zh-CN" sz="2700" dirty="0" smtClean="0"/>
          </a:p>
          <a:p>
            <a:pPr marL="0" indent="0">
              <a:buNone/>
            </a:pPr>
            <a:r>
              <a:rPr lang="en-US" altLang="zh-CN" sz="2700" dirty="0" smtClean="0"/>
              <a:t>[</a:t>
            </a:r>
            <a:r>
              <a:rPr lang="en-US" altLang="zh-CN" sz="2700" dirty="0" err="1" smtClean="0"/>
              <a:t>Ar</a:t>
            </a:r>
            <a:r>
              <a:rPr lang="en-US" altLang="zh-CN" sz="2700" dirty="0" smtClean="0"/>
              <a:t> IV]</a:t>
            </a:r>
            <a:r>
              <a:rPr lang="el-GR" altLang="zh-CN" sz="2700" dirty="0" smtClean="0"/>
              <a:t>λ</a:t>
            </a:r>
            <a:r>
              <a:rPr lang="en-US" altLang="zh-CN" sz="2700" dirty="0" smtClean="0"/>
              <a:t>4711/</a:t>
            </a:r>
            <a:r>
              <a:rPr lang="el-GR" altLang="zh-CN" sz="2700" dirty="0" smtClean="0"/>
              <a:t>λ</a:t>
            </a:r>
            <a:r>
              <a:rPr lang="en-US" altLang="zh-CN" sz="2700" dirty="0" smtClean="0"/>
              <a:t>4740</a:t>
            </a:r>
            <a:r>
              <a:rPr lang="zh-CN" altLang="en-US" sz="2700" dirty="0" smtClean="0"/>
              <a:t>。其中硫和氧适用于电子</a:t>
            </a:r>
            <a:endParaRPr lang="en-US" altLang="zh-CN" sz="2700" dirty="0" smtClean="0"/>
          </a:p>
          <a:p>
            <a:pPr marL="0" indent="0">
              <a:buNone/>
            </a:pPr>
            <a:r>
              <a:rPr lang="zh-CN" altLang="en-US" sz="2700" dirty="0" smtClean="0"/>
              <a:t>密度为</a:t>
            </a:r>
            <a:r>
              <a:rPr lang="en-US" altLang="zh-CN" sz="2700" dirty="0" smtClean="0"/>
              <a:t>3</a:t>
            </a:r>
            <a:r>
              <a:rPr lang="zh-CN" altLang="en-US" sz="2700" dirty="0" smtClean="0"/>
              <a:t>的区域，氯适用于</a:t>
            </a:r>
            <a:r>
              <a:rPr lang="en-US" altLang="zh-CN" sz="2700" dirty="0" smtClean="0"/>
              <a:t>4</a:t>
            </a:r>
            <a:r>
              <a:rPr lang="zh-CN" altLang="en-US" sz="2700" dirty="0" smtClean="0"/>
              <a:t>而氩适用于</a:t>
            </a:r>
            <a:r>
              <a:rPr lang="en-US" altLang="zh-CN" sz="2700" dirty="0" smtClean="0"/>
              <a:t>5</a:t>
            </a:r>
            <a:r>
              <a:rPr lang="zh-CN" altLang="en-US" sz="2700" dirty="0" smtClean="0"/>
              <a:t>。</a:t>
            </a:r>
            <a:endParaRPr lang="en-US" altLang="zh-CN" sz="2700" dirty="0" smtClean="0"/>
          </a:p>
          <a:p>
            <a:r>
              <a:rPr lang="zh-CN" altLang="en-US" sz="2700" dirty="0" smtClean="0"/>
              <a:t>在一般的</a:t>
            </a:r>
            <a:r>
              <a:rPr lang="en-US" altLang="zh-CN" sz="2700" dirty="0" smtClean="0"/>
              <a:t>H II</a:t>
            </a:r>
            <a:r>
              <a:rPr lang="zh-CN" altLang="en-US" sz="2700" dirty="0" smtClean="0"/>
              <a:t>区中，通常使用</a:t>
            </a:r>
            <a:r>
              <a:rPr lang="en-US" altLang="zh-CN" sz="2700" dirty="0" smtClean="0"/>
              <a:t>[S II]</a:t>
            </a:r>
            <a:r>
              <a:rPr lang="zh-CN" altLang="en-US" sz="2700" dirty="0" smtClean="0"/>
              <a:t>线或者</a:t>
            </a:r>
            <a:r>
              <a:rPr lang="en-US" altLang="zh-CN" sz="2700" dirty="0" smtClean="0"/>
              <a:t>[O II]</a:t>
            </a:r>
          </a:p>
          <a:p>
            <a:pPr marL="0" indent="0">
              <a:buNone/>
            </a:pPr>
            <a:r>
              <a:rPr lang="zh-CN" altLang="en-US" sz="2700" dirty="0" smtClean="0"/>
              <a:t>线，</a:t>
            </a:r>
            <a:r>
              <a:rPr lang="en-US" altLang="zh-CN" sz="2700" dirty="0" err="1" smtClean="0"/>
              <a:t>Te</a:t>
            </a:r>
            <a:r>
              <a:rPr lang="en-US" altLang="zh-CN" sz="2700" dirty="0" smtClean="0"/>
              <a:t>=10</a:t>
            </a:r>
            <a:r>
              <a:rPr lang="en-US" altLang="zh-CN" sz="2700" baseline="30000" dirty="0" smtClean="0"/>
              <a:t>4</a:t>
            </a:r>
            <a:r>
              <a:rPr lang="en-US" altLang="zh-CN" sz="2700" dirty="0" smtClean="0"/>
              <a:t> K</a:t>
            </a:r>
            <a:r>
              <a:rPr lang="zh-CN" altLang="en-US" sz="2700" dirty="0" smtClean="0"/>
              <a:t>作为参数来计算电子密度。</a:t>
            </a:r>
            <a:endParaRPr lang="zh-CN" altLang="en-US" sz="2700"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070" y="2653546"/>
            <a:ext cx="4941671" cy="464942"/>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0436" y="2951075"/>
            <a:ext cx="3891453" cy="3716735"/>
          </a:xfrm>
          <a:prstGeom prst="rect">
            <a:avLst/>
          </a:prstGeom>
        </p:spPr>
      </p:pic>
      <p:sp>
        <p:nvSpPr>
          <p:cNvPr id="6" name="文本框 5"/>
          <p:cNvSpPr txBox="1"/>
          <p:nvPr/>
        </p:nvSpPr>
        <p:spPr>
          <a:xfrm>
            <a:off x="7474578" y="5678268"/>
            <a:ext cx="891716" cy="369332"/>
          </a:xfrm>
          <a:prstGeom prst="rect">
            <a:avLst/>
          </a:prstGeom>
          <a:noFill/>
        </p:spPr>
        <p:txBody>
          <a:bodyPr wrap="square" rtlCol="0">
            <a:spAutoFit/>
          </a:bodyPr>
          <a:lstStyle/>
          <a:p>
            <a:r>
              <a:rPr lang="en-US" altLang="zh-CN" dirty="0" smtClean="0"/>
              <a:t>0.667</a:t>
            </a:r>
            <a:endParaRPr lang="zh-CN" altLang="en-US" dirty="0"/>
          </a:p>
        </p:txBody>
      </p:sp>
      <p:sp>
        <p:nvSpPr>
          <p:cNvPr id="7" name="文本框 6"/>
          <p:cNvSpPr txBox="1"/>
          <p:nvPr/>
        </p:nvSpPr>
        <p:spPr>
          <a:xfrm>
            <a:off x="11547274" y="2951075"/>
            <a:ext cx="916178" cy="369332"/>
          </a:xfrm>
          <a:prstGeom prst="rect">
            <a:avLst/>
          </a:prstGeom>
          <a:noFill/>
        </p:spPr>
        <p:txBody>
          <a:bodyPr wrap="square" rtlCol="0">
            <a:spAutoFit/>
          </a:bodyPr>
          <a:lstStyle/>
          <a:p>
            <a:r>
              <a:rPr lang="en-US" altLang="zh-CN" dirty="0" smtClean="0"/>
              <a:t>1.566</a:t>
            </a:r>
            <a:endParaRPr lang="zh-CN" altLang="en-US" dirty="0"/>
          </a:p>
        </p:txBody>
      </p:sp>
    </p:spTree>
    <p:extLst>
      <p:ext uri="{BB962C8B-B14F-4D97-AF65-F5344CB8AC3E}">
        <p14:creationId xmlns:p14="http://schemas.microsoft.com/office/powerpoint/2010/main" val="1947556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紫外和红外线比法</a:t>
            </a:r>
            <a:endParaRPr lang="zh-CN" altLang="en-US" dirty="0"/>
          </a:p>
        </p:txBody>
      </p:sp>
      <p:sp>
        <p:nvSpPr>
          <p:cNvPr id="3" name="内容占位符 2"/>
          <p:cNvSpPr>
            <a:spLocks noGrp="1"/>
          </p:cNvSpPr>
          <p:nvPr>
            <p:ph idx="1"/>
          </p:nvPr>
        </p:nvSpPr>
        <p:spPr>
          <a:xfrm>
            <a:off x="838200" y="1483743"/>
            <a:ext cx="10515600" cy="5109562"/>
          </a:xfrm>
        </p:spPr>
        <p:txBody>
          <a:bodyPr/>
          <a:lstStyle/>
          <a:p>
            <a:r>
              <a:rPr lang="zh-CN" altLang="en-US" dirty="0" smtClean="0"/>
              <a:t>紫外波段的</a:t>
            </a:r>
            <a:r>
              <a:rPr lang="en-US" altLang="zh-CN" dirty="0" smtClean="0"/>
              <a:t>[C III]</a:t>
            </a:r>
            <a:r>
              <a:rPr lang="el-GR" altLang="zh-CN" dirty="0" smtClean="0"/>
              <a:t>λ</a:t>
            </a:r>
            <a:r>
              <a:rPr lang="en-US" altLang="zh-CN" dirty="0" smtClean="0"/>
              <a:t>1907/C III]</a:t>
            </a:r>
            <a:r>
              <a:rPr lang="el-GR" altLang="zh-CN" dirty="0" smtClean="0"/>
              <a:t>λ</a:t>
            </a:r>
            <a:r>
              <a:rPr lang="en-US" altLang="zh-CN" dirty="0" smtClean="0"/>
              <a:t>1909</a:t>
            </a:r>
            <a:r>
              <a:rPr lang="zh-CN" altLang="en-US" dirty="0" smtClean="0"/>
              <a:t>和</a:t>
            </a:r>
            <a:r>
              <a:rPr lang="en-US" altLang="zh-CN" dirty="0" smtClean="0"/>
              <a:t>[Si III]</a:t>
            </a:r>
            <a:r>
              <a:rPr lang="el-GR" altLang="zh-CN" dirty="0" smtClean="0"/>
              <a:t>λ</a:t>
            </a:r>
            <a:r>
              <a:rPr lang="en-US" altLang="zh-CN" dirty="0" smtClean="0"/>
              <a:t>1883/Si III]</a:t>
            </a:r>
            <a:r>
              <a:rPr lang="el-GR" altLang="zh-CN" dirty="0" smtClean="0"/>
              <a:t>λ</a:t>
            </a:r>
            <a:r>
              <a:rPr lang="en-US" altLang="zh-CN" dirty="0" smtClean="0"/>
              <a:t>1892(</a:t>
            </a:r>
            <a:r>
              <a:rPr lang="zh-CN" altLang="en-US" dirty="0" smtClean="0"/>
              <a:t>分别从</a:t>
            </a:r>
            <a:r>
              <a:rPr lang="en-US" altLang="zh-CN" baseline="30000" dirty="0" smtClean="0"/>
              <a:t>3</a:t>
            </a:r>
            <a:r>
              <a:rPr lang="en-US" altLang="zh-CN" dirty="0" smtClean="0"/>
              <a:t>P</a:t>
            </a:r>
            <a:r>
              <a:rPr lang="en-US" altLang="zh-CN" baseline="-25000" dirty="0" smtClean="0"/>
              <a:t>2</a:t>
            </a:r>
            <a:r>
              <a:rPr lang="zh-CN" altLang="en-US" dirty="0" smtClean="0"/>
              <a:t>跃迁到</a:t>
            </a:r>
            <a:r>
              <a:rPr lang="en-US" altLang="zh-CN" baseline="30000" dirty="0" smtClean="0"/>
              <a:t>1</a:t>
            </a:r>
            <a:r>
              <a:rPr lang="en-US" altLang="zh-CN" dirty="0" smtClean="0"/>
              <a:t>S</a:t>
            </a:r>
            <a:r>
              <a:rPr lang="en-US" altLang="zh-CN" baseline="-25000" dirty="0" smtClean="0"/>
              <a:t>0</a:t>
            </a:r>
            <a:r>
              <a:rPr lang="zh-CN" altLang="en-US" dirty="0" smtClean="0"/>
              <a:t>和</a:t>
            </a:r>
            <a:r>
              <a:rPr lang="en-US" altLang="zh-CN" baseline="30000" dirty="0" smtClean="0"/>
              <a:t>3</a:t>
            </a:r>
            <a:r>
              <a:rPr lang="en-US" altLang="zh-CN" dirty="0" smtClean="0"/>
              <a:t>P</a:t>
            </a:r>
            <a:r>
              <a:rPr lang="en-US" altLang="zh-CN" baseline="-25000" dirty="0" smtClean="0"/>
              <a:t>1</a:t>
            </a:r>
            <a:r>
              <a:rPr lang="zh-CN" altLang="en-US" dirty="0" smtClean="0"/>
              <a:t>跃迁到</a:t>
            </a:r>
            <a:r>
              <a:rPr lang="en-US" altLang="zh-CN" baseline="30000" dirty="0" smtClean="0"/>
              <a:t>1</a:t>
            </a:r>
            <a:r>
              <a:rPr lang="en-US" altLang="zh-CN" dirty="0" smtClean="0"/>
              <a:t>S</a:t>
            </a:r>
            <a:r>
              <a:rPr lang="en-US" altLang="zh-CN" baseline="-25000" dirty="0" smtClean="0"/>
              <a:t>0</a:t>
            </a:r>
            <a:r>
              <a:rPr lang="en-US" altLang="zh-CN" dirty="0" smtClean="0"/>
              <a:t>)</a:t>
            </a:r>
            <a:r>
              <a:rPr lang="zh-CN" altLang="en-US" dirty="0" smtClean="0"/>
              <a:t>也电子密度敏感而对温度不敏感，因此也可以用来测量电子密度。</a:t>
            </a:r>
            <a:r>
              <a:rPr lang="en-US" altLang="zh-CN" dirty="0" smtClean="0"/>
              <a:t>(</a:t>
            </a:r>
            <a:r>
              <a:rPr lang="en-US" altLang="zh-CN" dirty="0"/>
              <a:t>Keenan et al. 1992</a:t>
            </a:r>
            <a:r>
              <a:rPr lang="en-US" altLang="zh-CN" dirty="0" smtClean="0"/>
              <a:t>)</a:t>
            </a:r>
          </a:p>
          <a:p>
            <a:r>
              <a:rPr lang="zh-CN" altLang="en-US" dirty="0" smtClean="0"/>
              <a:t>红外线比也类似，通常使用</a:t>
            </a:r>
            <a:r>
              <a:rPr lang="en-US" altLang="zh-CN" dirty="0"/>
              <a:t>[O </a:t>
            </a:r>
            <a:r>
              <a:rPr lang="en-US" altLang="zh-CN" dirty="0" smtClean="0"/>
              <a:t>III]88μm/52μm</a:t>
            </a:r>
            <a:r>
              <a:rPr lang="zh-CN" altLang="en-US" dirty="0" smtClean="0"/>
              <a:t>，</a:t>
            </a:r>
            <a:endParaRPr lang="en-US" altLang="zh-CN" dirty="0" smtClean="0"/>
          </a:p>
          <a:p>
            <a:pPr marL="0" indent="0">
              <a:buNone/>
            </a:pPr>
            <a:r>
              <a:rPr lang="zh-CN" altLang="en-US" dirty="0" smtClean="0"/>
              <a:t>由于这条线非常强，在高红移处也能观测到。</a:t>
            </a:r>
            <a:endParaRPr lang="en-US" altLang="zh-CN" dirty="0" smtClean="0"/>
          </a:p>
          <a:p>
            <a:pPr marL="0" indent="0">
              <a:buNone/>
            </a:pPr>
            <a:r>
              <a:rPr lang="zh-CN" altLang="en-US" dirty="0" smtClean="0"/>
              <a:t>所以可以用来测量高红移星系的电子密度。</a:t>
            </a:r>
            <a:endParaRPr lang="en-US" altLang="zh-CN" dirty="0" smtClean="0"/>
          </a:p>
          <a:p>
            <a:pPr marL="0" indent="0">
              <a:buNone/>
            </a:pPr>
            <a:r>
              <a:rPr lang="zh-CN" altLang="en-US" dirty="0" smtClean="0"/>
              <a:t>但是</a:t>
            </a:r>
            <a:r>
              <a:rPr lang="en-US" altLang="zh-CN" dirty="0" smtClean="0"/>
              <a:t>Liu</a:t>
            </a:r>
            <a:r>
              <a:rPr lang="zh-CN" altLang="en-US" dirty="0" smtClean="0"/>
              <a:t>等人发现，红外线比方法测出的电子</a:t>
            </a:r>
            <a:endParaRPr lang="en-US" altLang="zh-CN" dirty="0" smtClean="0"/>
          </a:p>
          <a:p>
            <a:pPr marL="0" indent="0">
              <a:buNone/>
            </a:pPr>
            <a:r>
              <a:rPr lang="zh-CN" altLang="en-US" dirty="0" smtClean="0"/>
              <a:t>密度和光学线比方法测出的有较大偏差，这</a:t>
            </a:r>
            <a:endParaRPr lang="en-US" altLang="zh-CN" dirty="0" smtClean="0"/>
          </a:p>
          <a:p>
            <a:pPr marL="0" indent="0">
              <a:buNone/>
            </a:pPr>
            <a:r>
              <a:rPr lang="zh-CN" altLang="en-US" dirty="0" smtClean="0"/>
              <a:t>是星云结构的不均匀性导致的。需要使用完整</a:t>
            </a:r>
            <a:endParaRPr lang="en-US" altLang="zh-CN" dirty="0" smtClean="0"/>
          </a:p>
          <a:p>
            <a:pPr marL="0" indent="0">
              <a:buNone/>
            </a:pPr>
            <a:r>
              <a:rPr lang="zh-CN" altLang="en-US" dirty="0" smtClean="0"/>
              <a:t>的光致电离模型。</a:t>
            </a:r>
            <a:endParaRPr lang="en-US" altLang="zh-CN" dirty="0" smtClean="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180" y="2676302"/>
            <a:ext cx="4026820" cy="4181698"/>
          </a:xfrm>
          <a:prstGeom prst="rect">
            <a:avLst/>
          </a:prstGeom>
        </p:spPr>
      </p:pic>
      <p:sp>
        <p:nvSpPr>
          <p:cNvPr id="5" name="文本框 4"/>
          <p:cNvSpPr txBox="1"/>
          <p:nvPr/>
        </p:nvSpPr>
        <p:spPr>
          <a:xfrm>
            <a:off x="9015663" y="4315326"/>
            <a:ext cx="1572127" cy="1200329"/>
          </a:xfrm>
          <a:prstGeom prst="rect">
            <a:avLst/>
          </a:prstGeom>
          <a:noFill/>
        </p:spPr>
        <p:txBody>
          <a:bodyPr wrap="square" rtlCol="0">
            <a:spAutoFit/>
          </a:bodyPr>
          <a:lstStyle/>
          <a:p>
            <a:r>
              <a:rPr lang="en-US" altLang="zh-CN" dirty="0" smtClean="0"/>
              <a:t>CIII</a:t>
            </a:r>
            <a:r>
              <a:rPr lang="zh-CN" altLang="en-US" dirty="0" smtClean="0"/>
              <a:t>禁线</a:t>
            </a:r>
            <a:r>
              <a:rPr lang="en-US" altLang="zh-CN" dirty="0" smtClean="0"/>
              <a:t>/</a:t>
            </a:r>
            <a:r>
              <a:rPr lang="zh-CN" altLang="en-US" dirty="0"/>
              <a:t>半</a:t>
            </a:r>
            <a:r>
              <a:rPr lang="zh-CN" altLang="en-US" dirty="0" smtClean="0"/>
              <a:t>禁线线比，不同虚线表示不同的电子温度</a:t>
            </a:r>
            <a:endParaRPr lang="zh-CN" altLang="en-US" dirty="0"/>
          </a:p>
        </p:txBody>
      </p:sp>
      <p:sp>
        <p:nvSpPr>
          <p:cNvPr id="6" name="文本框 5"/>
          <p:cNvSpPr txBox="1"/>
          <p:nvPr/>
        </p:nvSpPr>
        <p:spPr>
          <a:xfrm>
            <a:off x="5678904" y="365125"/>
            <a:ext cx="6320591" cy="1015663"/>
          </a:xfrm>
          <a:prstGeom prst="rect">
            <a:avLst/>
          </a:prstGeom>
          <a:noFill/>
          <a:ln w="12700" cmpd="sng">
            <a:solidFill>
              <a:schemeClr val="tx1"/>
            </a:solidFill>
            <a:prstDash val="sysDash"/>
          </a:ln>
        </p:spPr>
        <p:txBody>
          <a:bodyPr wrap="square" rtlCol="0">
            <a:spAutoFit/>
          </a:bodyPr>
          <a:lstStyle/>
          <a:p>
            <a:pPr algn="ctr"/>
            <a:r>
              <a:rPr lang="en-US" altLang="zh-CN" sz="2000" dirty="0" smtClean="0"/>
              <a:t>LS</a:t>
            </a:r>
            <a:r>
              <a:rPr lang="zh-CN" altLang="en-US" sz="2000" dirty="0" smtClean="0"/>
              <a:t>耦合跃迁选择定则：</a:t>
            </a:r>
            <a:r>
              <a:rPr lang="el-GR" altLang="zh-CN" sz="2000" dirty="0" smtClean="0"/>
              <a:t>Δ</a:t>
            </a:r>
            <a:r>
              <a:rPr lang="en-US" altLang="zh-CN" sz="2000" dirty="0"/>
              <a:t>S=0</a:t>
            </a:r>
            <a:r>
              <a:rPr lang="zh-CN" altLang="en-US" sz="2000" dirty="0"/>
              <a:t>，</a:t>
            </a:r>
            <a:r>
              <a:rPr lang="el-GR" altLang="zh-CN" sz="2000" dirty="0"/>
              <a:t>Δ</a:t>
            </a:r>
            <a:r>
              <a:rPr lang="en-US" altLang="zh-CN" sz="2000" dirty="0" smtClean="0"/>
              <a:t>L=0,±1 </a:t>
            </a:r>
            <a:r>
              <a:rPr lang="zh-CN" altLang="en-US" sz="2000" dirty="0"/>
              <a:t>，</a:t>
            </a:r>
            <a:r>
              <a:rPr lang="el-GR" altLang="zh-CN" sz="2000" dirty="0"/>
              <a:t>Δ</a:t>
            </a:r>
            <a:r>
              <a:rPr lang="en-US" altLang="zh-CN" sz="2000" dirty="0" smtClean="0"/>
              <a:t>J=0,±1</a:t>
            </a:r>
            <a:r>
              <a:rPr lang="zh-CN" altLang="en-US" sz="2000" dirty="0"/>
              <a:t>（除去</a:t>
            </a:r>
            <a:r>
              <a:rPr lang="en-US" altLang="zh-CN" sz="2000" dirty="0"/>
              <a:t>J=0→J=0</a:t>
            </a:r>
            <a:r>
              <a:rPr lang="zh-CN" altLang="en-US" sz="2000" dirty="0" smtClean="0"/>
              <a:t>）。半禁线</a:t>
            </a:r>
            <a:r>
              <a:rPr lang="el-GR" altLang="zh-CN" sz="2000" dirty="0"/>
              <a:t>Δ</a:t>
            </a:r>
            <a:r>
              <a:rPr lang="en-US" altLang="zh-CN" sz="2000" dirty="0" smtClean="0"/>
              <a:t>L</a:t>
            </a:r>
            <a:r>
              <a:rPr lang="zh-CN" altLang="en-US" sz="2000" dirty="0" smtClean="0"/>
              <a:t>和</a:t>
            </a:r>
            <a:r>
              <a:rPr lang="el-GR" altLang="zh-CN" sz="2000" dirty="0"/>
              <a:t>Δ</a:t>
            </a:r>
            <a:r>
              <a:rPr lang="en-US" altLang="zh-CN" sz="2000" dirty="0"/>
              <a:t>J</a:t>
            </a:r>
            <a:r>
              <a:rPr lang="zh-CN" altLang="en-US" sz="2000" dirty="0" smtClean="0"/>
              <a:t>都满足，但是</a:t>
            </a:r>
            <a:r>
              <a:rPr lang="el-GR" altLang="zh-CN" sz="2000" dirty="0"/>
              <a:t>Δ</a:t>
            </a:r>
            <a:r>
              <a:rPr lang="en-US" altLang="zh-CN" sz="2000" dirty="0" smtClean="0"/>
              <a:t>S</a:t>
            </a:r>
            <a:r>
              <a:rPr lang="zh-CN" altLang="en-US" sz="2000" dirty="0" smtClean="0"/>
              <a:t>≠</a:t>
            </a:r>
            <a:r>
              <a:rPr lang="en-US" altLang="zh-CN" sz="2000" dirty="0" smtClean="0"/>
              <a:t>0</a:t>
            </a:r>
            <a:r>
              <a:rPr lang="zh-CN" altLang="en-US" sz="2000" dirty="0" smtClean="0"/>
              <a:t>，因此</a:t>
            </a:r>
            <a:r>
              <a:rPr lang="en-US" altLang="zh-CN" sz="2000" dirty="0" smtClean="0"/>
              <a:t>C III</a:t>
            </a:r>
            <a:r>
              <a:rPr lang="zh-CN" altLang="en-US" sz="2000" dirty="0" smtClean="0"/>
              <a:t>的</a:t>
            </a:r>
            <a:r>
              <a:rPr lang="en-US" altLang="zh-CN" sz="2000" baseline="30000" dirty="0" smtClean="0"/>
              <a:t>3</a:t>
            </a:r>
            <a:r>
              <a:rPr lang="en-US" altLang="zh-CN" sz="2000" dirty="0" smtClean="0"/>
              <a:t>P</a:t>
            </a:r>
            <a:r>
              <a:rPr lang="en-US" altLang="zh-CN" sz="2000" baseline="-25000" dirty="0" smtClean="0"/>
              <a:t>1</a:t>
            </a:r>
            <a:r>
              <a:rPr lang="zh-CN" altLang="en-US" sz="2000" dirty="0"/>
              <a:t>跃迁到</a:t>
            </a:r>
            <a:r>
              <a:rPr lang="en-US" altLang="zh-CN" sz="2000" baseline="30000" dirty="0" smtClean="0"/>
              <a:t>1</a:t>
            </a:r>
            <a:r>
              <a:rPr lang="en-US" altLang="zh-CN" sz="2000" dirty="0" smtClean="0"/>
              <a:t>S</a:t>
            </a:r>
            <a:r>
              <a:rPr lang="en-US" altLang="zh-CN" sz="2000" baseline="-25000" dirty="0" smtClean="0"/>
              <a:t>0</a:t>
            </a:r>
            <a:r>
              <a:rPr lang="zh-CN" altLang="en-US" sz="2000" dirty="0" smtClean="0"/>
              <a:t>是半禁线</a:t>
            </a:r>
            <a:endParaRPr lang="zh-CN" altLang="en-US" sz="2000" dirty="0"/>
          </a:p>
        </p:txBody>
      </p:sp>
    </p:spTree>
    <p:extLst>
      <p:ext uri="{BB962C8B-B14F-4D97-AF65-F5344CB8AC3E}">
        <p14:creationId xmlns:p14="http://schemas.microsoft.com/office/powerpoint/2010/main" val="702783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完整的光致电离模型</a:t>
            </a:r>
            <a:endParaRPr lang="zh-CN" altLang="en-US" dirty="0"/>
          </a:p>
        </p:txBody>
      </p:sp>
      <p:sp>
        <p:nvSpPr>
          <p:cNvPr id="3" name="内容占位符 2"/>
          <p:cNvSpPr>
            <a:spLocks noGrp="1"/>
          </p:cNvSpPr>
          <p:nvPr>
            <p:ph idx="1"/>
          </p:nvPr>
        </p:nvSpPr>
        <p:spPr>
          <a:xfrm>
            <a:off x="838200" y="1427747"/>
            <a:ext cx="10515600" cy="4749216"/>
          </a:xfrm>
        </p:spPr>
        <p:txBody>
          <a:bodyPr/>
          <a:lstStyle/>
          <a:p>
            <a:r>
              <a:rPr lang="en-US" altLang="zh-CN" dirty="0" err="1"/>
              <a:t>Proxauf</a:t>
            </a:r>
            <a:r>
              <a:rPr lang="en-US" altLang="zh-CN" dirty="0"/>
              <a:t> et al. (</a:t>
            </a:r>
            <a:r>
              <a:rPr lang="en-US" altLang="zh-CN" dirty="0" smtClean="0"/>
              <a:t>2014)</a:t>
            </a:r>
            <a:r>
              <a:rPr lang="zh-CN" altLang="en-US" dirty="0" smtClean="0"/>
              <a:t>使用了</a:t>
            </a:r>
            <a:r>
              <a:rPr lang="en-US" altLang="zh-CN" dirty="0" smtClean="0"/>
              <a:t>CLOUDY</a:t>
            </a:r>
            <a:r>
              <a:rPr lang="zh-CN" altLang="en-US" dirty="0" smtClean="0"/>
              <a:t>模型校准了</a:t>
            </a:r>
            <a:r>
              <a:rPr lang="en-US" altLang="zh-CN" dirty="0" smtClean="0"/>
              <a:t>[S II]</a:t>
            </a:r>
            <a:r>
              <a:rPr lang="zh-CN" altLang="en-US" dirty="0" smtClean="0"/>
              <a:t>、</a:t>
            </a:r>
            <a:r>
              <a:rPr lang="en-US" altLang="zh-CN" dirty="0" smtClean="0"/>
              <a:t>[O II]</a:t>
            </a:r>
            <a:r>
              <a:rPr lang="zh-CN" altLang="en-US" dirty="0" smtClean="0"/>
              <a:t>、</a:t>
            </a:r>
            <a:r>
              <a:rPr lang="en-US" altLang="zh-CN" dirty="0" smtClean="0"/>
              <a:t>[</a:t>
            </a:r>
            <a:r>
              <a:rPr lang="en-US" altLang="zh-CN" dirty="0" err="1" smtClean="0"/>
              <a:t>Ar</a:t>
            </a:r>
            <a:r>
              <a:rPr lang="en-US" altLang="zh-CN" dirty="0" smtClean="0"/>
              <a:t> IV]</a:t>
            </a:r>
            <a:r>
              <a:rPr lang="zh-CN" altLang="en-US" dirty="0" smtClean="0"/>
              <a:t>等光学线比，这里以硫为例。</a:t>
            </a:r>
            <a:endParaRPr lang="zh-CN" altLang="en-US" dirty="0"/>
          </a:p>
        </p:txBody>
      </p:sp>
      <p:pic>
        <p:nvPicPr>
          <p:cNvPr id="4" name="图片 3" descr="屏幕剪辑"/>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3528" y="2613663"/>
            <a:ext cx="6130135" cy="3898490"/>
          </a:xfrm>
          <a:prstGeom prst="rect">
            <a:avLst/>
          </a:prstGeom>
        </p:spPr>
      </p:pic>
      <p:pic>
        <p:nvPicPr>
          <p:cNvPr id="5" name="图片 4"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23" y="2473924"/>
            <a:ext cx="5670098" cy="4177967"/>
          </a:xfrm>
          <a:prstGeom prst="rect">
            <a:avLst/>
          </a:prstGeom>
        </p:spPr>
      </p:pic>
    </p:spTree>
    <p:extLst>
      <p:ext uri="{BB962C8B-B14F-4D97-AF65-F5344CB8AC3E}">
        <p14:creationId xmlns:p14="http://schemas.microsoft.com/office/powerpoint/2010/main" val="1089356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完整的光致电离模型</a:t>
            </a:r>
          </a:p>
        </p:txBody>
      </p:sp>
      <p:sp>
        <p:nvSpPr>
          <p:cNvPr id="3" name="内容占位符 2"/>
          <p:cNvSpPr>
            <a:spLocks noGrp="1"/>
          </p:cNvSpPr>
          <p:nvPr>
            <p:ph idx="1"/>
          </p:nvPr>
        </p:nvSpPr>
        <p:spPr>
          <a:xfrm>
            <a:off x="838200" y="1475874"/>
            <a:ext cx="10515600" cy="4701089"/>
          </a:xfrm>
        </p:spPr>
        <p:txBody>
          <a:bodyPr/>
          <a:lstStyle/>
          <a:p>
            <a:r>
              <a:rPr lang="zh-CN" altLang="en-US" dirty="0" smtClean="0"/>
              <a:t>但是</a:t>
            </a:r>
            <a:r>
              <a:rPr lang="en-US" altLang="zh-CN" dirty="0" err="1"/>
              <a:t>Proxauf</a:t>
            </a:r>
            <a:r>
              <a:rPr lang="en-US" altLang="zh-CN" dirty="0"/>
              <a:t> et al. (2014)</a:t>
            </a:r>
            <a:r>
              <a:rPr lang="zh-CN" altLang="en-US" dirty="0" smtClean="0"/>
              <a:t>使用的模型仍然假设的是整个星云的电子温度都是相同的。</a:t>
            </a:r>
            <a:r>
              <a:rPr lang="en-US" altLang="zh-CN" dirty="0" err="1" smtClean="0"/>
              <a:t>Kewley</a:t>
            </a:r>
            <a:r>
              <a:rPr lang="en-US" altLang="zh-CN" dirty="0" smtClean="0"/>
              <a:t> </a:t>
            </a:r>
            <a:r>
              <a:rPr lang="en-US" altLang="zh-CN" dirty="0"/>
              <a:t>(2019) </a:t>
            </a:r>
            <a:r>
              <a:rPr lang="zh-CN" altLang="en-US" dirty="0" smtClean="0"/>
              <a:t>建议假设压强恒定，温度和密度随着半径变化。根据这个假设，他们使用了光致电离模型</a:t>
            </a:r>
            <a:r>
              <a:rPr lang="zh-CN" altLang="en-US" dirty="0"/>
              <a:t>计算了</a:t>
            </a:r>
            <a:r>
              <a:rPr lang="en-US" altLang="zh-CN" dirty="0" smtClean="0"/>
              <a:t>13</a:t>
            </a:r>
            <a:r>
              <a:rPr lang="zh-CN" altLang="en-US" dirty="0" smtClean="0"/>
              <a:t>种从紫外到红外的密度的计算方法</a:t>
            </a:r>
            <a:r>
              <a:rPr lang="zh-CN" altLang="en-US" dirty="0"/>
              <a:t>，发现传统的电子密度计算方法</a:t>
            </a:r>
            <a:r>
              <a:rPr lang="en-US" altLang="zh-CN" dirty="0"/>
              <a:t>[S II]λ6731/[S II]λ6717</a:t>
            </a:r>
            <a:r>
              <a:rPr lang="zh-CN" altLang="en-US" dirty="0"/>
              <a:t>会受气相金属丰度</a:t>
            </a:r>
            <a:r>
              <a:rPr lang="zh-CN" altLang="en-US" dirty="0" smtClean="0"/>
              <a:t>影响，需要对金属丰度和电离参数进行一定校正。</a:t>
            </a:r>
            <a:endParaRPr lang="en-US" altLang="zh-CN" dirty="0" smtClean="0"/>
          </a:p>
          <a:p>
            <a:r>
              <a:rPr lang="zh-CN" altLang="en-US" dirty="0" smtClean="0"/>
              <a:t>另外这里还模拟了理论星云的不同</a:t>
            </a:r>
            <a:r>
              <a:rPr lang="zh-CN" altLang="en-US" dirty="0"/>
              <a:t>电离区域中如何产生不同的发射谱线比率</a:t>
            </a:r>
            <a:r>
              <a:rPr lang="zh-CN" altLang="en-US" dirty="0" smtClean="0"/>
              <a:t>。模拟发现，由于星云的密度结构和电离结构，</a:t>
            </a:r>
            <a:r>
              <a:rPr lang="en-US" altLang="zh-CN" dirty="0" smtClean="0"/>
              <a:t>[</a:t>
            </a:r>
            <a:r>
              <a:rPr lang="en-US" altLang="zh-CN" dirty="0"/>
              <a:t>S II]</a:t>
            </a:r>
            <a:r>
              <a:rPr lang="zh-CN" altLang="en-US" dirty="0"/>
              <a:t>和</a:t>
            </a:r>
            <a:r>
              <a:rPr lang="en-US" altLang="zh-CN" dirty="0"/>
              <a:t>[O II]</a:t>
            </a:r>
            <a:r>
              <a:rPr lang="zh-CN" altLang="en-US" dirty="0" smtClean="0"/>
              <a:t>的</a:t>
            </a:r>
            <a:r>
              <a:rPr lang="zh-CN" altLang="en-US" dirty="0"/>
              <a:t>线</a:t>
            </a:r>
            <a:r>
              <a:rPr lang="zh-CN" altLang="en-US" dirty="0" smtClean="0"/>
              <a:t>是在</a:t>
            </a:r>
            <a:r>
              <a:rPr lang="zh-CN" altLang="en-US" dirty="0"/>
              <a:t>不同的</a:t>
            </a:r>
            <a:r>
              <a:rPr lang="zh-CN" altLang="en-US" dirty="0" smtClean="0"/>
              <a:t>区域内产生的，这些区域由于密度不同，</a:t>
            </a:r>
            <a:r>
              <a:rPr lang="zh-CN" altLang="en-US" dirty="0"/>
              <a:t>除非已知电子温度恒定，</a:t>
            </a:r>
            <a:r>
              <a:rPr lang="zh-CN" altLang="en-US" dirty="0" smtClean="0"/>
              <a:t>否则这两者算出的密度不可任意互换使用。</a:t>
            </a:r>
            <a:endParaRPr lang="zh-CN" altLang="en-US" dirty="0"/>
          </a:p>
        </p:txBody>
      </p:sp>
      <p:sp>
        <p:nvSpPr>
          <p:cNvPr id="4" name="文本框 3"/>
          <p:cNvSpPr txBox="1"/>
          <p:nvPr/>
        </p:nvSpPr>
        <p:spPr>
          <a:xfrm>
            <a:off x="9256295" y="365125"/>
            <a:ext cx="1430200" cy="523220"/>
          </a:xfrm>
          <a:prstGeom prst="rect">
            <a:avLst/>
          </a:prstGeom>
          <a:noFill/>
          <a:ln w="12700">
            <a:solidFill>
              <a:schemeClr val="tx1"/>
            </a:solidFill>
            <a:prstDash val="sysDash"/>
          </a:ln>
        </p:spPr>
        <p:txBody>
          <a:bodyPr wrap="none" rtlCol="0">
            <a:spAutoFit/>
          </a:bodyPr>
          <a:lstStyle/>
          <a:p>
            <a:r>
              <a:rPr lang="en-US" altLang="zh-CN" sz="2800" dirty="0"/>
              <a:t>p</a:t>
            </a:r>
            <a:r>
              <a:rPr lang="en-US" altLang="zh-CN" sz="2800" dirty="0" smtClean="0"/>
              <a:t>=</a:t>
            </a:r>
            <a:r>
              <a:rPr lang="en-US" altLang="zh-CN" sz="2800" dirty="0" err="1" smtClean="0"/>
              <a:t>NkTe</a:t>
            </a:r>
            <a:endParaRPr lang="zh-CN" altLang="en-US" sz="2800" dirty="0"/>
          </a:p>
        </p:txBody>
      </p:sp>
    </p:spTree>
    <p:extLst>
      <p:ext uri="{BB962C8B-B14F-4D97-AF65-F5344CB8AC3E}">
        <p14:creationId xmlns:p14="http://schemas.microsoft.com/office/powerpoint/2010/main" val="125355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7895" y="220746"/>
            <a:ext cx="9776210" cy="6637254"/>
          </a:xfrm>
          <a:prstGeom prst="rect">
            <a:avLst/>
          </a:prstGeom>
        </p:spPr>
      </p:pic>
    </p:spTree>
    <p:extLst>
      <p:ext uri="{BB962C8B-B14F-4D97-AF65-F5344CB8AC3E}">
        <p14:creationId xmlns:p14="http://schemas.microsoft.com/office/powerpoint/2010/main" val="585565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6" name="内容占位符 5"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0784" y="0"/>
            <a:ext cx="10090431" cy="6858000"/>
          </a:xfrm>
        </p:spPr>
      </p:pic>
    </p:spTree>
    <p:extLst>
      <p:ext uri="{BB962C8B-B14F-4D97-AF65-F5344CB8AC3E}">
        <p14:creationId xmlns:p14="http://schemas.microsoft.com/office/powerpoint/2010/main" val="288589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屏幕剪辑"/>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869" y="0"/>
            <a:ext cx="12122131" cy="4508445"/>
          </a:xfrm>
        </p:spPr>
      </p:pic>
    </p:spTree>
    <p:extLst>
      <p:ext uri="{BB962C8B-B14F-4D97-AF65-F5344CB8AC3E}">
        <p14:creationId xmlns:p14="http://schemas.microsoft.com/office/powerpoint/2010/main" val="159359650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3890</TotalTime>
  <Words>2768</Words>
  <Application>Microsoft Office PowerPoint</Application>
  <PresentationFormat>宽屏</PresentationFormat>
  <Paragraphs>107</Paragraphs>
  <Slides>22</Slides>
  <Notes>11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22</vt:i4>
      </vt:variant>
    </vt:vector>
  </HeadingPairs>
  <TitlesOfParts>
    <vt:vector size="29" baseType="lpstr">
      <vt:lpstr>等线</vt:lpstr>
      <vt:lpstr>等线 Light</vt:lpstr>
      <vt:lpstr>宋体</vt:lpstr>
      <vt:lpstr>Arial</vt:lpstr>
      <vt:lpstr>Calibri</vt:lpstr>
      <vt:lpstr>Cambria Math</vt:lpstr>
      <vt:lpstr>Office 主题​​</vt:lpstr>
      <vt:lpstr>二、星际介质的压强和电子密度</vt:lpstr>
      <vt:lpstr>电子密度</vt:lpstr>
      <vt:lpstr>光学线比法</vt:lpstr>
      <vt:lpstr>紫外和红外线比法</vt:lpstr>
      <vt:lpstr>完整的光致电离模型</vt:lpstr>
      <vt:lpstr>完整的光致电离模型</vt:lpstr>
      <vt:lpstr>PowerPoint 演示文稿</vt:lpstr>
      <vt:lpstr>PowerPoint 演示文稿</vt:lpstr>
      <vt:lpstr>PowerPoint 演示文稿</vt:lpstr>
      <vt:lpstr>PowerPoint 演示文稿</vt:lpstr>
      <vt:lpstr>PowerPoint 演示文稿</vt:lpstr>
      <vt:lpstr>PowerPoint 演示文稿</vt:lpstr>
      <vt:lpstr>三、星系演化中电离参数的研究</vt:lpstr>
      <vt:lpstr>电离参数</vt:lpstr>
      <vt:lpstr>PowerPoint 演示文稿</vt:lpstr>
      <vt:lpstr>紫外线比法</vt:lpstr>
      <vt:lpstr>光学线比法</vt:lpstr>
      <vt:lpstr>红外线比法(近红外、中红外)</vt:lpstr>
      <vt:lpstr>红外线比法(中红外、远红外)</vt:lpstr>
      <vt:lpstr>混合线比法</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二、星际介质的压强和电子密度</dc:title>
  <dc:creator>姚 遥</dc:creator>
  <cp:lastModifiedBy>姚 遥</cp:lastModifiedBy>
  <cp:revision>105</cp:revision>
  <dcterms:created xsi:type="dcterms:W3CDTF">2019-11-16T07:26:40Z</dcterms:created>
  <dcterms:modified xsi:type="dcterms:W3CDTF">2019-11-20T03:34:24Z</dcterms:modified>
</cp:coreProperties>
</file>