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29" d="100"/>
          <a:sy n="129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25D18FA-2D6D-4993-B437-AFD22F2EF4D7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521828-A406-6C4A-9D03-45A07E5B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22" y="425120"/>
            <a:ext cx="6817260" cy="2481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628BE5-888B-2149-BB46-573E3362F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718" y="3257003"/>
            <a:ext cx="2378677" cy="2056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74FC07-AEF8-1B41-874D-870DBEA86F14}"/>
              </a:ext>
            </a:extLst>
          </p:cNvPr>
          <p:cNvSpPr txBox="1"/>
          <p:nvPr/>
        </p:nvSpPr>
        <p:spPr>
          <a:xfrm>
            <a:off x="4432661" y="3413145"/>
            <a:ext cx="5373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NGC 4395</a:t>
            </a:r>
          </a:p>
          <a:p>
            <a:r>
              <a:rPr lang="en-US" spc="-1" dirty="0"/>
              <a:t>8×10</a:t>
            </a:r>
            <a:r>
              <a:rPr lang="en-US" spc="-1" baseline="30000" dirty="0"/>
              <a:t>8</a:t>
            </a:r>
            <a:r>
              <a:rPr lang="en-US" spc="-1" dirty="0"/>
              <a:t>M</a:t>
            </a:r>
            <a:r>
              <a:rPr lang="en-US" spc="-1" baseline="-25000" dirty="0"/>
              <a:t>⊙ </a:t>
            </a:r>
            <a:r>
              <a:rPr lang="en-US" spc="-1" dirty="0"/>
              <a:t> </a:t>
            </a:r>
            <a:r>
              <a:rPr lang="en-US" spc="-1" dirty="0" err="1"/>
              <a:t>Seyfert</a:t>
            </a:r>
            <a:r>
              <a:rPr lang="en-US" spc="-1" dirty="0"/>
              <a:t> I </a:t>
            </a:r>
          </a:p>
          <a:p>
            <a:r>
              <a:rPr lang="en-US" spc="-1" dirty="0"/>
              <a:t>Least luminous AGN known to date</a:t>
            </a:r>
          </a:p>
          <a:p>
            <a:endParaRPr lang="en-US" b="1" spc="-1" dirty="0"/>
          </a:p>
          <a:p>
            <a:r>
              <a:rPr lang="en-US" i="1" spc="-1" dirty="0"/>
              <a:t>“containing one of the smallest SMBH (3×10</a:t>
            </a:r>
            <a:r>
              <a:rPr lang="en-US" i="1" spc="-1" baseline="30000" dirty="0"/>
              <a:t>5</a:t>
            </a:r>
            <a:r>
              <a:rPr lang="en-US" i="1" spc="-1" dirty="0"/>
              <a:t>M</a:t>
            </a:r>
            <a:r>
              <a:rPr lang="en-US" i="1" spc="-1" baseline="-25000" dirty="0"/>
              <a:t>⊙ </a:t>
            </a:r>
            <a:r>
              <a:rPr lang="en-US" i="1" spc="-1" dirty="0"/>
              <a:t>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7B90A-1EE8-2B4A-8B49-4FA517C6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1025FA-6A42-A946-8AAA-90908C5F56C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BB76FD-5E80-8140-85F0-C39461C31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788"/>
            <a:ext cx="10080625" cy="53509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985E65-CF30-C043-8B2C-8D27CCD2832D}"/>
              </a:ext>
            </a:extLst>
          </p:cNvPr>
          <p:cNvSpPr/>
          <p:nvPr/>
        </p:nvSpPr>
        <p:spPr>
          <a:xfrm>
            <a:off x="1337473" y="226080"/>
            <a:ext cx="195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i="1" dirty="0">
                <a:latin typeface="STIXGeneral" pitchFamily="2" charset="2"/>
              </a:rPr>
              <a:t>τ </a:t>
            </a:r>
            <a:r>
              <a:rPr lang="el-GR" sz="2000" dirty="0">
                <a:latin typeface="STIXGeneral" pitchFamily="2" charset="2"/>
              </a:rPr>
              <a:t>= </a:t>
            </a:r>
            <a:r>
              <a:rPr lang="el-GR" sz="2000" dirty="0">
                <a:latin typeface="MinionPro" panose="02040503050306020203" pitchFamily="18" charset="0"/>
              </a:rPr>
              <a:t>83 </a:t>
            </a:r>
            <a:r>
              <a:rPr lang="el-GR" sz="2000" dirty="0">
                <a:latin typeface="STIXGeneral" pitchFamily="2" charset="2"/>
              </a:rPr>
              <a:t>± </a:t>
            </a:r>
            <a:r>
              <a:rPr lang="el-GR" sz="2000" dirty="0">
                <a:latin typeface="MinionPro" panose="02040503050306020203" pitchFamily="18" charset="0"/>
              </a:rPr>
              <a:t>14 </a:t>
            </a:r>
            <a:r>
              <a:rPr lang="en-US" sz="2000" dirty="0">
                <a:latin typeface="MinionPro" panose="02040503050306020203" pitchFamily="18" charset="0"/>
              </a:rPr>
              <a:t>min 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91295B-738C-5447-AD80-8F46F924DB90}"/>
              </a:ext>
            </a:extLst>
          </p:cNvPr>
          <p:cNvSpPr/>
          <p:nvPr/>
        </p:nvSpPr>
        <p:spPr>
          <a:xfrm>
            <a:off x="8112436" y="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STIXGeneral" pitchFamily="2" charset="2"/>
              </a:rPr>
              <a:t>σ</a:t>
            </a:r>
            <a:r>
              <a:rPr lang="el-GR" sz="800" dirty="0">
                <a:effectLst/>
                <a:latin typeface="STIXGeneral" pitchFamily="2" charset="2"/>
              </a:rPr>
              <a:t>★ </a:t>
            </a:r>
            <a:r>
              <a:rPr lang="el-GR" dirty="0">
                <a:latin typeface="STIXGeneral" pitchFamily="2" charset="2"/>
              </a:rPr>
              <a:t>= </a:t>
            </a:r>
            <a:r>
              <a:rPr lang="el-GR" dirty="0">
                <a:latin typeface="MinionPro" panose="02040503050306020203" pitchFamily="18" charset="0"/>
              </a:rPr>
              <a:t>18 </a:t>
            </a:r>
            <a:r>
              <a:rPr lang="el-GR" dirty="0">
                <a:latin typeface="STIXGeneral" pitchFamily="2" charset="2"/>
              </a:rPr>
              <a:t>± </a:t>
            </a:r>
            <a:r>
              <a:rPr lang="el-GR" dirty="0">
                <a:latin typeface="MinionPro" panose="02040503050306020203" pitchFamily="18" charset="0"/>
              </a:rPr>
              <a:t>1 </a:t>
            </a:r>
            <a:r>
              <a:rPr lang="en-US" dirty="0">
                <a:latin typeface="MinionPro" panose="02040503050306020203" pitchFamily="18" charset="0"/>
              </a:rPr>
              <a:t>km s</a:t>
            </a:r>
            <a:r>
              <a:rPr lang="en-US" baseline="30000" dirty="0">
                <a:effectLst/>
                <a:latin typeface="STIXGeneral" pitchFamily="2" charset="2"/>
              </a:rPr>
              <a:t>−</a:t>
            </a:r>
            <a:r>
              <a:rPr lang="en-US" baseline="30000" dirty="0">
                <a:effectLst/>
                <a:latin typeface="MinionPro" panose="02040503050306020203" pitchFamily="18" charset="0"/>
              </a:rPr>
              <a:t>1 </a:t>
            </a:r>
            <a:endParaRPr lang="en-US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94EF81-B648-7D45-9D0D-FE46DC09E79B}"/>
              </a:ext>
            </a:extLst>
          </p:cNvPr>
          <p:cNvSpPr/>
          <p:nvPr/>
        </p:nvSpPr>
        <p:spPr>
          <a:xfrm>
            <a:off x="5685598" y="8268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STIXGeneral" pitchFamily="2" charset="2"/>
              </a:rPr>
              <a:t>σ</a:t>
            </a:r>
            <a:r>
              <a:rPr lang="en-US" baseline="-25000" dirty="0">
                <a:effectLst/>
                <a:latin typeface="MinionPro" panose="02040503050306020203" pitchFamily="18" charset="0"/>
              </a:rPr>
              <a:t>line</a:t>
            </a:r>
            <a:r>
              <a:rPr lang="en-US" dirty="0">
                <a:latin typeface="STIXGeneral" pitchFamily="2" charset="2"/>
              </a:rPr>
              <a:t>=</a:t>
            </a:r>
            <a:r>
              <a:rPr lang="en-US" dirty="0">
                <a:latin typeface="MinionPro" panose="02040503050306020203" pitchFamily="18" charset="0"/>
              </a:rPr>
              <a:t>426</a:t>
            </a:r>
            <a:r>
              <a:rPr lang="en-US" dirty="0">
                <a:latin typeface="STIXGeneral" pitchFamily="2" charset="2"/>
              </a:rPr>
              <a:t>±</a:t>
            </a:r>
            <a:r>
              <a:rPr lang="en-US" dirty="0">
                <a:latin typeface="MinionPro" panose="02040503050306020203" pitchFamily="18" charset="0"/>
              </a:rPr>
              <a:t>1kms</a:t>
            </a:r>
            <a:r>
              <a:rPr lang="en-US" baseline="30000" dirty="0">
                <a:effectLst/>
                <a:latin typeface="STIXGeneral" pitchFamily="2" charset="2"/>
              </a:rPr>
              <a:t>−</a:t>
            </a:r>
            <a:r>
              <a:rPr lang="en-US" baseline="30000" dirty="0">
                <a:effectLst/>
                <a:latin typeface="MinionPro" panose="02040503050306020203" pitchFamily="18" charset="0"/>
              </a:rPr>
              <a:t>1 </a:t>
            </a:r>
            <a:endParaRPr lang="en-US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37791E-CDD2-454F-BD6E-6024EA72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474" y="5086870"/>
            <a:ext cx="2800594" cy="418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5F03A0-0196-D84D-AB9E-96F4AFCC0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068" y="5120625"/>
            <a:ext cx="2097128" cy="3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3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E2FD7-A8C0-824D-94D5-C523F4EDF64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811266" y="523240"/>
            <a:ext cx="4269357" cy="2114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Previous measurements</a:t>
            </a:r>
            <a:r>
              <a:rPr lang="en-US" sz="1800" dirty="0"/>
              <a:t>: </a:t>
            </a:r>
          </a:p>
          <a:p>
            <a:r>
              <a:rPr lang="en-US" sz="1800" dirty="0"/>
              <a:t>Reverberation</a:t>
            </a:r>
            <a:br>
              <a:rPr lang="en-US" sz="1800" dirty="0"/>
            </a:br>
            <a:r>
              <a:rPr lang="el-GR" sz="1800" i="1" dirty="0"/>
              <a:t>σ</a:t>
            </a:r>
            <a:r>
              <a:rPr lang="en-US" sz="1800" baseline="-25000" dirty="0"/>
              <a:t>CIV</a:t>
            </a:r>
            <a:r>
              <a:rPr lang="en-US" sz="1800" dirty="0"/>
              <a:t> ≈ 2,900 km s</a:t>
            </a:r>
            <a:r>
              <a:rPr lang="en-US" sz="1800" baseline="30000" dirty="0"/>
              <a:t>−1 </a:t>
            </a:r>
            <a:r>
              <a:rPr lang="en-US" sz="1800" dirty="0"/>
              <a:t>  ,f=5.5</a:t>
            </a:r>
            <a:br>
              <a:rPr lang="en-US" sz="1800" dirty="0"/>
            </a:br>
            <a:r>
              <a:rPr lang="en-US" sz="1800" dirty="0"/>
              <a:t>line profile is far from Gaussian</a:t>
            </a:r>
            <a:br>
              <a:rPr lang="en-US" sz="1800" dirty="0"/>
            </a:br>
            <a:r>
              <a:rPr lang="en-US" sz="1800" dirty="0"/>
              <a:t>remeasure : </a:t>
            </a:r>
            <a:r>
              <a:rPr lang="el-GR" sz="1800" i="1" dirty="0"/>
              <a:t>σ</a:t>
            </a:r>
            <a:r>
              <a:rPr lang="en-US" sz="1800" baseline="-25000" dirty="0"/>
              <a:t>CIV</a:t>
            </a:r>
            <a:r>
              <a:rPr lang="en-US" sz="1800" dirty="0"/>
              <a:t> ≈ 1,500 km s</a:t>
            </a:r>
            <a:r>
              <a:rPr lang="en-US" sz="1800" baseline="30000" dirty="0"/>
              <a:t>−1</a:t>
            </a:r>
            <a:r>
              <a:rPr lang="en-US" sz="1800" dirty="0"/>
              <a:t> ,f=1.1</a:t>
            </a:r>
          </a:p>
          <a:p>
            <a:r>
              <a:rPr lang="en-US" sz="1800" dirty="0"/>
              <a:t>Modelling the nuclear</a:t>
            </a:r>
            <a:r>
              <a:rPr lang="zh-CN" altLang="en-US" sz="1800" dirty="0"/>
              <a:t> </a:t>
            </a:r>
            <a:r>
              <a:rPr lang="en-US" sz="1800" dirty="0"/>
              <a:t>molecular disk</a:t>
            </a:r>
            <a:br>
              <a:rPr lang="en-US" sz="1800" dirty="0"/>
            </a:br>
            <a:r>
              <a:rPr lang="en-US" sz="1800" dirty="0"/>
              <a:t>nuclear star cluster dominates the mass</a:t>
            </a:r>
            <a:br>
              <a:rPr lang="en-US" sz="1800" dirty="0"/>
            </a:br>
            <a:r>
              <a:rPr lang="en-US" sz="1800" dirty="0"/>
              <a:t>accretion disk is a point source</a:t>
            </a:r>
            <a:br>
              <a:rPr lang="en-US" sz="1800" dirty="0"/>
            </a:br>
            <a:r>
              <a:rPr lang="en-US" sz="1800" dirty="0"/>
              <a:t>with a similar luminosity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D5CD11-63F6-D040-8D4F-69ABAD309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3" y="0"/>
            <a:ext cx="5620545" cy="567055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B19ED259-8F7E-2B40-BBB5-CD8ED0E7010B}"/>
              </a:ext>
            </a:extLst>
          </p:cNvPr>
          <p:cNvSpPr txBox="1">
            <a:spLocks/>
          </p:cNvSpPr>
          <p:nvPr/>
        </p:nvSpPr>
        <p:spPr>
          <a:xfrm>
            <a:off x="5932170" y="3032846"/>
            <a:ext cx="3861497" cy="13594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err="1"/>
              <a:t>Origion</a:t>
            </a:r>
            <a:r>
              <a:rPr lang="en-US" sz="1800" b="1" i="1" dirty="0"/>
              <a:t> of M</a:t>
            </a:r>
            <a:r>
              <a:rPr lang="en-US" sz="1800" b="1" baseline="-25000" dirty="0"/>
              <a:t>BH</a:t>
            </a:r>
            <a:r>
              <a:rPr lang="en-US" sz="1800" b="1" dirty="0"/>
              <a:t>–</a:t>
            </a:r>
            <a:r>
              <a:rPr lang="el-GR" sz="1800" b="1" i="1" dirty="0"/>
              <a:t>σ</a:t>
            </a:r>
            <a:r>
              <a:rPr lang="el-GR" sz="1800" b="1" baseline="-25000" dirty="0"/>
              <a:t>★</a:t>
            </a:r>
            <a:r>
              <a:rPr lang="el-GR" sz="1800" b="1" dirty="0"/>
              <a:t> </a:t>
            </a:r>
            <a:r>
              <a:rPr lang="en-US" sz="1800" b="1" dirty="0"/>
              <a:t>relation</a:t>
            </a:r>
            <a:r>
              <a:rPr lang="en-US" sz="1800" dirty="0"/>
              <a:t>:</a:t>
            </a:r>
          </a:p>
          <a:p>
            <a:endParaRPr lang="en-US" sz="1800" dirty="0"/>
          </a:p>
          <a:p>
            <a:r>
              <a:rPr lang="en-US" sz="1800" dirty="0"/>
              <a:t>hierarchical assembly  ?</a:t>
            </a:r>
          </a:p>
          <a:p>
            <a:endParaRPr lang="en-US" sz="1800" dirty="0"/>
          </a:p>
          <a:p>
            <a:r>
              <a:rPr lang="en-US" sz="1800" dirty="0"/>
              <a:t>AGN feedback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2FE0CC-03C1-6B4B-9797-617AC7BCD9A2}"/>
              </a:ext>
            </a:extLst>
          </p:cNvPr>
          <p:cNvSpPr txBox="1"/>
          <p:nvPr/>
        </p:nvSpPr>
        <p:spPr>
          <a:xfrm>
            <a:off x="5932170" y="4787437"/>
            <a:ext cx="366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 seed (10</a:t>
            </a:r>
            <a:r>
              <a:rPr lang="en-US" sz="1600" baseline="30000" dirty="0"/>
              <a:t>2</a:t>
            </a:r>
            <a:r>
              <a:rPr lang="en-US" sz="1600" dirty="0"/>
              <a:t> ~10</a:t>
            </a:r>
            <a:r>
              <a:rPr lang="en-US" sz="1600" baseline="30000" dirty="0"/>
              <a:t>3</a:t>
            </a:r>
            <a:r>
              <a:rPr lang="en-US" sz="1600" spc="-1" dirty="0"/>
              <a:t> M</a:t>
            </a:r>
            <a:r>
              <a:rPr lang="en-US" sz="1600" spc="-1" baseline="-25000" dirty="0"/>
              <a:t>⊙ </a:t>
            </a:r>
            <a:r>
              <a:rPr lang="en-US" sz="1600" dirty="0"/>
              <a:t>) </a:t>
            </a:r>
          </a:p>
          <a:p>
            <a:r>
              <a:rPr lang="en-US" sz="1600" dirty="0"/>
              <a:t>Heavy seed (10</a:t>
            </a:r>
            <a:r>
              <a:rPr lang="en-US" sz="1600" baseline="30000" dirty="0"/>
              <a:t>4</a:t>
            </a:r>
            <a:r>
              <a:rPr lang="en-US" sz="1600" dirty="0"/>
              <a:t> ~10</a:t>
            </a:r>
            <a:r>
              <a:rPr lang="en-US" sz="1600" baseline="30000" dirty="0"/>
              <a:t>6</a:t>
            </a:r>
            <a:r>
              <a:rPr lang="en-US" sz="1600" spc="-1" dirty="0"/>
              <a:t> M</a:t>
            </a:r>
            <a:r>
              <a:rPr lang="en-US" sz="1600" spc="-1" baseline="-25000" dirty="0"/>
              <a:t>⊙ </a:t>
            </a:r>
            <a:r>
              <a:rPr lang="en-US" sz="1600" dirty="0"/>
              <a:t>)</a:t>
            </a:r>
            <a:r>
              <a:rPr lang="en-US" sz="1600" spc="-1" baseline="-250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393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78</Words>
  <Application>Microsoft Macintosh PowerPoint</Application>
  <PresentationFormat>自定义</PresentationFormat>
  <Paragraphs>18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DejaVu Sans</vt:lpstr>
      <vt:lpstr>MinionPro</vt:lpstr>
      <vt:lpstr>STIXGeneral</vt:lpstr>
      <vt:lpstr>Symbol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Microsoft Office 用户</cp:lastModifiedBy>
  <cp:revision>15</cp:revision>
  <dcterms:created xsi:type="dcterms:W3CDTF">2019-06-19T13:34:23Z</dcterms:created>
  <dcterms:modified xsi:type="dcterms:W3CDTF">2019-06-25T12:12:49Z</dcterms:modified>
  <dc:language>en-US</dc:language>
</cp:coreProperties>
</file>