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7"/>
  </p:handoutMasterIdLst>
  <p:sldIdLst>
    <p:sldId id="256" r:id="rId3"/>
    <p:sldId id="257" r:id="rId5"/>
    <p:sldId id="258" r:id="rId6"/>
    <p:sldId id="259" r:id="rId7"/>
    <p:sldId id="264" r:id="rId8"/>
    <p:sldId id="267" r:id="rId9"/>
    <p:sldId id="268" r:id="rId10"/>
    <p:sldId id="269" r:id="rId11"/>
    <p:sldId id="270" r:id="rId12"/>
    <p:sldId id="271" r:id="rId13"/>
    <p:sldId id="272" r:id="rId14"/>
    <p:sldId id="262" r:id="rId15"/>
    <p:sldId id="263" r:id="rId16"/>
    <p:sldId id="274" r:id="rId17"/>
    <p:sldId id="273" r:id="rId18"/>
    <p:sldId id="275" r:id="rId19"/>
    <p:sldId id="276" r:id="rId20"/>
    <p:sldId id="277" r:id="rId21"/>
    <p:sldId id="280" r:id="rId22"/>
    <p:sldId id="281" r:id="rId23"/>
    <p:sldId id="282" r:id="rId24"/>
    <p:sldId id="283" r:id="rId25"/>
    <p:sldId id="284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8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Microsoft YaHei" panose="020B0503020204020204" charset="-122"/>
              <a:ea typeface="Microsoft YaHei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Microsoft YaHei" panose="020B0503020204020204" charset="-122"/>
                <a:ea typeface="Microsoft YaHei" panose="020B0503020204020204" charset="-122"/>
              </a:rPr>
            </a:fld>
            <a:endParaRPr lang="zh-CN" altLang="en-US" smtClean="0">
              <a:latin typeface="Microsoft YaHei" panose="020B0503020204020204" charset="-122"/>
              <a:ea typeface="Microsoft YaHei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Microsoft YaHei" panose="020B0503020204020204" charset="-122"/>
              <a:ea typeface="Microsoft YaHei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Microsoft YaHei" panose="020B0503020204020204" charset="-122"/>
                <a:ea typeface="Microsoft YaHei" panose="020B0503020204020204" charset="-122"/>
              </a:rPr>
            </a:fld>
            <a:endParaRPr lang="zh-CN" altLang="en-US" smtClean="0">
              <a:latin typeface="Microsoft YaHei" panose="020B0503020204020204" charset="-122"/>
              <a:ea typeface="Microsoft YaHei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icrosoft YaHei" panose="020B0503020204020204" charset="-122"/>
                <a:ea typeface="Microsoft YaHei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icrosoft YaHei" panose="020B0503020204020204" charset="-122"/>
                <a:ea typeface="Microsoft YaHei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icrosoft YaHei" panose="020B0503020204020204" charset="-122"/>
                <a:ea typeface="Microsoft YaHei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icrosoft YaHei" panose="020B0503020204020204" charset="-122"/>
                <a:ea typeface="Microsoft YaHei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Microsoft YaHei" panose="020B0503020204020204" charset="-122"/>
        <a:ea typeface="Microsoft YaHei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icrosoft YaHei" panose="020B0503020204020204" charset="-122"/>
        <a:ea typeface="Microsoft YaHei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icrosoft YaHei" panose="020B0503020204020204" charset="-122"/>
        <a:ea typeface="Microsoft YaHei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icrosoft YaHei" panose="020B0503020204020204" charset="-122"/>
        <a:ea typeface="Microsoft YaHei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icrosoft YaHei" panose="020B0503020204020204" charset="-122"/>
        <a:ea typeface="Microsoft YaHei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第七、第八章习题解答</a:t>
            </a:r>
            <a:r>
              <a:rPr lang="en-US" altLang="zh-CN"/>
              <a:t>&amp;</a:t>
            </a:r>
            <a:r>
              <a:rPr lang="zh-CN" altLang="en-US"/>
              <a:t>总复习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PB17000047 </a:t>
            </a:r>
            <a:r>
              <a:rPr lang="zh-CN" altLang="en-US"/>
              <a:t>范毅敏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0715" y="404495"/>
            <a:ext cx="72777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chemeClr val="tx1"/>
                </a:solidFill>
              </a:rPr>
              <a:t>CH3</a:t>
            </a:r>
            <a:r>
              <a:rPr lang="zh-CN" altLang="en-US" sz="4000">
                <a:solidFill>
                  <a:schemeClr val="tx1"/>
                </a:solidFill>
              </a:rPr>
              <a:t>：迭代法解非线性方程组</a:t>
            </a:r>
            <a:endParaRPr lang="zh-CN" altLang="en-US" sz="4000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4960" y="1111250"/>
            <a:ext cx="12233910" cy="77552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二分法求根</a:t>
            </a:r>
            <a:endParaRPr lang="zh-CN" altLang="en-US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不动点迭代（一切的起源）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形式：</a:t>
            </a:r>
            <a:r>
              <a:rPr lang="en-US" altLang="zh-CN" sz="3200" dirty="0"/>
              <a:t>x(k+1)=f(x(k))</a:t>
            </a:r>
            <a:endParaRPr lang="en-US" altLang="zh-CN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不动点迭代收敛的条件（两个都要验证）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注意定理</a:t>
            </a:r>
            <a:r>
              <a:rPr lang="en-US" altLang="zh-CN" sz="3200" dirty="0"/>
              <a:t>3.1</a:t>
            </a:r>
            <a:r>
              <a:rPr lang="zh-CN" altLang="en-US" sz="3200" dirty="0"/>
              <a:t>的第二条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收敛阶的计算：考察</a:t>
            </a:r>
            <a:r>
              <a:rPr lang="en-US" altLang="zh-CN" sz="3200" dirty="0"/>
              <a:t>x(k+1)-x*</a:t>
            </a:r>
            <a:r>
              <a:rPr lang="zh-CN" altLang="en-US" sz="3200" dirty="0"/>
              <a:t>与</a:t>
            </a:r>
            <a:r>
              <a:rPr lang="en-US" altLang="zh-CN" sz="3200" dirty="0"/>
              <a:t>x(k)-x*</a:t>
            </a:r>
            <a:r>
              <a:rPr lang="zh-CN" altLang="en-US" sz="3200" dirty="0"/>
              <a:t>的关系</a:t>
            </a:r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牛顿迭代法（必考）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牛顿迭代格式的定义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牛顿迭代格式的收敛阶（单根、多重根）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改进的牛顿迭代格式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rgbClr val="FF0000"/>
                </a:solidFill>
              </a:rPr>
              <a:t>推导方式必须掌握！（泰勒展开</a:t>
            </a:r>
            <a:r>
              <a:rPr lang="en-US" altLang="zh-CN" sz="3200" dirty="0">
                <a:solidFill>
                  <a:srgbClr val="FF0000"/>
                </a:solidFill>
              </a:rPr>
              <a:t>+</a:t>
            </a:r>
            <a:r>
              <a:rPr lang="zh-CN" altLang="en-US" sz="3200" dirty="0">
                <a:solidFill>
                  <a:srgbClr val="FF0000"/>
                </a:solidFill>
              </a:rPr>
              <a:t>迭代格式</a:t>
            </a:r>
            <a:r>
              <a:rPr lang="en-US" altLang="zh-CN" sz="3200" dirty="0">
                <a:solidFill>
                  <a:srgbClr val="FF0000"/>
                </a:solidFill>
              </a:rPr>
              <a:t>+</a:t>
            </a:r>
            <a:r>
              <a:rPr lang="zh-CN" altLang="en-US" sz="3200" dirty="0">
                <a:solidFill>
                  <a:srgbClr val="FF0000"/>
                </a:solidFill>
              </a:rPr>
              <a:t>收敛阶的定义）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endParaRPr lang="en-US" altLang="zh-CN" sz="3200" dirty="0"/>
          </a:p>
          <a:p>
            <a:r>
              <a:rPr lang="zh-CN" altLang="en-US" sz="3200" dirty="0"/>
              <a:t>弦截法</a:t>
            </a:r>
            <a:endParaRPr lang="en-US" altLang="zh-CN" sz="3200" dirty="0"/>
          </a:p>
          <a:p>
            <a:r>
              <a:rPr lang="zh-CN" altLang="en-US" sz="3200" dirty="0"/>
              <a:t>非线性方程组</a:t>
            </a:r>
            <a:endParaRPr lang="en-US" altLang="zh-CN" sz="2800" dirty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0715" y="404495"/>
            <a:ext cx="72777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chemeClr val="tx1"/>
                </a:solidFill>
              </a:rPr>
              <a:t>CH3</a:t>
            </a:r>
            <a:r>
              <a:rPr lang="zh-CN" altLang="en-US" sz="4000">
                <a:solidFill>
                  <a:schemeClr val="tx1"/>
                </a:solidFill>
              </a:rPr>
              <a:t>：迭代法解非线性方程组</a:t>
            </a:r>
            <a:endParaRPr lang="zh-CN" altLang="en-US" sz="4000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4960" y="1111250"/>
            <a:ext cx="12233910" cy="57238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Wingdings" panose="05000000000000000000" charset="0"/>
              <a:buNone/>
            </a:pPr>
            <a:endParaRPr lang="zh-CN" altLang="en-US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弦截法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形式</a:t>
            </a:r>
            <a:endParaRPr lang="en-US" altLang="zh-CN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计算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收敛阶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不需要知道收敛阶的推导</a:t>
            </a:r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解非线性方程组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把课本上的公式和定理看懂</a:t>
            </a:r>
            <a:r>
              <a:rPr lang="en-US" altLang="zh-CN" sz="3200" dirty="0"/>
              <a:t>/</a:t>
            </a:r>
            <a:r>
              <a:rPr lang="zh-CN" altLang="en-US" sz="3200" dirty="0"/>
              <a:t>记住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做一些计算题练手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endParaRPr lang="en-US" altLang="zh-CN" sz="2800" dirty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3255" y="888365"/>
            <a:ext cx="7885430" cy="60007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en-US" altLang="zh-CN" sz="3200">
                <a:sym typeface="+mn-ea"/>
              </a:rPr>
              <a:t>LU</a:t>
            </a:r>
            <a:r>
              <a:rPr lang="zh-CN" altLang="en-US" sz="3200">
                <a:sym typeface="+mn-ea"/>
              </a:rPr>
              <a:t>分解法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（重点）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形式？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计算方法？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适用条件：非奇异矩阵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算法复杂度？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>
                <a:sym typeface="+mn-ea"/>
              </a:rPr>
              <a:t>追赶法分解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推导过程：作业补充题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计算方法？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算法复杂度？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Ø"/>
            </a:pPr>
            <a:r>
              <a:rPr lang="en-US" altLang="zh-CN" sz="3200">
                <a:sym typeface="+mn-ea"/>
              </a:rPr>
              <a:t>LDL^T</a:t>
            </a:r>
            <a:r>
              <a:rPr lang="zh-CN" altLang="en-US" sz="3200">
                <a:sym typeface="+mn-ea"/>
              </a:rPr>
              <a:t>分解法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（重点）</a:t>
            </a:r>
            <a:endParaRPr lang="zh-CN" altLang="en-US" sz="3200">
              <a:solidFill>
                <a:srgbClr val="FF0000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适用条件：对称正定阵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计算方法：借助</a:t>
            </a:r>
            <a:r>
              <a:rPr lang="en-US" altLang="zh-CN" sz="3200"/>
              <a:t>Doolittle/Crout</a:t>
            </a:r>
            <a:r>
              <a:rPr lang="zh-CN" altLang="en-US" sz="3200"/>
              <a:t>分解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570230" y="335280"/>
            <a:ext cx="84334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CH4</a:t>
            </a:r>
            <a:r>
              <a:rPr lang="zh-CN" altLang="en-US" sz="4000"/>
              <a:t>：</a:t>
            </a:r>
            <a:r>
              <a:rPr lang="zh-CN" altLang="en-US" sz="4000"/>
              <a:t>线性方程组的直接法求解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70230" y="1372870"/>
            <a:ext cx="10741660" cy="64928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>
                <a:sym typeface="+mn-ea"/>
              </a:rPr>
              <a:t>常见题型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手算解方程（要点：记住三种解法指啥）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填空题：</a:t>
            </a:r>
            <a:r>
              <a:rPr lang="zh-CN" altLang="en-US" sz="3200"/>
              <a:t>手算各种范数和谱半径（要点：记住定义）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比较顺序消元法和列主元消元法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填空题：</a:t>
            </a:r>
            <a:r>
              <a:rPr lang="zh-CN" altLang="en-US" sz="3200">
                <a:sym typeface="+mn-ea"/>
              </a:rPr>
              <a:t>条件数（不背公式不好做）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填空题：计算复杂度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总结</a:t>
            </a:r>
            <a:endParaRPr lang="zh-CN" altLang="en-US" sz="3200">
              <a:sym typeface="+mn-ea"/>
            </a:endParaRPr>
          </a:p>
          <a:p>
            <a:pPr marL="1371600" lvl="2" indent="-457200">
              <a:buFont typeface="Wingdings" panose="05000000000000000000" charset="0"/>
              <a:buChar char="p"/>
            </a:pPr>
            <a:r>
              <a:rPr lang="en-US" altLang="zh-CN" sz="3200">
                <a:sym typeface="+mn-ea"/>
              </a:rPr>
              <a:t>Gauss</a:t>
            </a:r>
            <a:r>
              <a:rPr lang="zh-CN" altLang="en-US" sz="3200">
                <a:sym typeface="+mn-ea"/>
              </a:rPr>
              <a:t>顺序消元法：各阶顺序主子式大于</a:t>
            </a:r>
            <a:r>
              <a:rPr lang="en-US" altLang="zh-CN" sz="3200">
                <a:sym typeface="+mn-ea"/>
              </a:rPr>
              <a:t>0</a:t>
            </a:r>
            <a:endParaRPr lang="en-US" altLang="zh-CN" sz="3200">
              <a:sym typeface="+mn-ea"/>
            </a:endParaRPr>
          </a:p>
          <a:p>
            <a:pPr marL="1371600" lvl="2" indent="-457200">
              <a:buFont typeface="Wingdings" panose="05000000000000000000" charset="0"/>
              <a:buChar char="p"/>
            </a:pPr>
            <a:r>
              <a:rPr lang="en-US" altLang="zh-CN" sz="3200">
                <a:sym typeface="+mn-ea"/>
              </a:rPr>
              <a:t>Gauss</a:t>
            </a:r>
            <a:r>
              <a:rPr lang="zh-CN" altLang="en-US" sz="3200">
                <a:sym typeface="+mn-ea"/>
              </a:rPr>
              <a:t>列主元消元法：非奇异</a:t>
            </a:r>
            <a:endParaRPr lang="zh-CN" altLang="en-US" sz="3200">
              <a:sym typeface="+mn-ea"/>
            </a:endParaRPr>
          </a:p>
          <a:p>
            <a:pPr marL="1371600" lvl="2" indent="-457200">
              <a:buFont typeface="Wingdings" panose="05000000000000000000" charset="0"/>
              <a:buChar char="p"/>
            </a:pPr>
            <a:r>
              <a:rPr lang="en-US" altLang="zh-CN" sz="3200">
                <a:sym typeface="+mn-ea"/>
              </a:rPr>
              <a:t>LU</a:t>
            </a:r>
            <a:r>
              <a:rPr lang="zh-CN" altLang="en-US" sz="3200">
                <a:sym typeface="+mn-ea"/>
              </a:rPr>
              <a:t>分解：非奇异</a:t>
            </a:r>
            <a:endParaRPr lang="zh-CN" altLang="en-US" sz="3200">
              <a:sym typeface="+mn-ea"/>
            </a:endParaRPr>
          </a:p>
          <a:p>
            <a:pPr marL="1371600" lvl="2" indent="-457200">
              <a:buFont typeface="Wingdings" panose="05000000000000000000" charset="0"/>
              <a:buChar char="p"/>
            </a:pPr>
            <a:r>
              <a:rPr lang="en-US" altLang="zh-CN" sz="3200">
                <a:sym typeface="+mn-ea"/>
              </a:rPr>
              <a:t>LDL^T</a:t>
            </a:r>
            <a:r>
              <a:rPr lang="zh-CN" altLang="en-US" sz="3200">
                <a:sym typeface="+mn-ea"/>
              </a:rPr>
              <a:t>：对称且各阶主子式大于</a:t>
            </a:r>
            <a:r>
              <a:rPr lang="en-US" altLang="zh-CN" sz="3200">
                <a:sym typeface="+mn-ea"/>
              </a:rPr>
              <a:t>0</a:t>
            </a: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0230" y="335280"/>
            <a:ext cx="7773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CH4</a:t>
            </a:r>
            <a:r>
              <a:rPr lang="zh-CN" altLang="en-US" sz="4000"/>
              <a:t>：</a:t>
            </a:r>
            <a:r>
              <a:rPr lang="zh-CN" altLang="en-US" sz="4000"/>
              <a:t>线性方程组的直接法求解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70230" y="335280"/>
            <a:ext cx="7773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CH5</a:t>
            </a:r>
            <a:r>
              <a:rPr lang="zh-CN" altLang="en-US" sz="4000"/>
              <a:t>：线性方程组的迭代</a:t>
            </a:r>
            <a:r>
              <a:rPr lang="zh-CN" altLang="en-US" sz="4000"/>
              <a:t>法求解</a:t>
            </a:r>
            <a:endParaRPr lang="zh-CN" altLang="en-US" sz="4000"/>
          </a:p>
        </p:txBody>
      </p:sp>
      <p:sp>
        <p:nvSpPr>
          <p:cNvPr id="4" name="文本框 3"/>
          <p:cNvSpPr txBox="1"/>
          <p:nvPr/>
        </p:nvSpPr>
        <p:spPr>
          <a:xfrm>
            <a:off x="570230" y="1372870"/>
            <a:ext cx="8973185" cy="69856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/>
              <a:t>缘起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高维稀疏矩阵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/>
              <a:t>迭代格式的转换</a:t>
            </a:r>
            <a:endParaRPr lang="zh-CN" altLang="en-US" sz="3200"/>
          </a:p>
          <a:p>
            <a:pPr marL="742950" lvl="1" indent="-285750">
              <a:buFont typeface="Wingdings" panose="05000000000000000000" charset="0"/>
              <a:buChar char="Ø"/>
            </a:pPr>
            <a:r>
              <a:rPr lang="en-US" altLang="zh-CN" sz="3200"/>
              <a:t>X(k)=MX(k-1)+g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迭代格式与迭代矩阵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en-US" altLang="zh-CN" sz="3200"/>
              <a:t>Jacobi/Gauss/SOR</a:t>
            </a:r>
            <a:r>
              <a:rPr lang="zh-CN" altLang="en-US" sz="3200"/>
              <a:t>的形式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</a:rPr>
              <a:t>迭代矩阵的符号？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/>
              <a:t>迭代矩阵的收敛性？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充分条件？</a:t>
            </a:r>
            <a:r>
              <a:rPr lang="zh-CN" altLang="en-US" sz="3200">
                <a:solidFill>
                  <a:srgbClr val="FF0000"/>
                </a:solidFill>
              </a:rPr>
              <a:t>充分必要条件？推导？（</a:t>
            </a:r>
            <a:r>
              <a:rPr lang="en-US" altLang="zh-CN" sz="3200">
                <a:solidFill>
                  <a:srgbClr val="FF0000"/>
                </a:solidFill>
              </a:rPr>
              <a:t>97</a:t>
            </a:r>
            <a:r>
              <a:rPr lang="zh-CN" altLang="en-US" sz="3200">
                <a:solidFill>
                  <a:srgbClr val="FF0000"/>
                </a:solidFill>
              </a:rPr>
              <a:t>页）</a:t>
            </a:r>
            <a:endParaRPr lang="zh-CN" altLang="en-US" sz="3200">
              <a:solidFill>
                <a:srgbClr val="FF0000"/>
              </a:solidFill>
            </a:endParaRPr>
          </a:p>
          <a:p>
            <a:pPr lvl="2" indent="-457200">
              <a:buFont typeface="Wingdings" panose="05000000000000000000" charset="0"/>
              <a:buChar char="p"/>
            </a:pPr>
            <a:r>
              <a:rPr lang="zh-CN" altLang="en-US" sz="3200"/>
              <a:t>哪种迭代格式一般收敛的快？</a:t>
            </a:r>
            <a:endParaRPr lang="zh-CN" altLang="en-US" sz="3200">
              <a:sym typeface="+mn-ea"/>
            </a:endParaRPr>
          </a:p>
          <a:p>
            <a:pPr lvl="2" indent="0">
              <a:buFont typeface="Wingdings" panose="05000000000000000000" charset="0"/>
              <a:buNone/>
            </a:pPr>
            <a:endParaRPr lang="zh-CN" altLang="en-US" sz="3200"/>
          </a:p>
          <a:p>
            <a:pPr lvl="2" indent="0">
              <a:buFont typeface="Wingdings" panose="05000000000000000000" charset="0"/>
              <a:buNone/>
            </a:pPr>
            <a:endParaRPr lang="zh-CN" altLang="en-US" sz="3200"/>
          </a:p>
          <a:p>
            <a:pPr lvl="2" indent="0">
              <a:buFont typeface="Wingdings" panose="05000000000000000000" charset="0"/>
              <a:buNone/>
            </a:pPr>
            <a:endParaRPr lang="zh-CN" altLang="en-US" sz="3200">
              <a:sym typeface="+mn-ea"/>
            </a:endParaRPr>
          </a:p>
          <a:p>
            <a:pPr lvl="2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80085" y="1468755"/>
            <a:ext cx="7885430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3200"/>
              <a:t>常见题型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写出迭代格式（矩阵、分量）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判断迭代格式收敛性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迭代格式收敛速度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简单的手算</a:t>
            </a:r>
            <a:endParaRPr lang="zh-CN" altLang="en-US" sz="3200"/>
          </a:p>
          <a:p>
            <a:pPr indent="0">
              <a:buFont typeface="Wingdings" panose="05000000000000000000" charset="0"/>
              <a:buNone/>
            </a:pPr>
            <a:endParaRPr lang="zh-CN" altLang="en-US" sz="3200">
              <a:sym typeface="+mn-ea"/>
            </a:endParaRPr>
          </a:p>
          <a:p>
            <a:pPr lvl="2" indent="0">
              <a:buFont typeface="Wingdings" panose="05000000000000000000" charset="0"/>
              <a:buNone/>
            </a:pPr>
            <a:endParaRPr lang="zh-CN" altLang="en-US" sz="3200"/>
          </a:p>
          <a:p>
            <a:pPr lvl="2" indent="0">
              <a:buFont typeface="Wingdings" panose="05000000000000000000" charset="0"/>
              <a:buNone/>
            </a:pPr>
            <a:endParaRPr lang="zh-CN" altLang="en-US" sz="3200"/>
          </a:p>
          <a:p>
            <a:pPr lvl="2" indent="0">
              <a:buFont typeface="Wingdings" panose="05000000000000000000" charset="0"/>
              <a:buNone/>
            </a:pPr>
            <a:endParaRPr lang="zh-CN" altLang="en-US" sz="3200">
              <a:sym typeface="+mn-ea"/>
            </a:endParaRPr>
          </a:p>
          <a:p>
            <a:pPr lvl="2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0230" y="335280"/>
            <a:ext cx="7773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CH5</a:t>
            </a:r>
            <a:r>
              <a:rPr lang="zh-CN" altLang="en-US" sz="4000"/>
              <a:t>：线性方程组的迭代</a:t>
            </a:r>
            <a:r>
              <a:rPr lang="zh-CN" altLang="en-US" sz="4000"/>
              <a:t>法求解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70230" y="335280"/>
            <a:ext cx="7773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CH6</a:t>
            </a:r>
            <a:r>
              <a:rPr lang="zh-CN" altLang="en-US" sz="4000"/>
              <a:t>：数值微分和数值积分</a:t>
            </a:r>
            <a:endParaRPr lang="zh-CN" altLang="en-US" sz="4000"/>
          </a:p>
        </p:txBody>
      </p:sp>
      <p:sp>
        <p:nvSpPr>
          <p:cNvPr id="2" name="文本框 1"/>
          <p:cNvSpPr txBox="1"/>
          <p:nvPr/>
        </p:nvSpPr>
        <p:spPr>
          <a:xfrm>
            <a:off x="924560" y="335280"/>
            <a:ext cx="9196070" cy="67087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3200" dirty="0"/>
          </a:p>
          <a:p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代数精度的计算（必考）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代数精度的定义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参见第三次习题课讲义刷题</a:t>
            </a:r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各种积分公式的余项（必考）</a:t>
            </a:r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b="1" dirty="0">
                <a:solidFill>
                  <a:srgbClr val="FF0000"/>
                </a:solidFill>
              </a:rPr>
              <a:t>插值型积分的原理和计算（第七章题目必备）</a:t>
            </a:r>
            <a:endParaRPr lang="zh-CN" altLang="en-US" sz="3200" b="1" dirty="0">
              <a:solidFill>
                <a:srgbClr val="FF0000"/>
              </a:solidFill>
            </a:endParaRPr>
          </a:p>
          <a:p>
            <a:pPr marL="457200" indent="-457200">
              <a:buFont typeface="Wingdings" panose="05000000000000000000" charset="0"/>
              <a:buChar char="p"/>
            </a:pPr>
            <a:r>
              <a:rPr lang="en-US" altLang="zh-CN" sz="3200" dirty="0"/>
              <a:t>Newton-Cotes</a:t>
            </a:r>
            <a:r>
              <a:rPr lang="zh-CN" altLang="en-US" sz="3200" dirty="0"/>
              <a:t>积分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定义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b="1" dirty="0">
                <a:solidFill>
                  <a:srgbClr val="FF0000"/>
                </a:solidFill>
              </a:rPr>
              <a:t>误差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在某些阶的形式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与</a:t>
            </a:r>
            <a:r>
              <a:rPr lang="en-US" altLang="zh-CN" sz="3200" dirty="0"/>
              <a:t>Hermite</a:t>
            </a:r>
            <a:r>
              <a:rPr lang="zh-CN" altLang="en-US" sz="3200" dirty="0"/>
              <a:t>积分的关联</a:t>
            </a:r>
            <a:endParaRPr lang="en-US" altLang="zh-CN" sz="3200" dirty="0"/>
          </a:p>
          <a:p>
            <a:endParaRPr lang="en-US" altLang="zh-CN" sz="2800" dirty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70230" y="335280"/>
            <a:ext cx="7773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CH6</a:t>
            </a:r>
            <a:r>
              <a:rPr lang="zh-CN" altLang="en-US" sz="4000"/>
              <a:t>：数值微分和数值积分</a:t>
            </a:r>
            <a:endParaRPr lang="zh-CN" altLang="en-US" sz="4000"/>
          </a:p>
        </p:txBody>
      </p:sp>
      <p:sp>
        <p:nvSpPr>
          <p:cNvPr id="2" name="文本框 1"/>
          <p:cNvSpPr txBox="1"/>
          <p:nvPr/>
        </p:nvSpPr>
        <p:spPr>
          <a:xfrm>
            <a:off x="924560" y="335280"/>
            <a:ext cx="9196070" cy="76936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3200" dirty="0"/>
          </a:p>
          <a:p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复化数值积分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原理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计算公式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rgbClr val="FF0000"/>
                </a:solidFill>
              </a:rPr>
              <a:t>误差</a:t>
            </a:r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龙贝格积分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熟悉龙贝格积分的原理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重点掌握外推的思想</a:t>
            </a:r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重积分的计算：熟悉课本上的公式和误差</a:t>
            </a:r>
            <a:endParaRPr lang="zh-CN" altLang="en-US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高斯积分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rgbClr val="FF0000"/>
                </a:solidFill>
              </a:rPr>
              <a:t>代数精度的计算（与</a:t>
            </a:r>
            <a:r>
              <a:rPr lang="en-US" altLang="zh-CN" sz="3200" dirty="0">
                <a:solidFill>
                  <a:srgbClr val="FF0000"/>
                </a:solidFill>
              </a:rPr>
              <a:t>hermite</a:t>
            </a:r>
            <a:r>
              <a:rPr lang="zh-CN" altLang="en-US" sz="3200" dirty="0">
                <a:solidFill>
                  <a:srgbClr val="FF0000"/>
                </a:solidFill>
              </a:rPr>
              <a:t>插值）</a:t>
            </a:r>
            <a:endParaRPr lang="zh-CN" altLang="en-US" sz="3200" dirty="0">
              <a:solidFill>
                <a:srgbClr val="FF0000"/>
              </a:solidFill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课本上相关公式的计算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endParaRPr lang="en-US" altLang="zh-CN" sz="3200" dirty="0"/>
          </a:p>
          <a:p>
            <a:endParaRPr lang="en-US" altLang="zh-CN" sz="2800" dirty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70230" y="335280"/>
            <a:ext cx="7773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CH6</a:t>
            </a:r>
            <a:r>
              <a:rPr lang="zh-CN" altLang="en-US" sz="4000"/>
              <a:t>：数值微分和数值积分</a:t>
            </a:r>
            <a:endParaRPr lang="zh-CN" altLang="en-US" sz="4000"/>
          </a:p>
        </p:txBody>
      </p:sp>
      <p:sp>
        <p:nvSpPr>
          <p:cNvPr id="2" name="文本框 1"/>
          <p:cNvSpPr txBox="1"/>
          <p:nvPr/>
        </p:nvSpPr>
        <p:spPr>
          <a:xfrm>
            <a:off x="924560" y="335280"/>
            <a:ext cx="9196070" cy="76936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3200" dirty="0"/>
          </a:p>
          <a:p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数值微分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向前差商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向后差商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中心差商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rgbClr val="FF0000"/>
                </a:solidFill>
              </a:rPr>
              <a:t>误差</a:t>
            </a:r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rgbClr val="FF0000"/>
                </a:solidFill>
              </a:rPr>
              <a:t>插值型数值微分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如何利用插值</a:t>
            </a:r>
            <a:r>
              <a:rPr lang="zh-CN" altLang="en-US" sz="3200" dirty="0"/>
              <a:t>公式计算数值微分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三点公式与五点公式（形式与推导）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误差分析：泰勒展开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计算系数</a:t>
            </a:r>
            <a:r>
              <a:rPr lang="en-US" altLang="zh-CN" sz="3200" dirty="0"/>
              <a:t>--</a:t>
            </a:r>
            <a:r>
              <a:rPr lang="zh-CN" altLang="en-US" sz="3200" dirty="0"/>
              <a:t>插值公式</a:t>
            </a:r>
            <a:r>
              <a:rPr lang="en-US" altLang="zh-CN" sz="3200" dirty="0"/>
              <a:t>&amp;</a:t>
            </a:r>
            <a:r>
              <a:rPr lang="zh-CN" altLang="en-US" sz="3200" dirty="0"/>
              <a:t>误差分析用泰勒展开</a:t>
            </a:r>
            <a:endParaRPr lang="en-US" altLang="zh-CN" sz="3200" dirty="0"/>
          </a:p>
          <a:p>
            <a:pPr indent="0">
              <a:buFont typeface="Wingdings" panose="05000000000000000000" charset="0"/>
              <a:buNone/>
            </a:pP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endParaRPr lang="en-US" altLang="zh-CN" sz="3200" dirty="0"/>
          </a:p>
          <a:p>
            <a:endParaRPr lang="en-US" altLang="zh-CN" sz="2800" dirty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31495" y="266700"/>
            <a:ext cx="7773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CH7</a:t>
            </a:r>
            <a:r>
              <a:rPr lang="zh-CN" altLang="en-US" sz="4000"/>
              <a:t>：数值求解微分方程</a:t>
            </a:r>
            <a:endParaRPr lang="zh-CN" altLang="en-US" sz="4000"/>
          </a:p>
        </p:txBody>
      </p:sp>
      <p:sp>
        <p:nvSpPr>
          <p:cNvPr id="2" name="文本框 1"/>
          <p:cNvSpPr txBox="1"/>
          <p:nvPr/>
        </p:nvSpPr>
        <p:spPr>
          <a:xfrm>
            <a:off x="265430" y="-1905"/>
            <a:ext cx="11496675" cy="76936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3200" dirty="0"/>
          </a:p>
          <a:p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欧拉法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向前欧拉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向后欧拉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中心差商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改进的欧拉公式</a:t>
            </a:r>
            <a:r>
              <a:rPr lang="en-US" altLang="zh-CN" sz="3200" dirty="0"/>
              <a:t>/</a:t>
            </a:r>
            <a:r>
              <a:rPr lang="zh-CN" altLang="en-US" sz="3200" dirty="0"/>
              <a:t>梯形公式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rgbClr val="FF0000"/>
                </a:solidFill>
              </a:rPr>
              <a:t>误差（特别是局部截断误差和整体截断误差的区别与关系）</a:t>
            </a:r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龙格库塔法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龙格库塔法的思想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二阶龙格库塔法的推导</a:t>
            </a:r>
            <a:endParaRPr lang="zh-CN" altLang="en-US" sz="3200" dirty="0"/>
          </a:p>
          <a:p>
            <a:pPr lvl="1" indent="0">
              <a:buFont typeface="Wingdings" panose="05000000000000000000" charset="0"/>
              <a:buNone/>
            </a:pPr>
            <a:endParaRPr lang="en-US" altLang="zh-CN" sz="3200" dirty="0"/>
          </a:p>
          <a:p>
            <a:pPr indent="0">
              <a:buFont typeface="Wingdings" panose="05000000000000000000" charset="0"/>
              <a:buNone/>
            </a:pP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endParaRPr lang="en-US" altLang="zh-CN" sz="3200" dirty="0"/>
          </a:p>
          <a:p>
            <a:endParaRPr lang="en-US" altLang="zh-CN" sz="2800" dirty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428625" y="480695"/>
            <a:ext cx="38868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第八</a:t>
            </a:r>
            <a:r>
              <a:rPr lang="zh-CN" altLang="en-US" sz="4000"/>
              <a:t>章习题</a:t>
            </a:r>
            <a:endParaRPr lang="zh-CN" altLang="en-US" sz="4000"/>
          </a:p>
        </p:txBody>
      </p:sp>
      <p:sp>
        <p:nvSpPr>
          <p:cNvPr id="6" name="文本框 5"/>
          <p:cNvSpPr txBox="1"/>
          <p:nvPr/>
        </p:nvSpPr>
        <p:spPr>
          <a:xfrm>
            <a:off x="1441450" y="1187450"/>
            <a:ext cx="8270875" cy="5539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/>
              <a:t>1.</a:t>
            </a:r>
            <a:r>
              <a:rPr lang="zh-CN" altLang="en-US" sz="2800"/>
              <a:t>（</a:t>
            </a:r>
            <a:r>
              <a:rPr lang="en-US" altLang="zh-CN" sz="2800"/>
              <a:t>2</a:t>
            </a:r>
            <a:r>
              <a:rPr lang="zh-CN" altLang="en-US" sz="2800"/>
              <a:t>）</a:t>
            </a:r>
            <a:endParaRPr lang="zh-CN" altLang="en-US" sz="2800"/>
          </a:p>
          <a:p>
            <a:pPr algn="l"/>
            <a:r>
              <a:rPr lang="zh-CN" altLang="en-US" sz="2800"/>
              <a:t>特征值 </a:t>
            </a:r>
            <a:r>
              <a:rPr lang="en-US" altLang="zh-CN" sz="2800"/>
              <a:t>3.8284</a:t>
            </a:r>
            <a:endParaRPr lang="en-US" altLang="zh-CN" sz="2800"/>
          </a:p>
          <a:p>
            <a:pPr algn="l"/>
            <a:r>
              <a:rPr lang="zh-CN" altLang="en-US" sz="2800"/>
              <a:t>特征向量</a:t>
            </a:r>
            <a:r>
              <a:rPr lang="en-US" altLang="zh-CN" sz="2800"/>
              <a:t>0.5774 0.8165</a:t>
            </a:r>
            <a:endParaRPr lang="en-US" altLang="zh-CN" sz="2800"/>
          </a:p>
          <a:p>
            <a:pPr algn="l"/>
            <a:r>
              <a:rPr lang="zh-CN" altLang="en-US" sz="2800"/>
              <a:t>（计算细节略去不讲）</a:t>
            </a:r>
            <a:endParaRPr lang="zh-CN" altLang="en-US" sz="2800"/>
          </a:p>
          <a:p>
            <a:pPr algn="l"/>
            <a:r>
              <a:rPr lang="en-US" altLang="zh-CN" sz="2800"/>
              <a:t>2.</a:t>
            </a:r>
            <a:r>
              <a:rPr lang="zh-CN" altLang="en-US" sz="2800"/>
              <a:t>（</a:t>
            </a:r>
            <a:r>
              <a:rPr lang="en-US" altLang="zh-CN" sz="2800"/>
              <a:t>2</a:t>
            </a:r>
            <a:r>
              <a:rPr lang="zh-CN" altLang="en-US" sz="2800"/>
              <a:t>）</a:t>
            </a:r>
            <a:endParaRPr lang="zh-CN" altLang="en-US" sz="2800"/>
          </a:p>
          <a:p>
            <a:pPr algn="l"/>
            <a:r>
              <a:rPr lang="zh-CN" altLang="en-US" sz="2800"/>
              <a:t>特征值 </a:t>
            </a:r>
            <a:r>
              <a:rPr lang="en-US" altLang="zh-CN" sz="2800"/>
              <a:t>2</a:t>
            </a:r>
            <a:endParaRPr lang="en-US" altLang="zh-CN" sz="2800"/>
          </a:p>
          <a:p>
            <a:pPr algn="l"/>
            <a:r>
              <a:rPr lang="zh-CN" altLang="en-US" sz="2800"/>
              <a:t>向量</a:t>
            </a:r>
            <a:r>
              <a:rPr lang="en-US" altLang="zh-CN" sz="2800"/>
              <a:t>-1</a:t>
            </a:r>
            <a:r>
              <a:rPr lang="zh-CN" altLang="en-US" sz="2800"/>
              <a:t>，</a:t>
            </a:r>
            <a:r>
              <a:rPr lang="en-US" altLang="zh-CN" sz="2800"/>
              <a:t>1</a:t>
            </a:r>
            <a:endParaRPr lang="en-US" altLang="zh-CN" sz="2800"/>
          </a:p>
          <a:p>
            <a:pPr algn="l"/>
            <a:r>
              <a:rPr lang="zh-CN" altLang="en-US" sz="2800"/>
              <a:t>注意要使用反幂法</a:t>
            </a:r>
            <a:endParaRPr lang="zh-CN" altLang="en-US" sz="2800"/>
          </a:p>
          <a:p>
            <a:pPr algn="l"/>
            <a:r>
              <a:rPr lang="en-US" altLang="zh-CN" sz="2800"/>
              <a:t>3.</a:t>
            </a:r>
            <a:r>
              <a:rPr lang="zh-CN" altLang="en-US" sz="2800"/>
              <a:t>（</a:t>
            </a:r>
            <a:r>
              <a:rPr lang="en-US" altLang="zh-CN" sz="2800"/>
              <a:t>4</a:t>
            </a:r>
            <a:r>
              <a:rPr lang="zh-CN" altLang="en-US" sz="2800"/>
              <a:t>）</a:t>
            </a:r>
            <a:endParaRPr lang="zh-CN" altLang="en-US" sz="2800"/>
          </a:p>
          <a:p>
            <a:pPr algn="l"/>
            <a:r>
              <a:rPr lang="zh-CN" altLang="en-US" sz="2800"/>
              <a:t>特征值 </a:t>
            </a:r>
            <a:r>
              <a:rPr lang="en-US" altLang="zh-CN" sz="2800"/>
              <a:t>4</a:t>
            </a:r>
            <a:r>
              <a:rPr lang="zh-CN" altLang="en-US" sz="2800"/>
              <a:t>，</a:t>
            </a:r>
            <a:r>
              <a:rPr lang="en-US" altLang="zh-CN" sz="2800"/>
              <a:t>5.6</a:t>
            </a:r>
            <a:r>
              <a:rPr lang="zh-CN" altLang="en-US" sz="2800"/>
              <a:t>，</a:t>
            </a:r>
            <a:r>
              <a:rPr lang="en-US" altLang="zh-CN" sz="2800"/>
              <a:t>-1.6</a:t>
            </a:r>
            <a:endParaRPr lang="en-US" altLang="zh-CN" sz="2800"/>
          </a:p>
          <a:p>
            <a:pPr algn="l"/>
            <a:r>
              <a:rPr lang="zh-CN" altLang="en-US" sz="2800"/>
              <a:t>这种复杂的计算不会出现在考试中</a:t>
            </a:r>
            <a:endParaRPr lang="zh-CN" altLang="en-US" sz="2800"/>
          </a:p>
          <a:p>
            <a:pPr algn="l"/>
            <a:r>
              <a:rPr lang="zh-CN" altLang="en-US" sz="2800"/>
              <a:t>重点是思想</a:t>
            </a:r>
            <a:endParaRPr lang="zh-CN" altLang="en-US"/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31495" y="266700"/>
            <a:ext cx="7773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CH7</a:t>
            </a:r>
            <a:r>
              <a:rPr lang="zh-CN" altLang="en-US" sz="4000"/>
              <a:t>：数值求解微分方程</a:t>
            </a:r>
            <a:endParaRPr lang="zh-CN" altLang="en-US" sz="4000"/>
          </a:p>
        </p:txBody>
      </p:sp>
      <p:sp>
        <p:nvSpPr>
          <p:cNvPr id="2" name="文本框 1"/>
          <p:cNvSpPr txBox="1"/>
          <p:nvPr/>
        </p:nvSpPr>
        <p:spPr>
          <a:xfrm>
            <a:off x="265430" y="-1905"/>
            <a:ext cx="11496675" cy="86785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3200" dirty="0"/>
          </a:p>
          <a:p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线性多步法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原理</a:t>
            </a:r>
            <a:r>
              <a:rPr lang="en-US" altLang="zh-CN" sz="3200" dirty="0"/>
              <a:t>:</a:t>
            </a:r>
            <a:r>
              <a:rPr lang="zh-CN" altLang="en-US" sz="3200" dirty="0"/>
              <a:t>插值积分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en-US" altLang="zh-CN" sz="3200" dirty="0"/>
              <a:t>p</a:t>
            </a:r>
            <a:r>
              <a:rPr lang="zh-CN" altLang="en-US" sz="3200" dirty="0"/>
              <a:t>和</a:t>
            </a:r>
            <a:r>
              <a:rPr lang="en-US" altLang="zh-CN" sz="3200" dirty="0"/>
              <a:t>q</a:t>
            </a:r>
            <a:r>
              <a:rPr lang="zh-CN" altLang="en-US" sz="3200" dirty="0"/>
              <a:t>的含义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显式公式与隐式公式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b="1" dirty="0">
                <a:solidFill>
                  <a:srgbClr val="FF0000"/>
                </a:solidFill>
              </a:rPr>
              <a:t>起步计算与预估校正</a:t>
            </a:r>
            <a:endParaRPr lang="zh-CN" altLang="en-US" sz="3200" b="1" dirty="0">
              <a:solidFill>
                <a:srgbClr val="FF0000"/>
              </a:solidFill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b="1" dirty="0">
                <a:solidFill>
                  <a:srgbClr val="FF0000"/>
                </a:solidFill>
              </a:rPr>
              <a:t>迭代公式的构造：插值</a:t>
            </a:r>
            <a:r>
              <a:rPr lang="zh-CN" altLang="en-US" sz="3200" b="1" dirty="0">
                <a:solidFill>
                  <a:srgbClr val="FF0000"/>
                </a:solidFill>
              </a:rPr>
              <a:t>积分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b="1" dirty="0">
                <a:solidFill>
                  <a:srgbClr val="FF0000"/>
                </a:solidFill>
              </a:rPr>
              <a:t>误差的计算（最后一题必考：积分法与泰勒展开法</a:t>
            </a:r>
            <a:r>
              <a:rPr lang="zh-CN" altLang="en-US" sz="3200" b="1" dirty="0">
                <a:solidFill>
                  <a:srgbClr val="FF0000"/>
                </a:solidFill>
              </a:rPr>
              <a:t>）</a:t>
            </a:r>
            <a:endParaRPr lang="zh-CN" altLang="en-US" sz="3200" b="1" dirty="0">
              <a:solidFill>
                <a:srgbClr val="FF0000"/>
              </a:solidFill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b="1" dirty="0">
                <a:solidFill>
                  <a:schemeClr val="tx1"/>
                </a:solidFill>
              </a:rPr>
              <a:t>简单的笔算</a:t>
            </a:r>
            <a:endParaRPr lang="zh-CN" altLang="en-US" sz="3200" b="1" dirty="0">
              <a:solidFill>
                <a:srgbClr val="FF0000"/>
              </a:solidFill>
            </a:endParaRPr>
          </a:p>
          <a:p>
            <a:pPr lvl="1" indent="0">
              <a:buFont typeface="Wingdings" panose="05000000000000000000" charset="0"/>
              <a:buNone/>
            </a:pPr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方程组的解法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看书上的公式和例题</a:t>
            </a:r>
            <a:endParaRPr lang="zh-CN" altLang="en-US" sz="3200" dirty="0"/>
          </a:p>
          <a:p>
            <a:pPr lvl="1" indent="0">
              <a:buFont typeface="Wingdings" panose="05000000000000000000" charset="0"/>
              <a:buNone/>
            </a:pPr>
            <a:endParaRPr lang="en-US" altLang="zh-CN" sz="3200" dirty="0"/>
          </a:p>
          <a:p>
            <a:pPr indent="0">
              <a:buFont typeface="Wingdings" panose="05000000000000000000" charset="0"/>
              <a:buNone/>
            </a:pP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endParaRPr lang="en-US" altLang="zh-CN" sz="3200" dirty="0"/>
          </a:p>
          <a:p>
            <a:endParaRPr lang="en-US" altLang="zh-CN" sz="2800" dirty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31495" y="266700"/>
            <a:ext cx="7773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CH8</a:t>
            </a:r>
            <a:r>
              <a:rPr lang="zh-CN" altLang="en-US" sz="4000"/>
              <a:t>：数值计算矩阵特征值</a:t>
            </a:r>
            <a:r>
              <a:rPr lang="en-US" altLang="zh-CN" sz="4000"/>
              <a:t>/</a:t>
            </a:r>
            <a:r>
              <a:rPr lang="zh-CN" altLang="en-US" sz="4000"/>
              <a:t>向量</a:t>
            </a:r>
            <a:endParaRPr lang="zh-CN" altLang="en-US" sz="4000"/>
          </a:p>
        </p:txBody>
      </p:sp>
      <p:sp>
        <p:nvSpPr>
          <p:cNvPr id="2" name="文本框 1"/>
          <p:cNvSpPr txBox="1"/>
          <p:nvPr/>
        </p:nvSpPr>
        <p:spPr>
          <a:xfrm>
            <a:off x="191135" y="135255"/>
            <a:ext cx="11496675" cy="86785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3200" dirty="0"/>
          </a:p>
          <a:p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zh-CN" altLang="en-US" sz="3200" dirty="0"/>
              <a:t>幂法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原理</a:t>
            </a:r>
            <a:r>
              <a:rPr lang="en-US" altLang="zh-CN" sz="3200" dirty="0"/>
              <a:t>:x(k+1)=Ax(k)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幂法的原理熟练掌握！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b="1" dirty="0">
                <a:solidFill>
                  <a:srgbClr val="FF0000"/>
                </a:solidFill>
              </a:rPr>
              <a:t>幂法的两种情况（</a:t>
            </a:r>
            <a:r>
              <a:rPr lang="en-US" altLang="zh-CN" sz="3200" b="1" dirty="0">
                <a:solidFill>
                  <a:srgbClr val="FF0000"/>
                </a:solidFill>
              </a:rPr>
              <a:t>166-167</a:t>
            </a:r>
            <a:r>
              <a:rPr lang="zh-CN" altLang="en-US" sz="3200" b="1" dirty="0">
                <a:solidFill>
                  <a:srgbClr val="FF0000"/>
                </a:solidFill>
              </a:rPr>
              <a:t>）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b="1" dirty="0">
                <a:solidFill>
                  <a:srgbClr val="FF0000"/>
                </a:solidFill>
              </a:rPr>
              <a:t>幂法的规范运算（</a:t>
            </a:r>
            <a:r>
              <a:rPr lang="en-US" altLang="zh-CN" sz="3200" b="1" dirty="0">
                <a:solidFill>
                  <a:srgbClr val="FF0000"/>
                </a:solidFill>
              </a:rPr>
              <a:t>168</a:t>
            </a:r>
            <a:r>
              <a:rPr lang="zh-CN" altLang="en-US" sz="3200" b="1" dirty="0">
                <a:solidFill>
                  <a:srgbClr val="FF0000"/>
                </a:solidFill>
              </a:rPr>
              <a:t>，三种情况）</a:t>
            </a:r>
            <a:endParaRPr lang="zh-CN" altLang="en-US" sz="3200" b="1" dirty="0">
              <a:solidFill>
                <a:srgbClr val="FF0000"/>
              </a:solidFill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dirty="0"/>
              <a:t>原点位移法</a:t>
            </a: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b="1" dirty="0">
                <a:solidFill>
                  <a:srgbClr val="FF0000"/>
                </a:solidFill>
              </a:rPr>
              <a:t>反幂法</a:t>
            </a:r>
            <a:endParaRPr lang="zh-CN" altLang="en-US" sz="3200" b="1" dirty="0">
              <a:solidFill>
                <a:srgbClr val="FF0000"/>
              </a:solidFill>
            </a:endParaRPr>
          </a:p>
          <a:p>
            <a:pPr marL="1371600" lvl="2" indent="-457200">
              <a:buFont typeface="Wingdings" panose="05000000000000000000" charset="0"/>
              <a:buChar char="p"/>
            </a:pPr>
            <a:r>
              <a:rPr lang="zh-CN" altLang="en-US" sz="3200" b="1" dirty="0">
                <a:solidFill>
                  <a:srgbClr val="FF0000"/>
                </a:solidFill>
              </a:rPr>
              <a:t>目的：求解按模最小的特征值与特征向量</a:t>
            </a:r>
            <a:endParaRPr lang="zh-CN" altLang="en-US" sz="3200" b="1" dirty="0">
              <a:solidFill>
                <a:srgbClr val="FF0000"/>
              </a:solidFill>
            </a:endParaRPr>
          </a:p>
          <a:p>
            <a:pPr marL="1371600" lvl="2" indent="-457200">
              <a:buFont typeface="Wingdings" panose="05000000000000000000" charset="0"/>
              <a:buChar char="p"/>
            </a:pPr>
            <a:r>
              <a:rPr lang="zh-CN" altLang="en-US" sz="3200" b="1" dirty="0">
                <a:solidFill>
                  <a:srgbClr val="FF0000"/>
                </a:solidFill>
              </a:rPr>
              <a:t>熟悉算法！</a:t>
            </a:r>
            <a:endParaRPr lang="zh-CN" altLang="en-US" sz="3200" b="1" dirty="0">
              <a:solidFill>
                <a:srgbClr val="FF0000"/>
              </a:solidFill>
            </a:endParaRPr>
          </a:p>
          <a:p>
            <a:pPr lvl="1" indent="0">
              <a:buFont typeface="Wingdings" panose="05000000000000000000" charset="0"/>
              <a:buNone/>
            </a:pPr>
            <a:endParaRPr lang="en-US" altLang="zh-CN" sz="3200" dirty="0"/>
          </a:p>
          <a:p>
            <a:pPr marL="457200" indent="-457200">
              <a:buFont typeface="Wingdings" panose="05000000000000000000" charset="0"/>
              <a:buChar char="p"/>
            </a:pPr>
            <a:r>
              <a:rPr lang="en-US" altLang="zh-CN" sz="3200" dirty="0"/>
              <a:t>Jacobi</a:t>
            </a:r>
            <a:r>
              <a:rPr lang="zh-CN" altLang="en-US" sz="3200" dirty="0"/>
              <a:t>方法：</a:t>
            </a:r>
            <a:r>
              <a:rPr lang="zh-CN" altLang="en-US" sz="3200" b="1" dirty="0">
                <a:solidFill>
                  <a:srgbClr val="FF0000"/>
                </a:solidFill>
              </a:rPr>
              <a:t>掌握清楚原理</a:t>
            </a:r>
            <a:endParaRPr lang="zh-CN" altLang="en-US" sz="3200" dirty="0"/>
          </a:p>
          <a:p>
            <a:pPr lvl="1" indent="0">
              <a:buFont typeface="Wingdings" panose="05000000000000000000" charset="0"/>
              <a:buNone/>
            </a:pPr>
            <a:endParaRPr lang="en-US" altLang="zh-CN" sz="3200" dirty="0"/>
          </a:p>
          <a:p>
            <a:pPr indent="0">
              <a:buFont typeface="Wingdings" panose="05000000000000000000" charset="0"/>
              <a:buNone/>
            </a:pPr>
            <a:endParaRPr lang="zh-CN" altLang="en-US" sz="3200" dirty="0"/>
          </a:p>
          <a:p>
            <a:pPr marL="914400" lvl="1" indent="-457200">
              <a:buFont typeface="Wingdings" panose="05000000000000000000" charset="0"/>
              <a:buChar char="p"/>
            </a:pPr>
            <a:endParaRPr lang="en-US" altLang="zh-CN" sz="3200" dirty="0"/>
          </a:p>
          <a:p>
            <a:endParaRPr lang="en-US" altLang="zh-CN" sz="2800" dirty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985770" y="2554605"/>
            <a:ext cx="55587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5400"/>
              <a:t>部分真题梳理</a:t>
            </a:r>
            <a:endParaRPr lang="zh-CN" altLang="en-US" sz="5400"/>
          </a:p>
        </p:txBody>
      </p:sp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36270" y="424815"/>
            <a:ext cx="43243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 b="1"/>
              <a:t>Tips</a:t>
            </a:r>
            <a:endParaRPr lang="zh-CN" altLang="en-US" sz="4000" b="1"/>
          </a:p>
        </p:txBody>
      </p:sp>
      <p:sp>
        <p:nvSpPr>
          <p:cNvPr id="3" name="文本框 2"/>
          <p:cNvSpPr txBox="1"/>
          <p:nvPr/>
        </p:nvSpPr>
        <p:spPr>
          <a:xfrm>
            <a:off x="636270" y="1761490"/>
            <a:ext cx="10139045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Wingdings" panose="05000000000000000000" charset="0"/>
              <a:buChar char="ü"/>
            </a:pPr>
            <a:r>
              <a:rPr lang="zh-CN" altLang="en-US" sz="3200"/>
              <a:t>不要忘记带计算器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ü"/>
            </a:pPr>
            <a:r>
              <a:rPr lang="zh-CN" altLang="en-US" sz="3200"/>
              <a:t>复习时不要主要依赖作业，多看课本和习题集</a:t>
            </a:r>
            <a:endParaRPr lang="zh-CN" altLang="en-US" sz="3200"/>
          </a:p>
          <a:p>
            <a:pPr marL="285750" indent="-285750">
              <a:buFont typeface="Wingdings" panose="05000000000000000000" charset="0"/>
              <a:buChar char="ü"/>
            </a:pPr>
            <a:r>
              <a:rPr lang="zh-CN" altLang="en-US" sz="3200">
                <a:solidFill>
                  <a:srgbClr val="FF0000"/>
                </a:solidFill>
              </a:rPr>
              <a:t>有重点取舍，不要每题都看</a:t>
            </a:r>
            <a:endParaRPr lang="zh-CN" altLang="en-US" sz="320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charset="0"/>
              <a:buChar char="ü"/>
            </a:pPr>
            <a:r>
              <a:rPr lang="zh-CN" altLang="en-US" sz="3200">
                <a:solidFill>
                  <a:schemeClr val="tx1"/>
                </a:solidFill>
              </a:rPr>
              <a:t>细心计算 少犯计算错误</a:t>
            </a:r>
            <a:r>
              <a:rPr lang="zh-CN" altLang="en-US" sz="3200" b="1">
                <a:solidFill>
                  <a:srgbClr val="FF0000"/>
                </a:solidFill>
              </a:rPr>
              <a:t>（验证！验证！验证！）</a:t>
            </a:r>
            <a:endParaRPr lang="zh-CN" altLang="en-US" sz="3200" b="1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charset="0"/>
              <a:buChar char="ü"/>
            </a:pPr>
            <a:r>
              <a:rPr lang="zh-CN" altLang="en-US" sz="3200">
                <a:solidFill>
                  <a:schemeClr val="tx1"/>
                </a:solidFill>
              </a:rPr>
              <a:t>复习时间紧可以先快速过一遍课本</a:t>
            </a:r>
            <a:r>
              <a:rPr lang="zh-CN" altLang="en-US" sz="3200" b="1">
                <a:solidFill>
                  <a:srgbClr val="FF0000"/>
                </a:solidFill>
              </a:rPr>
              <a:t>（保证基本分）</a:t>
            </a:r>
            <a:endParaRPr lang="zh-CN" altLang="en-US" sz="3200" b="1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charset="0"/>
              <a:buChar char="ü"/>
            </a:pPr>
            <a:r>
              <a:rPr lang="zh-CN" altLang="en-US" sz="3200" b="1">
                <a:solidFill>
                  <a:srgbClr val="FF0000"/>
                </a:solidFill>
              </a:rPr>
              <a:t>祝大家都能取得理想的成绩！</a:t>
            </a:r>
            <a:endParaRPr lang="zh-CN" altLang="en-US" sz="320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charset="0"/>
              <a:buChar char="ü"/>
            </a:pPr>
            <a:endParaRPr lang="zh-CN" altLang="en-US" sz="320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charset="0"/>
              <a:buChar char="ü"/>
            </a:pPr>
            <a:endParaRPr lang="zh-CN" altLang="en-US" sz="320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428625" y="442595"/>
            <a:ext cx="72777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第七章习题</a:t>
            </a:r>
            <a:r>
              <a:rPr lang="zh-CN" altLang="en-US" sz="4000">
                <a:solidFill>
                  <a:srgbClr val="FF0000"/>
                </a:solidFill>
              </a:rPr>
              <a:t>（验证！验证！）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51915" y="1321435"/>
            <a:ext cx="9866630" cy="50463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800"/>
              <a:t>1.1.93</a:t>
            </a:r>
            <a:endParaRPr lang="zh-CN" altLang="en-US" sz="2800"/>
          </a:p>
          <a:p>
            <a:pPr algn="l"/>
            <a:r>
              <a:rPr lang="en-US" altLang="zh-CN" sz="2800"/>
              <a:t>2.2.8</a:t>
            </a:r>
            <a:endParaRPr lang="zh-CN" altLang="en-US" sz="2800"/>
          </a:p>
          <a:p>
            <a:pPr algn="l"/>
            <a:r>
              <a:rPr lang="en-US" altLang="zh-CN" sz="2800"/>
              <a:t>4.0.2104</a:t>
            </a:r>
            <a:endParaRPr lang="zh-CN" altLang="en-US" sz="2800"/>
          </a:p>
          <a:p>
            <a:pPr algn="l"/>
            <a:r>
              <a:rPr lang="en-US" altLang="zh-CN" sz="2800"/>
              <a:t>5.1.939</a:t>
            </a:r>
            <a:endParaRPr lang="en-US" altLang="zh-CN" sz="2800"/>
          </a:p>
          <a:p>
            <a:pPr algn="l"/>
            <a:r>
              <a:rPr lang="zh-CN" altLang="en-US" sz="2800"/>
              <a:t>这种复杂的计算不会出现在考试中</a:t>
            </a:r>
            <a:endParaRPr lang="zh-CN" altLang="en-US" sz="2800"/>
          </a:p>
          <a:p>
            <a:pPr algn="l"/>
            <a:r>
              <a:rPr lang="zh-CN" altLang="en-US" sz="2800"/>
              <a:t>重点是思想</a:t>
            </a:r>
            <a:endParaRPr lang="zh-CN" altLang="en-US" sz="2800"/>
          </a:p>
          <a:p>
            <a:pPr algn="l"/>
            <a:r>
              <a:rPr lang="en-US" altLang="zh-CN" sz="2800"/>
              <a:t>6.</a:t>
            </a:r>
            <a:r>
              <a:rPr lang="zh-CN" altLang="en-US" sz="2800"/>
              <a:t>（已将过程上传至群文件）</a:t>
            </a:r>
            <a:endParaRPr lang="en-US" altLang="zh-CN" sz="2800"/>
          </a:p>
          <a:p>
            <a:pPr algn="l"/>
            <a:r>
              <a:rPr lang="en-US" altLang="zh-CN" sz="2800"/>
              <a:t>8.</a:t>
            </a:r>
            <a:r>
              <a:rPr lang="zh-CN" altLang="en-US" sz="2800"/>
              <a:t>（已将过程上传至群文件）</a:t>
            </a:r>
            <a:endParaRPr lang="en-US" altLang="zh-CN" sz="2800"/>
          </a:p>
          <a:p>
            <a:pPr algn="l"/>
            <a:r>
              <a:rPr lang="zh-CN" altLang="en-US" sz="4000">
                <a:solidFill>
                  <a:srgbClr val="FF0000"/>
                </a:solidFill>
              </a:rPr>
              <a:t>迭代格式的推导</a:t>
            </a:r>
            <a:endParaRPr lang="zh-CN" altLang="en-US" sz="4000">
              <a:solidFill>
                <a:srgbClr val="FF0000"/>
              </a:solidFill>
            </a:endParaRPr>
          </a:p>
          <a:p>
            <a:pPr algn="l"/>
            <a:r>
              <a:rPr lang="en-US" altLang="zh-CN" sz="4000">
                <a:solidFill>
                  <a:srgbClr val="FF0000"/>
                </a:solidFill>
              </a:rPr>
              <a:t>1.</a:t>
            </a:r>
            <a:r>
              <a:rPr lang="zh-CN" altLang="en-US" sz="4000">
                <a:solidFill>
                  <a:srgbClr val="FF0000"/>
                </a:solidFill>
              </a:rPr>
              <a:t>积分公式（误差 系数</a:t>
            </a:r>
            <a:r>
              <a:rPr lang="zh-CN" altLang="en-US" sz="4000">
                <a:solidFill>
                  <a:srgbClr val="FF0000"/>
                </a:solidFill>
              </a:rPr>
              <a:t> </a:t>
            </a:r>
            <a:r>
              <a:rPr lang="en-US" altLang="zh-CN" sz="4000">
                <a:solidFill>
                  <a:srgbClr val="FF0000"/>
                </a:solidFill>
              </a:rPr>
              <a:t>2.</a:t>
            </a:r>
            <a:r>
              <a:rPr lang="zh-CN" altLang="en-US" sz="4000">
                <a:solidFill>
                  <a:srgbClr val="FF0000"/>
                </a:solidFill>
              </a:rPr>
              <a:t>泰勒展开（误差）</a:t>
            </a:r>
            <a:endParaRPr lang="zh-CN" altLang="en-US"/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475105" y="266700"/>
            <a:ext cx="849185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600"/>
              <a:t>Roadmap</a:t>
            </a:r>
            <a:endParaRPr lang="en-US" altLang="zh-CN" sz="6600"/>
          </a:p>
        </p:txBody>
      </p:sp>
      <p:sp>
        <p:nvSpPr>
          <p:cNvPr id="5" name="文本框 4"/>
          <p:cNvSpPr txBox="1"/>
          <p:nvPr/>
        </p:nvSpPr>
        <p:spPr>
          <a:xfrm>
            <a:off x="734060" y="1373505"/>
            <a:ext cx="1045527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CH0</a:t>
            </a:r>
            <a:r>
              <a:rPr lang="zh-CN" altLang="en-US" sz="2400"/>
              <a:t>：误差与范数</a:t>
            </a:r>
            <a:endParaRPr lang="zh-CN" altLang="en-US" sz="2400"/>
          </a:p>
          <a:p>
            <a:r>
              <a:rPr lang="en-US" altLang="zh-CN" sz="2400"/>
              <a:t>CH1</a:t>
            </a:r>
            <a:r>
              <a:rPr lang="zh-CN" altLang="en-US" sz="2400"/>
              <a:t>：拉格朗日插值、牛顿插值、</a:t>
            </a:r>
            <a:r>
              <a:rPr lang="en-US" altLang="zh-CN" sz="2400"/>
              <a:t>Hermite</a:t>
            </a:r>
            <a:r>
              <a:rPr lang="zh-CN" altLang="en-US" sz="2400"/>
              <a:t>型插值</a:t>
            </a:r>
            <a:endParaRPr lang="zh-CN" altLang="en-US" sz="2400"/>
          </a:p>
          <a:p>
            <a:r>
              <a:rPr lang="en-US" altLang="zh-CN" sz="2400"/>
              <a:t>CH2</a:t>
            </a:r>
            <a:r>
              <a:rPr lang="zh-CN" altLang="en-US" sz="2400"/>
              <a:t>：最小二乘拟合与矛盾方程组</a:t>
            </a:r>
            <a:endParaRPr lang="zh-CN" altLang="en-US" sz="2400"/>
          </a:p>
          <a:p>
            <a:r>
              <a:rPr lang="en-US" altLang="zh-CN" sz="2400"/>
              <a:t>CH3</a:t>
            </a:r>
            <a:r>
              <a:rPr lang="zh-CN" altLang="en-US" sz="2400"/>
              <a:t>：非线性方程组的迭代法</a:t>
            </a:r>
            <a:endParaRPr lang="zh-CN" altLang="en-US" sz="2400"/>
          </a:p>
          <a:p>
            <a:r>
              <a:rPr lang="en-US" altLang="zh-CN" sz="2400"/>
              <a:t>CH4</a:t>
            </a:r>
            <a:r>
              <a:rPr lang="zh-CN" altLang="en-US" sz="2400"/>
              <a:t>：直接法求解线性方程组（</a:t>
            </a:r>
            <a:r>
              <a:rPr lang="en-US" altLang="zh-CN" sz="2400"/>
              <a:t>Gauss</a:t>
            </a:r>
            <a:r>
              <a:rPr lang="zh-CN" altLang="en-US" sz="2400"/>
              <a:t>、列主元、</a:t>
            </a:r>
            <a:r>
              <a:rPr lang="en-US" altLang="zh-CN" sz="2400"/>
              <a:t>Doolittle</a:t>
            </a:r>
            <a:r>
              <a:rPr lang="zh-CN" altLang="en-US" sz="2400"/>
              <a:t>、</a:t>
            </a:r>
            <a:r>
              <a:rPr lang="en-US" altLang="zh-CN" sz="2400"/>
              <a:t>Crout</a:t>
            </a:r>
            <a:r>
              <a:rPr lang="zh-CN" altLang="en-US" sz="2400"/>
              <a:t>）</a:t>
            </a:r>
            <a:endParaRPr lang="zh-CN" altLang="en-US" sz="2400"/>
          </a:p>
          <a:p>
            <a:r>
              <a:rPr lang="en-US" altLang="zh-CN" sz="2400"/>
              <a:t>CH5</a:t>
            </a:r>
            <a:r>
              <a:rPr lang="zh-CN" altLang="en-US" sz="2400"/>
              <a:t>：迭代法求解方程组（</a:t>
            </a:r>
            <a:r>
              <a:rPr lang="en-US" altLang="zh-CN" sz="2400"/>
              <a:t>Jacobi</a:t>
            </a:r>
            <a:r>
              <a:rPr lang="zh-CN" altLang="en-US" sz="2400"/>
              <a:t>、</a:t>
            </a:r>
            <a:r>
              <a:rPr lang="en-US" altLang="zh-CN" sz="2400"/>
              <a:t>Gauss-Seidel</a:t>
            </a:r>
            <a:r>
              <a:rPr lang="zh-CN" altLang="en-US" sz="2400"/>
              <a:t>、松弛迭代）</a:t>
            </a:r>
            <a:endParaRPr lang="zh-CN" altLang="en-US" sz="2400"/>
          </a:p>
          <a:p>
            <a:r>
              <a:rPr lang="en-US" altLang="zh-CN" sz="2400"/>
              <a:t>CH6</a:t>
            </a:r>
            <a:r>
              <a:rPr lang="zh-CN" altLang="en-US" sz="2400"/>
              <a:t>：数值微分与数值积分（梯形、</a:t>
            </a:r>
            <a:r>
              <a:rPr lang="en-US" altLang="zh-CN" sz="2400"/>
              <a:t>Simpson</a:t>
            </a:r>
            <a:r>
              <a:rPr lang="zh-CN" altLang="en-US" sz="2400"/>
              <a:t>、</a:t>
            </a:r>
            <a:r>
              <a:rPr lang="en-US" altLang="zh-CN" sz="2400"/>
              <a:t>Romberg</a:t>
            </a:r>
            <a:r>
              <a:rPr lang="zh-CN" altLang="en-US" sz="2400"/>
              <a:t>、勒让德、复化）</a:t>
            </a:r>
            <a:endParaRPr lang="zh-CN" altLang="en-US" sz="2400"/>
          </a:p>
          <a:p>
            <a:r>
              <a:rPr lang="en-US" altLang="zh-CN" sz="2400"/>
              <a:t>CH7</a:t>
            </a:r>
            <a:r>
              <a:rPr lang="zh-CN" altLang="en-US" sz="2400"/>
              <a:t>：常微分方程数值解（欧拉、龙格</a:t>
            </a:r>
            <a:r>
              <a:rPr lang="en-US" altLang="zh-CN" sz="2400"/>
              <a:t>-</a:t>
            </a:r>
            <a:r>
              <a:rPr lang="zh-CN" altLang="en-US" sz="2400"/>
              <a:t>库塔、线性多步法）</a:t>
            </a:r>
            <a:endParaRPr lang="zh-CN" altLang="en-US" sz="2400"/>
          </a:p>
          <a:p>
            <a:r>
              <a:rPr lang="en-US" altLang="zh-CN" sz="2400"/>
              <a:t>CH8</a:t>
            </a:r>
            <a:r>
              <a:rPr lang="zh-CN" altLang="en-US" sz="2400"/>
              <a:t>：幂法、反幂法、</a:t>
            </a:r>
            <a:r>
              <a:rPr lang="en-US" altLang="zh-CN" sz="2400"/>
              <a:t>Jacobi</a:t>
            </a:r>
            <a:r>
              <a:rPr lang="zh-CN" altLang="en-US" sz="2400"/>
              <a:t>方法、</a:t>
            </a:r>
            <a:r>
              <a:rPr lang="en-US" altLang="zh-CN" sz="2400"/>
              <a:t>QR</a:t>
            </a:r>
            <a:r>
              <a:rPr lang="zh-CN" altLang="en-US" sz="2400"/>
              <a:t>方法</a:t>
            </a:r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581025" y="4841240"/>
            <a:ext cx="1112647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三件事：</a:t>
            </a:r>
            <a:r>
              <a:rPr lang="zh-CN" altLang="en-US" sz="2800" b="1">
                <a:solidFill>
                  <a:srgbClr val="FF0000"/>
                </a:solidFill>
              </a:rPr>
              <a:t>函数近似（</a:t>
            </a:r>
            <a:r>
              <a:rPr lang="en-US" altLang="zh-CN" sz="2800" b="1">
                <a:solidFill>
                  <a:srgbClr val="FF0000"/>
                </a:solidFill>
              </a:rPr>
              <a:t>1</a:t>
            </a:r>
            <a:r>
              <a:rPr lang="zh-CN" altLang="en-US" sz="2800" b="1">
                <a:solidFill>
                  <a:srgbClr val="FF0000"/>
                </a:solidFill>
              </a:rPr>
              <a:t>，</a:t>
            </a:r>
            <a:r>
              <a:rPr lang="en-US" altLang="zh-CN" sz="2800" b="1">
                <a:solidFill>
                  <a:srgbClr val="FF0000"/>
                </a:solidFill>
              </a:rPr>
              <a:t>2</a:t>
            </a:r>
            <a:r>
              <a:rPr lang="zh-CN" altLang="en-US" sz="2800" b="1">
                <a:solidFill>
                  <a:srgbClr val="FF0000"/>
                </a:solidFill>
              </a:rPr>
              <a:t>，</a:t>
            </a:r>
            <a:r>
              <a:rPr lang="en-US" altLang="zh-CN" sz="2800" b="1">
                <a:solidFill>
                  <a:srgbClr val="FF0000"/>
                </a:solidFill>
              </a:rPr>
              <a:t>6</a:t>
            </a:r>
            <a:r>
              <a:rPr lang="zh-CN" altLang="en-US" sz="2800" b="1">
                <a:solidFill>
                  <a:srgbClr val="FF0000"/>
                </a:solidFill>
              </a:rPr>
              <a:t>）</a:t>
            </a:r>
            <a:endParaRPr lang="zh-CN" altLang="en-US" sz="2800" b="1">
              <a:solidFill>
                <a:srgbClr val="FF0000"/>
              </a:solidFill>
            </a:endParaRPr>
          </a:p>
          <a:p>
            <a:r>
              <a:rPr lang="en-US" altLang="zh-CN" sz="2800" b="1">
                <a:solidFill>
                  <a:srgbClr val="FF0000"/>
                </a:solidFill>
              </a:rPr>
              <a:t>	     </a:t>
            </a:r>
            <a:r>
              <a:rPr lang="zh-CN" altLang="en-US" sz="2800" b="1">
                <a:solidFill>
                  <a:srgbClr val="FF0000"/>
                </a:solidFill>
              </a:rPr>
              <a:t>方程求解（</a:t>
            </a:r>
            <a:r>
              <a:rPr lang="en-US" altLang="zh-CN" sz="2800" b="1">
                <a:solidFill>
                  <a:srgbClr val="FF0000"/>
                </a:solidFill>
              </a:rPr>
              <a:t>3</a:t>
            </a:r>
            <a:r>
              <a:rPr lang="zh-CN" altLang="en-US" sz="2800" b="1">
                <a:solidFill>
                  <a:srgbClr val="FF0000"/>
                </a:solidFill>
              </a:rPr>
              <a:t>，</a:t>
            </a:r>
            <a:r>
              <a:rPr lang="en-US" altLang="zh-CN" sz="2800" b="1">
                <a:solidFill>
                  <a:srgbClr val="FF0000"/>
                </a:solidFill>
              </a:rPr>
              <a:t>4</a:t>
            </a:r>
            <a:r>
              <a:rPr lang="zh-CN" altLang="en-US" sz="2800" b="1">
                <a:solidFill>
                  <a:srgbClr val="FF0000"/>
                </a:solidFill>
              </a:rPr>
              <a:t>，</a:t>
            </a:r>
            <a:r>
              <a:rPr lang="en-US" altLang="zh-CN" sz="2800" b="1">
                <a:solidFill>
                  <a:srgbClr val="FF0000"/>
                </a:solidFill>
              </a:rPr>
              <a:t>5</a:t>
            </a:r>
            <a:r>
              <a:rPr lang="zh-CN" altLang="en-US" sz="2800" b="1">
                <a:solidFill>
                  <a:srgbClr val="FF0000"/>
                </a:solidFill>
              </a:rPr>
              <a:t>，</a:t>
            </a:r>
            <a:r>
              <a:rPr lang="en-US" altLang="zh-CN" sz="2800" b="1">
                <a:solidFill>
                  <a:srgbClr val="FF0000"/>
                </a:solidFill>
              </a:rPr>
              <a:t>7</a:t>
            </a:r>
            <a:r>
              <a:rPr lang="zh-CN" altLang="en-US" sz="2800" b="1">
                <a:solidFill>
                  <a:srgbClr val="FF0000"/>
                </a:solidFill>
              </a:rPr>
              <a:t>）</a:t>
            </a:r>
            <a:endParaRPr lang="zh-CN" altLang="en-US" sz="2800" b="1">
              <a:solidFill>
                <a:srgbClr val="FF0000"/>
              </a:solidFill>
            </a:endParaRPr>
          </a:p>
          <a:p>
            <a:r>
              <a:rPr lang="zh-CN" altLang="en-US" sz="2800" b="1">
                <a:solidFill>
                  <a:srgbClr val="FF0000"/>
                </a:solidFill>
              </a:rPr>
              <a:t>              矩阵特征（</a:t>
            </a:r>
            <a:r>
              <a:rPr lang="en-US" altLang="zh-CN" sz="2800" b="1">
                <a:solidFill>
                  <a:srgbClr val="FF0000"/>
                </a:solidFill>
              </a:rPr>
              <a:t>8</a:t>
            </a:r>
            <a:r>
              <a:rPr lang="zh-CN" altLang="en-US" sz="2800" b="1">
                <a:solidFill>
                  <a:srgbClr val="FF0000"/>
                </a:solidFill>
              </a:rPr>
              <a:t>）</a:t>
            </a:r>
            <a:endParaRPr lang="zh-CN" altLang="en-US" sz="2800"/>
          </a:p>
          <a:p>
            <a:r>
              <a:rPr lang="zh-CN" altLang="en-US" sz="2800"/>
              <a:t>重要工具：泰勒展开和插值</a:t>
            </a:r>
            <a:endParaRPr lang="zh-CN" altLang="en-US" sz="280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25780" y="1240790"/>
            <a:ext cx="7885430" cy="64928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en-US" altLang="zh-CN" sz="3200">
                <a:solidFill>
                  <a:srgbClr val="FF0000"/>
                </a:solidFill>
                <a:sym typeface="+mn-ea"/>
              </a:rPr>
              <a:t>    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范数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（重点）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定义？（三个条件）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</a:rPr>
              <a:t>计算公式？如何记忆？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范数的等价关系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  <a:sym typeface="+mn-ea"/>
              </a:rPr>
              <a:t>谱半径与二范数！！！！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条件数（不背公式不好做）</a:t>
            </a: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r>
              <a:rPr lang="zh-CN" altLang="en-US" sz="3200">
                <a:solidFill>
                  <a:srgbClr val="FF0000"/>
                </a:solidFill>
                <a:sym typeface="+mn-ea"/>
              </a:rPr>
              <a:t>误差（重点）</a:t>
            </a:r>
            <a:endParaRPr lang="zh-CN" altLang="en-US" sz="3200">
              <a:solidFill>
                <a:srgbClr val="FF0000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chemeClr val="tx1"/>
                </a:solidFill>
                <a:sym typeface="+mn-ea"/>
              </a:rPr>
              <a:t>截断误差与舍入误差的区别</a:t>
            </a:r>
            <a:endParaRPr lang="zh-CN" altLang="en-US" sz="3200">
              <a:solidFill>
                <a:schemeClr val="tx1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chemeClr val="tx1"/>
                </a:solidFill>
                <a:sym typeface="+mn-ea"/>
              </a:rPr>
              <a:t>相对误差与绝对误差</a:t>
            </a:r>
            <a:endParaRPr lang="zh-CN" altLang="en-US" sz="3200">
              <a:solidFill>
                <a:schemeClr val="tx1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chemeClr val="tx1"/>
                </a:solidFill>
                <a:sym typeface="+mn-ea"/>
              </a:rPr>
              <a:t>误差限的计算</a:t>
            </a:r>
            <a:endParaRPr lang="zh-CN" altLang="en-US" sz="3200">
              <a:solidFill>
                <a:schemeClr val="tx1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chemeClr val="tx1"/>
                </a:solidFill>
                <a:sym typeface="+mn-ea"/>
              </a:rPr>
              <a:t>有效位数的定义与计算</a:t>
            </a:r>
            <a:endParaRPr lang="zh-CN" altLang="en-US" sz="3200">
              <a:solidFill>
                <a:srgbClr val="FF0000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8625" y="442595"/>
            <a:ext cx="72777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chemeClr val="tx1"/>
                </a:solidFill>
              </a:rPr>
              <a:t>CH0</a:t>
            </a:r>
            <a:r>
              <a:rPr lang="zh-CN" altLang="en-US" sz="4000">
                <a:solidFill>
                  <a:schemeClr val="tx1"/>
                </a:solidFill>
              </a:rPr>
              <a:t>：误差与范数</a:t>
            </a:r>
            <a:endParaRPr lang="zh-CN" altLang="en-US" sz="400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13080" y="1149350"/>
            <a:ext cx="11361420" cy="64928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en-US" altLang="zh-CN" sz="3200">
                <a:solidFill>
                  <a:srgbClr val="FF0000"/>
                </a:solidFill>
                <a:sym typeface="+mn-ea"/>
              </a:rPr>
              <a:t>     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拉格朗日插值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定义与计算公式</a:t>
            </a:r>
            <a:r>
              <a:rPr lang="zh-CN" altLang="en-US" sz="3200"/>
              <a:t>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</a:rPr>
              <a:t>误差计算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何为内插？何为外插？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  <a:sym typeface="+mn-ea"/>
              </a:rPr>
              <a:t>事后误差估计？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en-US" altLang="zh-CN" sz="3200">
                <a:sym typeface="+mn-ea"/>
              </a:rPr>
              <a:t>Neville</a:t>
            </a:r>
            <a:r>
              <a:rPr lang="zh-CN" altLang="en-US" sz="3200">
                <a:sym typeface="+mn-ea"/>
              </a:rPr>
              <a:t>方法及其应用</a:t>
            </a: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r>
              <a:rPr lang="zh-CN" altLang="en-US" sz="3200">
                <a:solidFill>
                  <a:srgbClr val="FF0000"/>
                </a:solidFill>
                <a:sym typeface="+mn-ea"/>
              </a:rPr>
              <a:t> 牛顿插值</a:t>
            </a:r>
            <a:endParaRPr lang="zh-CN" altLang="en-US" sz="3200">
              <a:solidFill>
                <a:srgbClr val="FF0000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  <a:sym typeface="+mn-ea"/>
              </a:rPr>
              <a:t>差商？广义差商？</a:t>
            </a:r>
            <a:endParaRPr lang="zh-CN" altLang="en-US" sz="3200">
              <a:solidFill>
                <a:schemeClr val="tx1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chemeClr val="tx1"/>
                </a:solidFill>
                <a:sym typeface="+mn-ea"/>
              </a:rPr>
              <a:t>差商的性质（见作业</a:t>
            </a:r>
            <a:r>
              <a:rPr lang="zh-CN" altLang="en-US" sz="3200">
                <a:solidFill>
                  <a:schemeClr val="tx1"/>
                </a:solidFill>
                <a:sym typeface="+mn-ea"/>
              </a:rPr>
              <a:t>思考题和习题答案）</a:t>
            </a:r>
            <a:endParaRPr lang="zh-CN" altLang="en-US" sz="3200">
              <a:solidFill>
                <a:schemeClr val="tx1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chemeClr val="tx1"/>
                </a:solidFill>
                <a:sym typeface="+mn-ea"/>
              </a:rPr>
              <a:t>差商表怎么列（特别是涉及广义差商，不要少了系数 ！）</a:t>
            </a:r>
            <a:endParaRPr lang="zh-CN" altLang="en-US" sz="3200">
              <a:solidFill>
                <a:schemeClr val="tx1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  <a:sym typeface="+mn-ea"/>
              </a:rPr>
              <a:t>差商与导数的关系及其相关计算</a:t>
            </a:r>
            <a:endParaRPr lang="zh-CN" altLang="en-US" sz="3200">
              <a:solidFill>
                <a:srgbClr val="FF0000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8625" y="442595"/>
            <a:ext cx="72777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chemeClr val="tx1"/>
                </a:solidFill>
              </a:rPr>
              <a:t>CH1</a:t>
            </a:r>
            <a:r>
              <a:rPr lang="zh-CN" altLang="en-US" sz="4000">
                <a:solidFill>
                  <a:schemeClr val="tx1"/>
                </a:solidFill>
              </a:rPr>
              <a:t>：插值</a:t>
            </a:r>
            <a:endParaRPr lang="zh-CN" altLang="en-US" sz="400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28625" y="1411605"/>
            <a:ext cx="11361420" cy="60007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en-US" altLang="zh-CN" sz="3200">
                <a:solidFill>
                  <a:srgbClr val="FF0000"/>
                </a:solidFill>
                <a:sym typeface="+mn-ea"/>
              </a:rPr>
              <a:t>      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续上页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由差商构造插值函数（注意差商和所×多项式的对应）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例</a:t>
            </a:r>
            <a:r>
              <a:rPr lang="en-US" altLang="zh-CN" sz="3200"/>
              <a:t>1.6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两种插值方式的等价性</a:t>
            </a: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r>
              <a:rPr lang="zh-CN" altLang="en-US" sz="3200">
                <a:solidFill>
                  <a:srgbClr val="FF0000"/>
                </a:solidFill>
                <a:sym typeface="+mn-ea"/>
              </a:rPr>
              <a:t> </a:t>
            </a:r>
            <a:r>
              <a:rPr lang="en-US" altLang="zh-CN" sz="3200">
                <a:solidFill>
                  <a:srgbClr val="FF0000"/>
                </a:solidFill>
                <a:sym typeface="+mn-ea"/>
              </a:rPr>
              <a:t>Hermite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插值（重点）</a:t>
            </a:r>
            <a:endParaRPr lang="zh-CN" altLang="en-US" sz="3200">
              <a:solidFill>
                <a:srgbClr val="FF0000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chemeClr val="tx1"/>
                </a:solidFill>
                <a:sym typeface="+mn-ea"/>
              </a:rPr>
              <a:t>啥是</a:t>
            </a:r>
            <a:r>
              <a:rPr lang="en-US" altLang="zh-CN" sz="3200">
                <a:solidFill>
                  <a:schemeClr val="tx1"/>
                </a:solidFill>
                <a:sym typeface="+mn-ea"/>
              </a:rPr>
              <a:t>Hermite</a:t>
            </a:r>
            <a:r>
              <a:rPr lang="zh-CN" altLang="en-US" sz="3200">
                <a:solidFill>
                  <a:schemeClr val="tx1"/>
                </a:solidFill>
                <a:sym typeface="+mn-ea"/>
              </a:rPr>
              <a:t>插值？</a:t>
            </a:r>
            <a:endParaRPr lang="zh-CN" altLang="en-US" sz="3200">
              <a:solidFill>
                <a:schemeClr val="tx1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chemeClr val="tx1"/>
                </a:solidFill>
                <a:sym typeface="+mn-ea"/>
              </a:rPr>
              <a:t>用拉格朗日插值和牛顿插值构造</a:t>
            </a:r>
            <a:r>
              <a:rPr lang="en-US" altLang="zh-CN" sz="3200">
                <a:solidFill>
                  <a:schemeClr val="tx1"/>
                </a:solidFill>
                <a:sym typeface="+mn-ea"/>
              </a:rPr>
              <a:t>Hermite</a:t>
            </a:r>
            <a:r>
              <a:rPr lang="zh-CN" altLang="en-US" sz="3200">
                <a:solidFill>
                  <a:schemeClr val="tx1"/>
                </a:solidFill>
                <a:sym typeface="+mn-ea"/>
              </a:rPr>
              <a:t>插值</a:t>
            </a:r>
            <a:endParaRPr lang="zh-CN" altLang="en-US" sz="3200">
              <a:solidFill>
                <a:schemeClr val="tx1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chemeClr val="tx1"/>
                </a:solidFill>
                <a:sym typeface="+mn-ea"/>
              </a:rPr>
              <a:t>上述的两种方法都要会，但牛顿插值更简单</a:t>
            </a:r>
            <a:endParaRPr lang="zh-CN" altLang="en-US" sz="3200">
              <a:solidFill>
                <a:schemeClr val="tx1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en-US" altLang="zh-CN" sz="3200">
                <a:solidFill>
                  <a:schemeClr val="tx1"/>
                </a:solidFill>
                <a:sym typeface="+mn-ea"/>
              </a:rPr>
              <a:t>Hermite</a:t>
            </a:r>
            <a:r>
              <a:rPr lang="zh-CN" altLang="en-US" sz="3200">
                <a:solidFill>
                  <a:schemeClr val="tx1"/>
                </a:solidFill>
                <a:sym typeface="+mn-ea"/>
              </a:rPr>
              <a:t>插值的误差（重点）</a:t>
            </a:r>
            <a:endParaRPr lang="en-US" altLang="zh-CN" sz="3200">
              <a:solidFill>
                <a:schemeClr val="tx1"/>
              </a:solidFill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8625" y="442595"/>
            <a:ext cx="72777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chemeClr val="tx1"/>
                </a:solidFill>
              </a:rPr>
              <a:t>CH1</a:t>
            </a:r>
            <a:r>
              <a:rPr lang="zh-CN" altLang="en-US" sz="4000">
                <a:solidFill>
                  <a:schemeClr val="tx1"/>
                </a:solidFill>
              </a:rPr>
              <a:t>：插值</a:t>
            </a:r>
            <a:endParaRPr lang="zh-CN" altLang="en-US" sz="400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15290" y="1386205"/>
            <a:ext cx="11361420" cy="60007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en-US" altLang="zh-CN" sz="3200">
                <a:solidFill>
                  <a:srgbClr val="FF0000"/>
                </a:solidFill>
                <a:sym typeface="+mn-ea"/>
              </a:rPr>
              <a:t>       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三次样条插值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动机：龙格现象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分段线性插值（大概知道）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三次样条插值的计算（</a:t>
            </a:r>
            <a:r>
              <a:rPr lang="en-US" altLang="zh-CN" sz="3200">
                <a:sym typeface="+mn-ea"/>
              </a:rPr>
              <a:t>m,M</a:t>
            </a:r>
            <a:r>
              <a:rPr lang="zh-CN" altLang="en-US" sz="3200">
                <a:sym typeface="+mn-ea"/>
              </a:rPr>
              <a:t>关系式）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公式的推导过程一定要熟悉，看看作业思考题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记不下来公式不要死记硬背，要知道边界条件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课本上的三种情况（</a:t>
            </a:r>
            <a:r>
              <a:rPr lang="en-US" altLang="zh-CN" sz="3200">
                <a:sym typeface="+mn-ea"/>
              </a:rPr>
              <a:t>P42</a:t>
            </a:r>
            <a:r>
              <a:rPr lang="zh-CN" altLang="en-US" sz="3200">
                <a:sym typeface="+mn-ea"/>
              </a:rPr>
              <a:t>）</a:t>
            </a: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r>
              <a:rPr lang="en-US" altLang="zh-CN" sz="3200">
                <a:sym typeface="+mn-ea"/>
              </a:rPr>
              <a:t>	</a:t>
            </a:r>
            <a:r>
              <a:rPr lang="zh-CN" altLang="en-US" sz="3200" b="1">
                <a:solidFill>
                  <a:srgbClr val="FF0000"/>
                </a:solidFill>
                <a:sym typeface="+mn-ea"/>
              </a:rPr>
              <a:t>这一章考试一般题目较多，但这章本身难度不大</a:t>
            </a: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en-US" altLang="zh-CN" sz="3200">
              <a:solidFill>
                <a:schemeClr val="tx1"/>
              </a:solidFill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8625" y="442595"/>
            <a:ext cx="72777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chemeClr val="tx1"/>
                </a:solidFill>
              </a:rPr>
              <a:t>CH1</a:t>
            </a:r>
            <a:r>
              <a:rPr lang="zh-CN" altLang="en-US" sz="4000">
                <a:solidFill>
                  <a:schemeClr val="tx1"/>
                </a:solidFill>
              </a:rPr>
              <a:t>：插值</a:t>
            </a:r>
            <a:endParaRPr lang="zh-CN" altLang="en-US" sz="400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-228600" y="1149350"/>
            <a:ext cx="12649200" cy="7477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en-US" altLang="zh-CN" sz="3200">
                <a:solidFill>
                  <a:srgbClr val="FF0000"/>
                </a:solidFill>
                <a:sym typeface="+mn-ea"/>
              </a:rPr>
              <a:t>       </a:t>
            </a:r>
            <a:r>
              <a:rPr lang="zh-CN" altLang="en-US" sz="3200">
                <a:solidFill>
                  <a:srgbClr val="FF0000"/>
                </a:solidFill>
                <a:sym typeface="+mn-ea"/>
              </a:rPr>
              <a:t>最小二乘法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b="1">
                <a:solidFill>
                  <a:srgbClr val="FF0000"/>
                </a:solidFill>
              </a:rPr>
              <a:t>动机：最小化误差平方和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/>
              <a:t>函数逼近（例</a:t>
            </a:r>
            <a:r>
              <a:rPr lang="en-US" altLang="zh-CN" sz="3200"/>
              <a:t>2.2</a:t>
            </a:r>
            <a:r>
              <a:rPr lang="zh-CN" altLang="en-US" sz="3200"/>
              <a:t>）</a:t>
            </a:r>
            <a:endParaRPr lang="zh-CN" altLang="en-US" sz="3200"/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线性拟合的公式推导（式</a:t>
            </a:r>
            <a:r>
              <a:rPr lang="en-US" altLang="zh-CN" sz="3200">
                <a:sym typeface="+mn-ea"/>
              </a:rPr>
              <a:t>2.1</a:t>
            </a:r>
            <a:r>
              <a:rPr lang="zh-CN" altLang="en-US" sz="3200">
                <a:sym typeface="+mn-ea"/>
              </a:rPr>
              <a:t>）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olidFill>
                  <a:srgbClr val="FF0000"/>
                </a:solidFill>
                <a:sym typeface="+mn-ea"/>
              </a:rPr>
              <a:t>多项式拟合的方程组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 b="1">
                <a:solidFill>
                  <a:srgbClr val="FF0000"/>
                </a:solidFill>
                <a:sym typeface="+mn-ea"/>
              </a:rPr>
              <a:t>预处理（重点）</a:t>
            </a:r>
            <a:r>
              <a:rPr lang="en-US" altLang="zh-CN" sz="3200" b="1">
                <a:solidFill>
                  <a:srgbClr val="FF0000"/>
                </a:solidFill>
                <a:sym typeface="+mn-ea"/>
              </a:rPr>
              <a:t>eg.y=1/(a+bx),y=a*e^(bx),y=a*b^x</a:t>
            </a:r>
            <a:endParaRPr lang="zh-CN" altLang="en-US" sz="3200"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矛盾方程组（最普适的方法）</a:t>
            </a:r>
            <a:endParaRPr lang="zh-CN" altLang="en-US" sz="3200">
              <a:sym typeface="+mn-ea"/>
            </a:endParaRPr>
          </a:p>
          <a:p>
            <a:pPr marL="1371600" lvl="2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从线性代数的角度怎么推导（看课本定理</a:t>
            </a:r>
            <a:r>
              <a:rPr lang="en-US" altLang="zh-CN" sz="3200">
                <a:sym typeface="+mn-ea"/>
              </a:rPr>
              <a:t>2.1</a:t>
            </a:r>
            <a:r>
              <a:rPr lang="zh-CN" altLang="en-US" sz="3200">
                <a:sym typeface="+mn-ea"/>
              </a:rPr>
              <a:t>）</a:t>
            </a:r>
            <a:endParaRPr lang="zh-CN" altLang="en-US" sz="3200">
              <a:sym typeface="+mn-ea"/>
            </a:endParaRPr>
          </a:p>
          <a:p>
            <a:pPr marL="1371600" lvl="2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法方程的形式</a:t>
            </a:r>
            <a:endParaRPr lang="zh-CN" altLang="en-US" sz="3200">
              <a:sym typeface="+mn-ea"/>
            </a:endParaRPr>
          </a:p>
          <a:p>
            <a:pPr marL="1371600" lvl="2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应用矛盾方程组拟合：解法方程！（一定要会</a:t>
            </a:r>
            <a:r>
              <a:rPr lang="zh-CN" altLang="en-US" sz="3200">
                <a:sym typeface="+mn-ea"/>
              </a:rPr>
              <a:t>）</a:t>
            </a:r>
            <a:endParaRPr lang="zh-CN" altLang="en-US" sz="3200">
              <a:sym typeface="+mn-ea"/>
            </a:endParaRPr>
          </a:p>
          <a:p>
            <a:pPr marL="1371600" lvl="2" indent="-457200">
              <a:buFont typeface="Wingdings" panose="05000000000000000000" charset="0"/>
              <a:buChar char="p"/>
            </a:pPr>
            <a:r>
              <a:rPr lang="zh-CN" altLang="en-US" sz="3200">
                <a:sym typeface="+mn-ea"/>
              </a:rPr>
              <a:t>如果复习时间紧只需要熟练应用矛盾方程组即可</a:t>
            </a:r>
            <a:endParaRPr lang="zh-CN" altLang="en-US" sz="3200">
              <a:sym typeface="+mn-ea"/>
            </a:endParaRPr>
          </a:p>
          <a:p>
            <a:pPr marL="1371600" lvl="2" indent="-457200">
              <a:buFont typeface="Wingdings" panose="05000000000000000000" charset="0"/>
              <a:buChar char="p"/>
            </a:pPr>
            <a:endParaRPr lang="en-US" altLang="zh-CN" sz="3200">
              <a:solidFill>
                <a:schemeClr val="tx1"/>
              </a:solidFill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  <a:p>
            <a:pPr marL="914400" lvl="1" indent="-457200">
              <a:buFont typeface="Wingdings" panose="05000000000000000000" charset="0"/>
              <a:buChar char="p"/>
            </a:pPr>
            <a:endParaRPr lang="zh-CN" altLang="en-US" sz="3200">
              <a:sym typeface="+mn-ea"/>
            </a:endParaRPr>
          </a:p>
          <a:p>
            <a:pPr lvl="1" indent="0">
              <a:buFont typeface="Wingdings" panose="05000000000000000000" charset="0"/>
              <a:buNone/>
            </a:pPr>
            <a:endParaRPr lang="zh-CN" altLang="en-US" sz="3200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6115" y="442595"/>
            <a:ext cx="86899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solidFill>
                  <a:schemeClr val="tx1"/>
                </a:solidFill>
              </a:rPr>
              <a:t>CH2</a:t>
            </a:r>
            <a:r>
              <a:rPr lang="zh-CN" altLang="en-US" sz="4000">
                <a:solidFill>
                  <a:schemeClr val="tx1"/>
                </a:solidFill>
              </a:rPr>
              <a:t>：拟合（以计算题考察为主）</a:t>
            </a:r>
            <a:endParaRPr lang="zh-CN" altLang="en-US" sz="400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2718</Words>
  <Application>WPS 演示</Application>
  <PresentationFormat>宽屏</PresentationFormat>
  <Paragraphs>348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Arial</vt:lpstr>
      <vt:lpstr>SimSun</vt:lpstr>
      <vt:lpstr>Wingdings</vt:lpstr>
      <vt:lpstr>Microsoft YaHei</vt:lpstr>
      <vt:lpstr>Wingdings</vt:lpstr>
      <vt:lpstr>Arial Unicode MS</vt:lpstr>
      <vt:lpstr>Office 主题​​</vt:lpstr>
      <vt:lpstr>第七、第八章习题解答&amp;总复习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FYM</cp:lastModifiedBy>
  <cp:revision>31</cp:revision>
  <dcterms:created xsi:type="dcterms:W3CDTF">2019-12-24T00:39:00Z</dcterms:created>
  <dcterms:modified xsi:type="dcterms:W3CDTF">2019-12-29T07:49:01Z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2052-11.3.0.8775</vt:lpwstr>
  </property>
</Properties>
</file>