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29"/>
  </p:handoutMasterIdLst>
  <p:sldIdLst>
    <p:sldId id="256" r:id="rId3"/>
    <p:sldId id="257" r:id="rId5"/>
    <p:sldId id="258" r:id="rId6"/>
    <p:sldId id="260" r:id="rId7"/>
    <p:sldId id="270" r:id="rId8"/>
    <p:sldId id="290" r:id="rId9"/>
    <p:sldId id="284" r:id="rId10"/>
    <p:sldId id="285" r:id="rId11"/>
    <p:sldId id="286" r:id="rId12"/>
    <p:sldId id="259" r:id="rId13"/>
    <p:sldId id="264" r:id="rId14"/>
    <p:sldId id="267" r:id="rId15"/>
    <p:sldId id="261" r:id="rId16"/>
    <p:sldId id="271" r:id="rId17"/>
    <p:sldId id="287" r:id="rId18"/>
    <p:sldId id="288" r:id="rId19"/>
    <p:sldId id="289" r:id="rId20"/>
    <p:sldId id="263" r:id="rId21"/>
    <p:sldId id="265" r:id="rId22"/>
    <p:sldId id="266" r:id="rId23"/>
    <p:sldId id="268" r:id="rId24"/>
    <p:sldId id="269" r:id="rId25"/>
    <p:sldId id="272" r:id="rId26"/>
    <p:sldId id="273" r:id="rId27"/>
    <p:sldId id="274" r:id="rId2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DCDC"/>
    <a:srgbClr val="F0F0F0"/>
    <a:srgbClr val="E6E6E6"/>
    <a:srgbClr val="C8C8C8"/>
    <a:srgbClr val="FFFFFF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78" d="100"/>
          <a:sy n="78" d="100"/>
        </p:scale>
        <p:origin x="654" y="54"/>
      </p:cViewPr>
      <p:guideLst>
        <p:guide orient="horz" pos="2160"/>
        <p:guide pos="3839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" Target="slides/slide1.xml"/><Relationship Id="rId29" Type="http://schemas.openxmlformats.org/officeDocument/2006/relationships/handoutMaster" Target="handoutMasters/handoutMaster1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Microsoft YaHei" panose="020B0503020204020204" charset="-122"/>
              <a:ea typeface="Microsoft YaHei" panose="020B050302020402020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Microsoft YaHei" panose="020B0503020204020204" charset="-122"/>
                <a:ea typeface="Microsoft YaHei" panose="020B0503020204020204" charset="-122"/>
              </a:rPr>
            </a:fld>
            <a:endParaRPr lang="zh-CN" altLang="en-US" smtClean="0">
              <a:latin typeface="Microsoft YaHei" panose="020B0503020204020204" charset="-122"/>
              <a:ea typeface="Microsoft YaHei" panose="020B050302020402020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Microsoft YaHei" panose="020B0503020204020204" charset="-122"/>
              <a:ea typeface="Microsoft YaHei" panose="020B050302020402020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Microsoft YaHei" panose="020B0503020204020204" charset="-122"/>
                <a:ea typeface="Microsoft YaHei" panose="020B0503020204020204" charset="-122"/>
              </a:rPr>
            </a:fld>
            <a:endParaRPr lang="zh-CN" altLang="en-US" smtClean="0">
              <a:latin typeface="Microsoft YaHei" panose="020B0503020204020204" charset="-122"/>
              <a:ea typeface="Microsoft YaHei" panose="020B050302020402020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Microsoft YaHei" panose="020B0503020204020204" charset="-122"/>
                <a:ea typeface="Microsoft YaHei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Microsoft YaHei" panose="020B0503020204020204" charset="-122"/>
                <a:ea typeface="Microsoft YaHei" panose="020B0503020204020204" charset="-122"/>
              </a:defRPr>
            </a:lvl1pPr>
          </a:lstStyle>
          <a:p>
            <a:fld id="{1AC49D05-6128-4D0D-A32A-06A5E73B3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Microsoft YaHei" panose="020B0503020204020204" charset="-122"/>
                <a:ea typeface="Microsoft YaHei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Microsoft YaHei" panose="020B0503020204020204" charset="-122"/>
                <a:ea typeface="Microsoft YaHei" panose="020B0503020204020204" charset="-122"/>
              </a:defRPr>
            </a:lvl1pPr>
          </a:lstStyle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600" kern="1200">
        <a:solidFill>
          <a:schemeClr val="tx1"/>
        </a:solidFill>
        <a:latin typeface="Microsoft YaHei" panose="020B0503020204020204" charset="-122"/>
        <a:ea typeface="Microsoft YaHei" panose="020B050302020402020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Microsoft YaHei" panose="020B0503020204020204" charset="-122"/>
        <a:ea typeface="Microsoft YaHei" panose="020B050302020402020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Microsoft YaHei" panose="020B0503020204020204" charset="-122"/>
        <a:ea typeface="Microsoft YaHei" panose="020B050302020402020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Microsoft YaHei" panose="020B0503020204020204" charset="-122"/>
        <a:ea typeface="Microsoft YaHei" panose="020B050302020402020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Microsoft YaHei" panose="020B0503020204020204" charset="-122"/>
        <a:ea typeface="Microsoft YaHei" panose="020B050302020402020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669882" y="2588281"/>
            <a:ext cx="10852237" cy="899167"/>
          </a:xfrm>
        </p:spPr>
        <p:txBody>
          <a:bodyPr lIns="101600" tIns="38100" rIns="25400" bIns="38100" anchor="t" anchorCtr="0">
            <a:noAutofit/>
          </a:bodyPr>
          <a:lstStyle>
            <a:lvl1pPr algn="ctr">
              <a:defRPr sz="5400" b="0" spc="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669882" y="3566160"/>
            <a:ext cx="10852237" cy="950984"/>
          </a:xfrm>
        </p:spPr>
        <p:txBody>
          <a:bodyPr lIns="101600" tIns="38100" rIns="76200" bIns="38100">
            <a:no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69930" y="952508"/>
            <a:ext cx="10852237" cy="5040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669882" y="2588281"/>
            <a:ext cx="10852237" cy="899167"/>
          </a:xfrm>
        </p:spPr>
        <p:txBody>
          <a:bodyPr vert="horz" lIns="101600" tIns="38100" rIns="25400" bIns="38100" rtlCol="0" anchor="t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5400" b="0" i="0" u="none" strike="noStrike" kern="1200" cap="none" spc="600" normalizeH="0" baseline="0" noProof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69882" y="1296000"/>
            <a:ext cx="10852237" cy="5041355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930" y="3808730"/>
            <a:ext cx="10852237" cy="624845"/>
          </a:xfrm>
        </p:spPr>
        <p:txBody>
          <a:bodyPr lIns="101600" tIns="38100" rIns="63500" bIns="38100" anchor="t" anchorCtr="0">
            <a:noAutofit/>
          </a:bodyPr>
          <a:lstStyle>
            <a:lvl1pPr>
              <a:defRPr sz="3600" b="0" u="none" strike="noStrike" kern="1200" cap="none" spc="300" normalizeH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669925" y="4511675"/>
            <a:ext cx="10852237" cy="1077985"/>
          </a:xfrm>
        </p:spPr>
        <p:txBody>
          <a:bodyPr lIns="101600" tIns="38100" rIns="76200" bIns="38100">
            <a:noAutofit/>
          </a:bodyPr>
          <a:lstStyle>
            <a:lvl1pPr marL="0" indent="0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69930" y="1296000"/>
            <a:ext cx="5283242" cy="5040000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38877" y="1296000"/>
            <a:ext cx="5283242" cy="5040000"/>
          </a:xfrm>
        </p:spPr>
        <p:txBody>
          <a:bodyPr>
            <a:noAutofit/>
          </a:bodyPr>
          <a:lstStyle>
            <a:lvl1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69930" y="1296000"/>
            <a:ext cx="5283242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69925" y="1789043"/>
            <a:ext cx="5283200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296000"/>
            <a:ext cx="5283242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789043"/>
            <a:ext cx="5283242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69930" y="1296000"/>
            <a:ext cx="5283242" cy="504000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238925" y="1296000"/>
            <a:ext cx="5283242" cy="50400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1.xml"/><Relationship Id="rId16" Type="http://schemas.openxmlformats.org/officeDocument/2006/relationships/tags" Target="../tags/tag60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" Type="http://schemas.openxmlformats.org/officeDocument/2006/relationships/tags" Target="../tags/tag57.xml"/><Relationship Id="rId12" Type="http://schemas.openxmlformats.org/officeDocument/2006/relationships/tags" Target="../tags/tag56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69882" y="432000"/>
            <a:ext cx="10852237" cy="648000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69882" y="1296000"/>
            <a:ext cx="10852237" cy="5040000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17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800" b="1" u="none" strike="noStrike" kern="1200" cap="none" spc="20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" Type="http://schemas.openxmlformats.org/officeDocument/2006/relationships/tags" Target="../tags/tag62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73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74.xml"/><Relationship Id="rId1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75.xml"/><Relationship Id="rId1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7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7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78.xml"/><Relationship Id="rId1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79.xm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80.xml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81.xml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82.xml"/><Relationship Id="rId1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6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83.xml"/><Relationship Id="rId1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84.xml"/><Relationship Id="rId1" Type="http://schemas.openxmlformats.org/officeDocument/2006/relationships/image" Target="../media/image1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85.xml"/><Relationship Id="rId1" Type="http://schemas.openxmlformats.org/officeDocument/2006/relationships/image" Target="../media/image17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8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87.xml"/><Relationship Id="rId1" Type="http://schemas.openxmlformats.org/officeDocument/2006/relationships/image" Target="../media/image1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88.xml"/><Relationship Id="rId1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6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6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6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69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70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71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7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zh-CN" altLang="en-US"/>
              <a:t>计算方法第四次习题课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altLang="zh-CN"/>
              <a:t>PB17000047 </a:t>
            </a:r>
            <a:r>
              <a:rPr lang="zh-CN" altLang="en-US"/>
              <a:t>范毅敏</a:t>
            </a:r>
            <a:endParaRPr lang="en-US" altLang="zh-CN"/>
          </a:p>
          <a:p>
            <a:r>
              <a:rPr lang="zh-CN" altLang="en-US"/>
              <a:t>讲解内容：线性方程组的直接法求解与迭代法求解</a:t>
            </a:r>
            <a:endParaRPr lang="zh-CN" altLang="en-US"/>
          </a:p>
        </p:txBody>
      </p:sp>
    </p:spTree>
    <p:custDataLst>
      <p:tags r:id="rId3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570230" y="335280"/>
            <a:ext cx="603567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000"/>
              <a:t>习题解答</a:t>
            </a:r>
            <a:endParaRPr lang="zh-CN" altLang="en-US" sz="400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6670" y="1110615"/>
            <a:ext cx="12245975" cy="104965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265" y="2255520"/>
            <a:ext cx="11000105" cy="1148715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570230" y="335280"/>
            <a:ext cx="603567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000"/>
              <a:t>习题解答</a:t>
            </a:r>
            <a:endParaRPr lang="zh-CN" altLang="en-US" sz="400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5315" y="1377315"/>
            <a:ext cx="11226800" cy="215201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rcRect t="12602"/>
          <a:stretch>
            <a:fillRect/>
          </a:stretch>
        </p:blipFill>
        <p:spPr>
          <a:xfrm>
            <a:off x="673100" y="1465580"/>
            <a:ext cx="10845800" cy="101727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570230" y="1372870"/>
            <a:ext cx="7885430" cy="64928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85750" indent="-285750">
              <a:buFont typeface="Wingdings" panose="05000000000000000000" charset="0"/>
              <a:buChar char="Ø"/>
            </a:pPr>
            <a:r>
              <a:rPr lang="zh-CN" altLang="en-US" sz="3200"/>
              <a:t>缘起</a:t>
            </a:r>
            <a:endParaRPr lang="zh-CN" altLang="en-US" sz="320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>
                <a:sym typeface="+mn-ea"/>
              </a:rPr>
              <a:t>高维稀疏矩阵</a:t>
            </a:r>
            <a:endParaRPr lang="zh-CN" altLang="en-US" sz="3200"/>
          </a:p>
          <a:p>
            <a:pPr marL="285750" indent="-285750">
              <a:buFont typeface="Wingdings" panose="05000000000000000000" charset="0"/>
              <a:buChar char="Ø"/>
            </a:pPr>
            <a:r>
              <a:rPr lang="zh-CN" altLang="en-US" sz="3200"/>
              <a:t>迭代格式的转换</a:t>
            </a:r>
            <a:endParaRPr lang="zh-CN" altLang="en-US" sz="320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/>
              <a:t>元素表示和矩阵表示</a:t>
            </a:r>
            <a:endParaRPr lang="zh-CN" altLang="en-US" sz="320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en-US" altLang="zh-CN" sz="3200"/>
              <a:t>Jacobi/Gauss/SOR</a:t>
            </a:r>
            <a:r>
              <a:rPr lang="zh-CN" altLang="en-US" sz="3200"/>
              <a:t>的形式</a:t>
            </a:r>
            <a:endParaRPr lang="zh-CN" altLang="en-US" sz="320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>
                <a:solidFill>
                  <a:srgbClr val="FF0000"/>
                </a:solidFill>
              </a:rPr>
              <a:t>迭代矩阵的符号？</a:t>
            </a:r>
            <a:endParaRPr lang="zh-CN" altLang="en-US" sz="3200"/>
          </a:p>
          <a:p>
            <a:pPr marL="285750" indent="-285750">
              <a:buFont typeface="Wingdings" panose="05000000000000000000" charset="0"/>
              <a:buChar char="Ø"/>
            </a:pPr>
            <a:r>
              <a:rPr lang="zh-CN" altLang="en-US" sz="3200"/>
              <a:t>迭代矩阵的收敛性？</a:t>
            </a:r>
            <a:endParaRPr lang="zh-CN" altLang="en-US" sz="320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/>
              <a:t>充分条件？</a:t>
            </a:r>
            <a:r>
              <a:rPr lang="zh-CN" altLang="en-US" sz="3200">
                <a:solidFill>
                  <a:srgbClr val="FF0000"/>
                </a:solidFill>
              </a:rPr>
              <a:t>充分必要条件？</a:t>
            </a:r>
            <a:endParaRPr lang="zh-CN" altLang="en-US" sz="3200">
              <a:solidFill>
                <a:srgbClr val="FF0000"/>
              </a:solidFill>
            </a:endParaRPr>
          </a:p>
          <a:p>
            <a:pPr lvl="2" indent="-457200">
              <a:buFont typeface="Wingdings" panose="05000000000000000000" charset="0"/>
              <a:buChar char="p"/>
            </a:pPr>
            <a:r>
              <a:rPr lang="zh-CN" altLang="en-US" sz="3200"/>
              <a:t>哪种迭代格式一般收敛的快？</a:t>
            </a:r>
            <a:endParaRPr lang="zh-CN" altLang="en-US" sz="3200">
              <a:sym typeface="+mn-ea"/>
            </a:endParaRPr>
          </a:p>
          <a:p>
            <a:pPr lvl="2" indent="0">
              <a:buFont typeface="Wingdings" panose="05000000000000000000" charset="0"/>
              <a:buNone/>
            </a:pPr>
            <a:endParaRPr lang="zh-CN" altLang="en-US" sz="3200"/>
          </a:p>
          <a:p>
            <a:pPr lvl="2" indent="0">
              <a:buFont typeface="Wingdings" panose="05000000000000000000" charset="0"/>
              <a:buNone/>
            </a:pPr>
            <a:endParaRPr lang="zh-CN" altLang="en-US" sz="3200"/>
          </a:p>
          <a:p>
            <a:pPr lvl="2" indent="0">
              <a:buFont typeface="Wingdings" panose="05000000000000000000" charset="0"/>
              <a:buNone/>
            </a:pPr>
            <a:endParaRPr lang="zh-CN" altLang="en-US" sz="3200">
              <a:sym typeface="+mn-ea"/>
            </a:endParaRPr>
          </a:p>
          <a:p>
            <a:pPr lvl="2" indent="0">
              <a:buFont typeface="Wingdings" panose="05000000000000000000" charset="0"/>
              <a:buNone/>
            </a:pPr>
            <a:endParaRPr lang="zh-CN" altLang="en-US" sz="3200">
              <a:solidFill>
                <a:srgbClr val="FF0000"/>
              </a:solidFill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70230" y="335280"/>
            <a:ext cx="603567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000"/>
              <a:t>线性方程组的迭代</a:t>
            </a:r>
            <a:r>
              <a:rPr lang="zh-CN" altLang="en-US" sz="4000"/>
              <a:t>法求解</a:t>
            </a:r>
            <a:endParaRPr lang="zh-CN" altLang="en-US" sz="4000"/>
          </a:p>
        </p:txBody>
      </p:sp>
    </p:spTree>
    <p:custDataLst>
      <p:tags r:id="rId1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570230" y="335280"/>
            <a:ext cx="603567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000"/>
              <a:t>线性方程组的迭代</a:t>
            </a:r>
            <a:r>
              <a:rPr lang="zh-CN" altLang="en-US" sz="4000"/>
              <a:t>法求解</a:t>
            </a:r>
            <a:endParaRPr lang="zh-CN" altLang="en-US" sz="4000"/>
          </a:p>
        </p:txBody>
      </p:sp>
      <p:sp>
        <p:nvSpPr>
          <p:cNvPr id="4" name="文本框 3"/>
          <p:cNvSpPr txBox="1"/>
          <p:nvPr/>
        </p:nvSpPr>
        <p:spPr>
          <a:xfrm>
            <a:off x="680085" y="1468755"/>
            <a:ext cx="7885430" cy="50158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85750" indent="-285750">
              <a:buFont typeface="Wingdings" panose="05000000000000000000" charset="0"/>
              <a:buChar char="Ø"/>
            </a:pPr>
            <a:r>
              <a:rPr lang="zh-CN" altLang="en-US" sz="3200"/>
              <a:t>常见题型</a:t>
            </a:r>
            <a:endParaRPr lang="zh-CN" altLang="en-US" sz="320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/>
              <a:t>写出迭代格式（矩阵、分量）</a:t>
            </a:r>
            <a:endParaRPr lang="zh-CN" altLang="en-US" sz="320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/>
              <a:t>判断迭代格式收敛性</a:t>
            </a:r>
            <a:endParaRPr lang="zh-CN" altLang="en-US" sz="320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/>
              <a:t>迭代格式收敛速度</a:t>
            </a:r>
            <a:endParaRPr lang="zh-CN" altLang="en-US" sz="320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/>
              <a:t>简单的手算</a:t>
            </a:r>
            <a:endParaRPr lang="zh-CN" altLang="en-US" sz="3200"/>
          </a:p>
          <a:p>
            <a:pPr indent="0">
              <a:buFont typeface="Wingdings" panose="05000000000000000000" charset="0"/>
              <a:buNone/>
            </a:pPr>
            <a:endParaRPr lang="zh-CN" altLang="en-US" sz="3200">
              <a:sym typeface="+mn-ea"/>
            </a:endParaRPr>
          </a:p>
          <a:p>
            <a:pPr lvl="2" indent="0">
              <a:buFont typeface="Wingdings" panose="05000000000000000000" charset="0"/>
              <a:buNone/>
            </a:pPr>
            <a:endParaRPr lang="zh-CN" altLang="en-US" sz="3200"/>
          </a:p>
          <a:p>
            <a:pPr lvl="2" indent="0">
              <a:buFont typeface="Wingdings" panose="05000000000000000000" charset="0"/>
              <a:buNone/>
            </a:pPr>
            <a:endParaRPr lang="zh-CN" altLang="en-US" sz="3200"/>
          </a:p>
          <a:p>
            <a:pPr lvl="2" indent="0">
              <a:buFont typeface="Wingdings" panose="05000000000000000000" charset="0"/>
              <a:buNone/>
            </a:pPr>
            <a:endParaRPr lang="zh-CN" altLang="en-US" sz="3200">
              <a:sym typeface="+mn-ea"/>
            </a:endParaRPr>
          </a:p>
          <a:p>
            <a:pPr lvl="2" indent="0">
              <a:buFont typeface="Wingdings" panose="05000000000000000000" charset="0"/>
              <a:buNone/>
            </a:pPr>
            <a:endParaRPr lang="zh-CN" altLang="en-US" sz="3200">
              <a:solidFill>
                <a:srgbClr val="FF0000"/>
              </a:solidFill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883920" y="1905635"/>
            <a:ext cx="10234930" cy="30460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buFont typeface="Wingdings" panose="05000000000000000000" pitchFamily="2" charset="2"/>
              <a:buChar char="l"/>
            </a:pPr>
            <a:r>
              <a:rPr lang="en-US" altLang="zh-CN" sz="3200" dirty="0" smtClean="0">
                <a:sym typeface="+mn-ea"/>
              </a:rPr>
              <a:t>1 ( 2 )	    1-</a:t>
            </a:r>
            <a:r>
              <a:rPr lang="zh-CN" altLang="en-US" sz="3200" dirty="0" smtClean="0">
                <a:sym typeface="+mn-ea"/>
              </a:rPr>
              <a:t>范数</a:t>
            </a:r>
            <a:r>
              <a:rPr lang="en-US" altLang="zh-CN" sz="3200" dirty="0" smtClean="0">
                <a:sym typeface="+mn-ea"/>
              </a:rPr>
              <a:t>=7</a:t>
            </a:r>
            <a:r>
              <a:rPr lang="zh-CN" altLang="en-US" sz="3200" dirty="0" smtClean="0">
                <a:sym typeface="+mn-ea"/>
              </a:rPr>
              <a:t>，</a:t>
            </a:r>
            <a:r>
              <a:rPr lang="en-US" altLang="zh-CN" sz="3200" dirty="0" smtClean="0">
                <a:sym typeface="+mn-ea"/>
              </a:rPr>
              <a:t>2-</a:t>
            </a:r>
            <a:r>
              <a:rPr lang="zh-CN" altLang="en-US" sz="3200" dirty="0" smtClean="0">
                <a:sym typeface="+mn-ea"/>
              </a:rPr>
              <a:t>范数</a:t>
            </a:r>
            <a:r>
              <a:rPr lang="en-US" altLang="zh-CN" sz="3200" dirty="0" smtClean="0">
                <a:sym typeface="+mn-ea"/>
              </a:rPr>
              <a:t>=6.2261</a:t>
            </a:r>
            <a:r>
              <a:rPr lang="zh-CN" altLang="en-US" sz="3200" dirty="0" smtClean="0">
                <a:sym typeface="+mn-ea"/>
              </a:rPr>
              <a:t>，∞</a:t>
            </a:r>
            <a:r>
              <a:rPr lang="en-US" altLang="zh-CN" sz="3200" dirty="0" smtClean="0">
                <a:sym typeface="+mn-ea"/>
              </a:rPr>
              <a:t>-</a:t>
            </a:r>
            <a:r>
              <a:rPr lang="zh-CN" altLang="en-US" sz="3200" dirty="0" smtClean="0">
                <a:sym typeface="+mn-ea"/>
              </a:rPr>
              <a:t>范数</a:t>
            </a:r>
            <a:r>
              <a:rPr lang="en-US" altLang="zh-CN" sz="3200" dirty="0" smtClean="0">
                <a:sym typeface="+mn-ea"/>
              </a:rPr>
              <a:t>=8</a:t>
            </a:r>
            <a:endParaRPr lang="en-US" altLang="zh-CN" sz="3200" dirty="0" smtClean="0"/>
          </a:p>
          <a:p>
            <a:pPr>
              <a:buFont typeface="Wingdings" panose="05000000000000000000" pitchFamily="2" charset="2"/>
              <a:buChar char="l"/>
            </a:pPr>
            <a:r>
              <a:rPr lang="en-US" altLang="zh-CN" sz="3200" dirty="0">
                <a:sym typeface="+mn-ea"/>
              </a:rPr>
              <a:t> </a:t>
            </a:r>
            <a:r>
              <a:rPr lang="en-US" altLang="zh-CN" sz="3200" dirty="0" smtClean="0">
                <a:sym typeface="+mn-ea"/>
              </a:rPr>
              <a:t> 2 ( 1 )    </a:t>
            </a:r>
            <a:r>
              <a:rPr lang="zh-CN" altLang="en-US" sz="3200" dirty="0" smtClean="0">
                <a:sym typeface="+mn-ea"/>
              </a:rPr>
              <a:t>谱半径为</a:t>
            </a:r>
            <a:r>
              <a:rPr lang="en-US" altLang="zh-CN" sz="3200" dirty="0" smtClean="0">
                <a:sym typeface="+mn-ea"/>
              </a:rPr>
              <a:t>2</a:t>
            </a:r>
            <a:endParaRPr lang="en-US" altLang="zh-CN" sz="3200" dirty="0" smtClean="0"/>
          </a:p>
          <a:p>
            <a:pPr>
              <a:buFont typeface="Wingdings" panose="05000000000000000000" pitchFamily="2" charset="2"/>
              <a:buChar char="l"/>
            </a:pPr>
            <a:r>
              <a:rPr lang="en-US" altLang="zh-CN" sz="3200" dirty="0">
                <a:sym typeface="+mn-ea"/>
              </a:rPr>
              <a:t> </a:t>
            </a:r>
            <a:r>
              <a:rPr lang="en-US" altLang="zh-CN" sz="3200" dirty="0" smtClean="0">
                <a:sym typeface="+mn-ea"/>
              </a:rPr>
              <a:t> 4 ( 2 )    </a:t>
            </a:r>
            <a:r>
              <a:rPr lang="zh-CN" altLang="en-US" sz="3200" dirty="0" smtClean="0">
                <a:sym typeface="+mn-ea"/>
              </a:rPr>
              <a:t>第一次：</a:t>
            </a:r>
            <a:r>
              <a:rPr lang="en-US" altLang="zh-CN" sz="3200" dirty="0" smtClean="0">
                <a:sym typeface="+mn-ea"/>
              </a:rPr>
              <a:t>-0.2    0    2</a:t>
            </a:r>
            <a:endParaRPr lang="en-US" altLang="zh-CN" sz="3200" dirty="0" smtClean="0"/>
          </a:p>
          <a:p>
            <a:pPr>
              <a:buFont typeface="Wingdings" panose="05000000000000000000" pitchFamily="2" charset="2"/>
              <a:buChar char="l"/>
            </a:pPr>
            <a:r>
              <a:rPr lang="en-US" altLang="zh-CN" sz="3200" dirty="0">
                <a:sym typeface="+mn-ea"/>
              </a:rPr>
              <a:t> </a:t>
            </a:r>
            <a:r>
              <a:rPr lang="en-US" altLang="zh-CN" sz="3200" dirty="0" smtClean="0">
                <a:sym typeface="+mn-ea"/>
              </a:rPr>
              <a:t>               </a:t>
            </a:r>
            <a:r>
              <a:rPr lang="zh-CN" altLang="en-US" sz="3200" dirty="0" smtClean="0">
                <a:sym typeface="+mn-ea"/>
              </a:rPr>
              <a:t>第二次：</a:t>
            </a:r>
            <a:r>
              <a:rPr lang="en-US" altLang="zh-CN" sz="3200" dirty="0" smtClean="0">
                <a:sym typeface="+mn-ea"/>
              </a:rPr>
              <a:t>0.2    -0.5667    2.1</a:t>
            </a:r>
            <a:endParaRPr lang="en-US" altLang="zh-CN" sz="3200" dirty="0" smtClean="0"/>
          </a:p>
          <a:p>
            <a:pPr>
              <a:buFont typeface="Wingdings" panose="05000000000000000000" pitchFamily="2" charset="2"/>
              <a:buChar char="l"/>
            </a:pPr>
            <a:r>
              <a:rPr lang="en-US" altLang="zh-CN" sz="3200" dirty="0" smtClean="0">
                <a:sym typeface="+mn-ea"/>
              </a:rPr>
              <a:t>  </a:t>
            </a:r>
            <a:r>
              <a:rPr lang="zh-CN" altLang="en-US" sz="3200" dirty="0" smtClean="0">
                <a:sym typeface="+mn-ea"/>
              </a:rPr>
              <a:t>附加题：证明诱导矩阵范数的可乘性</a:t>
            </a:r>
            <a:endParaRPr lang="en-US" altLang="zh-CN" sz="3200" dirty="0" smtClean="0"/>
          </a:p>
          <a:p>
            <a:pPr>
              <a:buFont typeface="Wingdings" panose="05000000000000000000" pitchFamily="2" charset="2"/>
              <a:buChar char="l"/>
            </a:pPr>
            <a:r>
              <a:rPr lang="en-US" altLang="zh-CN" sz="3200" dirty="0">
                <a:sym typeface="+mn-ea"/>
              </a:rPr>
              <a:t> </a:t>
            </a:r>
            <a:r>
              <a:rPr lang="en-US" altLang="zh-CN" sz="3200" dirty="0" smtClean="0">
                <a:sym typeface="+mn-ea"/>
              </a:rPr>
              <a:t> </a:t>
            </a:r>
            <a:r>
              <a:rPr lang="zh-CN" altLang="en-US" sz="3200" dirty="0" smtClean="0">
                <a:sym typeface="+mn-ea"/>
              </a:rPr>
              <a:t>利用相容性容易证明：</a:t>
            </a:r>
            <a:endParaRPr lang="zh-CN" altLang="en-US" sz="3200"/>
          </a:p>
        </p:txBody>
      </p:sp>
      <p:sp>
        <p:nvSpPr>
          <p:cNvPr id="3" name="标题 1"/>
          <p:cNvSpPr>
            <a:spLocks noGrp="1"/>
          </p:cNvSpPr>
          <p:nvPr/>
        </p:nvSpPr>
        <p:spPr>
          <a:xfrm>
            <a:off x="829945" y="279619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dirty="0" smtClean="0"/>
              <a:t>第九</a:t>
            </a:r>
            <a:r>
              <a:rPr lang="zh-CN" altLang="en-US" dirty="0" smtClean="0"/>
              <a:t>次作业</a:t>
            </a:r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096694" y="4951976"/>
            <a:ext cx="6903872" cy="160663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标题 1"/>
          <p:cNvSpPr>
            <a:spLocks noGrp="1"/>
          </p:cNvSpPr>
          <p:nvPr/>
        </p:nvSpPr>
        <p:spPr>
          <a:xfrm>
            <a:off x="829945" y="279619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dirty="0" smtClean="0"/>
              <a:t>第十</a:t>
            </a:r>
            <a:r>
              <a:rPr lang="zh-CN" altLang="en-US" dirty="0" smtClean="0"/>
              <a:t>次作业</a:t>
            </a:r>
            <a:endParaRPr lang="zh-CN" altLang="en-US" dirty="0"/>
          </a:p>
        </p:txBody>
      </p:sp>
      <p:sp>
        <p:nvSpPr>
          <p:cNvPr id="4" name="内容占位符 2"/>
          <p:cNvSpPr>
            <a:spLocks noGrp="1"/>
          </p:cNvSpPr>
          <p:nvPr/>
        </p:nvSpPr>
        <p:spPr>
          <a:xfrm>
            <a:off x="822960" y="1845945"/>
            <a:ext cx="11102975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175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anose="020F0502020204030204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7055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anose="020F0502020204030204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935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anose="020F0502020204030204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815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anose="020F0502020204030204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82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anose="020F0502020204030204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845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anose="020F0502020204030204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87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anose="020F0502020204030204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895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anose="020F0502020204030204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l"/>
            </a:pPr>
            <a:r>
              <a:rPr lang="en-US" altLang="zh-CN" sz="3200" dirty="0" smtClean="0"/>
              <a:t>  5 ( 2 ) </a:t>
            </a:r>
            <a:r>
              <a:rPr lang="zh-CN" altLang="en-US" sz="3200" dirty="0" smtClean="0"/>
              <a:t>：参考结果：</a:t>
            </a:r>
            <a:r>
              <a:rPr lang="en-US" altLang="zh-CN" sz="3200" dirty="0" smtClean="0"/>
              <a:t>3.0009    0.9989    -2.0010</a:t>
            </a:r>
            <a:endParaRPr lang="en-US" altLang="zh-CN" sz="3200" dirty="0" smtClean="0"/>
          </a:p>
          <a:p>
            <a:pPr>
              <a:buFont typeface="Wingdings" panose="05000000000000000000" pitchFamily="2" charset="2"/>
              <a:buChar char="l"/>
            </a:pPr>
            <a:endParaRPr lang="en-US" altLang="zh-CN" sz="3200" dirty="0"/>
          </a:p>
          <a:p>
            <a:pPr>
              <a:buFont typeface="Wingdings" panose="05000000000000000000" pitchFamily="2" charset="2"/>
              <a:buChar char="l"/>
            </a:pPr>
            <a:endParaRPr lang="en-US" altLang="zh-CN" sz="3200" dirty="0" smtClean="0"/>
          </a:p>
          <a:p>
            <a:pPr>
              <a:buFont typeface="Wingdings" panose="05000000000000000000" pitchFamily="2" charset="2"/>
              <a:buChar char="l"/>
            </a:pPr>
            <a:endParaRPr lang="en-US" altLang="zh-CN" sz="3200" dirty="0"/>
          </a:p>
          <a:p>
            <a:pPr>
              <a:buFont typeface="Wingdings" panose="05000000000000000000" pitchFamily="2" charset="2"/>
              <a:buChar char="l"/>
            </a:pPr>
            <a:r>
              <a:rPr lang="en-US" altLang="zh-CN" sz="3200" dirty="0" smtClean="0"/>
              <a:t> </a:t>
            </a:r>
            <a:r>
              <a:rPr lang="en-US" altLang="zh-CN" sz="3200" b="1" dirty="0" smtClean="0">
                <a:solidFill>
                  <a:srgbClr val="FF0000"/>
                </a:solidFill>
              </a:rPr>
              <a:t> 6</a:t>
            </a:r>
            <a:r>
              <a:rPr lang="zh-CN" altLang="en-US" sz="3200" b="1" dirty="0" smtClean="0">
                <a:solidFill>
                  <a:srgbClr val="FF0000"/>
                </a:solidFill>
              </a:rPr>
              <a:t>：重点题型</a:t>
            </a:r>
            <a:endParaRPr lang="zh-CN" altLang="en-US" sz="3200" b="1" dirty="0" smtClean="0">
              <a:solidFill>
                <a:srgbClr val="FF0000"/>
              </a:solidFill>
            </a:endParaRPr>
          </a:p>
          <a:p>
            <a:pPr marL="201295" lvl="1" indent="0">
              <a:buFont typeface="Wingdings" panose="05000000000000000000" pitchFamily="2" charset="2"/>
              <a:buNone/>
            </a:pPr>
            <a:r>
              <a:rPr lang="zh-CN" altLang="en-US" sz="2880" b="1" dirty="0" smtClean="0">
                <a:solidFill>
                  <a:srgbClr val="FF0000"/>
                </a:solidFill>
              </a:rPr>
              <a:t>    </a:t>
            </a:r>
            <a:endParaRPr lang="en-US" altLang="zh-CN" sz="2880" b="1" dirty="0" smtClean="0">
              <a:solidFill>
                <a:srgbClr val="FF0000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60720" y="2746635"/>
            <a:ext cx="6313341" cy="123791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9840" y="5050790"/>
            <a:ext cx="4157345" cy="1169670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标题 1"/>
          <p:cNvSpPr>
            <a:spLocks noGrp="1"/>
          </p:cNvSpPr>
          <p:nvPr/>
        </p:nvSpPr>
        <p:spPr>
          <a:xfrm>
            <a:off x="829945" y="279619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dirty="0" smtClean="0"/>
              <a:t>第十</a:t>
            </a:r>
            <a:r>
              <a:rPr lang="zh-CN" altLang="en-US" dirty="0" smtClean="0"/>
              <a:t>次作业</a:t>
            </a:r>
            <a:endParaRPr lang="zh-CN" altLang="en-US" dirty="0"/>
          </a:p>
        </p:txBody>
      </p:sp>
    </p:spTree>
    <p:custDataLst>
      <p:tags r:id="rId1"/>
    </p:custData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570230" y="335280"/>
            <a:ext cx="603567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000"/>
              <a:t>习题解答</a:t>
            </a:r>
            <a:endParaRPr lang="zh-CN" altLang="en-US" sz="400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70230" y="2317115"/>
            <a:ext cx="8255635" cy="405574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7525" y="86360"/>
            <a:ext cx="6216650" cy="2153285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570230" y="335280"/>
            <a:ext cx="603567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000"/>
              <a:t>习题解答</a:t>
            </a:r>
            <a:endParaRPr lang="zh-CN" altLang="en-US" sz="400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46150" y="1174115"/>
            <a:ext cx="10205720" cy="551624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570230" y="395605"/>
            <a:ext cx="603567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000"/>
              <a:t>线性方程组的直接法求解</a:t>
            </a:r>
            <a:endParaRPr lang="zh-CN" altLang="en-US" sz="4000"/>
          </a:p>
        </p:txBody>
      </p:sp>
      <p:sp>
        <p:nvSpPr>
          <p:cNvPr id="3" name="文本框 2"/>
          <p:cNvSpPr txBox="1"/>
          <p:nvPr/>
        </p:nvSpPr>
        <p:spPr>
          <a:xfrm>
            <a:off x="768985" y="1217930"/>
            <a:ext cx="10654030" cy="50158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85750" indent="-285750">
              <a:buFont typeface="Wingdings" panose="05000000000000000000" charset="0"/>
              <a:buChar char="Ø"/>
            </a:pPr>
            <a:r>
              <a:rPr lang="zh-CN" altLang="en-US" sz="3200"/>
              <a:t>高斯顺序</a:t>
            </a:r>
            <a:r>
              <a:rPr lang="zh-CN" altLang="en-US" sz="3200"/>
              <a:t>消元法</a:t>
            </a:r>
            <a:endParaRPr lang="zh-CN" altLang="en-US" sz="320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/>
              <a:t>算法复杂度？</a:t>
            </a:r>
            <a:endParaRPr lang="zh-CN" altLang="en-US" sz="320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/>
              <a:t>会手算？</a:t>
            </a:r>
            <a:endParaRPr lang="zh-CN" altLang="en-US" sz="320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/>
              <a:t>算法流程？</a:t>
            </a:r>
            <a:endParaRPr lang="zh-CN" altLang="en-US" sz="3200"/>
          </a:p>
          <a:p>
            <a:pPr marL="285750" indent="-285750">
              <a:buFont typeface="Wingdings" panose="05000000000000000000" charset="0"/>
              <a:buChar char="Ø"/>
            </a:pPr>
            <a:r>
              <a:rPr lang="zh-CN" altLang="en-US" sz="3200"/>
              <a:t>列主元消元法</a:t>
            </a:r>
            <a:endParaRPr lang="zh-CN" altLang="en-US" sz="320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>
                <a:sym typeface="+mn-ea"/>
              </a:rPr>
              <a:t>算法复杂度？</a:t>
            </a:r>
            <a:endParaRPr lang="zh-CN" altLang="en-US" sz="320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>
                <a:sym typeface="+mn-ea"/>
              </a:rPr>
              <a:t>会手算？</a:t>
            </a:r>
            <a:endParaRPr lang="zh-CN" altLang="en-US" sz="320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>
                <a:sym typeface="+mn-ea"/>
              </a:rPr>
              <a:t>算法流程？</a:t>
            </a:r>
            <a:endParaRPr lang="zh-CN" altLang="en-US" sz="3200">
              <a:sym typeface="+mn-ea"/>
            </a:endParaRPr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>
                <a:solidFill>
                  <a:srgbClr val="FF0000"/>
                </a:solidFill>
                <a:sym typeface="+mn-ea"/>
              </a:rPr>
              <a:t>和高斯顺序消元法的结果差别（作业题）</a:t>
            </a:r>
            <a:endParaRPr lang="zh-CN" altLang="en-US" sz="3200"/>
          </a:p>
          <a:p>
            <a:pPr marL="285750" indent="-285750">
              <a:buFont typeface="Wingdings" panose="05000000000000000000" charset="0"/>
              <a:buChar char="Ø"/>
            </a:pPr>
            <a:endParaRPr lang="zh-CN" altLang="en-US" sz="3200">
              <a:solidFill>
                <a:srgbClr val="FF0000"/>
              </a:solidFill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9090" y="1196975"/>
            <a:ext cx="11513820" cy="404558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10845" y="1358265"/>
            <a:ext cx="11500485" cy="371602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2275" y="792480"/>
            <a:ext cx="11256010" cy="502285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548640" y="447040"/>
            <a:ext cx="447167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600"/>
              <a:t>PageRank</a:t>
            </a:r>
            <a:r>
              <a:rPr lang="zh-CN" altLang="en-US" sz="3600"/>
              <a:t>算法</a:t>
            </a:r>
            <a:endParaRPr lang="zh-CN" altLang="en-US" sz="3600"/>
          </a:p>
        </p:txBody>
      </p:sp>
      <p:sp>
        <p:nvSpPr>
          <p:cNvPr id="3" name="文本框 2"/>
          <p:cNvSpPr txBox="1"/>
          <p:nvPr/>
        </p:nvSpPr>
        <p:spPr>
          <a:xfrm>
            <a:off x="657860" y="1092835"/>
            <a:ext cx="10463530" cy="64928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3200"/>
              <a:t>通过权值</a:t>
            </a:r>
            <a:r>
              <a:rPr lang="zh-CN" altLang="en-US" sz="3200"/>
              <a:t>衡量网页的重要程度</a:t>
            </a:r>
            <a:endParaRPr lang="zh-CN" altLang="en-US" sz="32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3200"/>
              <a:t>权值高表示被访问的可能性高</a:t>
            </a:r>
            <a:endParaRPr lang="zh-CN" altLang="en-US" sz="32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3200"/>
              <a:t>基本概念：出链、入链、无出链</a:t>
            </a:r>
            <a:endParaRPr lang="zh-CN" altLang="en-US" sz="32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3200"/>
              <a:t>一个网页被很多其他网页链接到</a:t>
            </a:r>
            <a:r>
              <a:rPr lang="en-US" altLang="zh-CN" sz="3200"/>
              <a:t>---</a:t>
            </a:r>
            <a:r>
              <a:rPr lang="zh-CN" altLang="en-US" sz="3200"/>
              <a:t>权</a:t>
            </a:r>
            <a:r>
              <a:rPr lang="zh-CN" altLang="en-US" sz="3200"/>
              <a:t>值相对较高</a:t>
            </a:r>
            <a:endParaRPr lang="zh-CN" altLang="en-US" sz="32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3200"/>
              <a:t>一个权值高的网页链接到一个其他的网页，那么被链接到的网页的PageRank值会相应地因此而提高</a:t>
            </a:r>
            <a:endParaRPr lang="zh-CN" altLang="en-US" sz="32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3200"/>
              <a:t>如何计算权值？</a:t>
            </a:r>
            <a:r>
              <a:rPr lang="zh-CN" altLang="en-US" sz="3200">
                <a:solidFill>
                  <a:srgbClr val="FF0000"/>
                </a:solidFill>
              </a:rPr>
              <a:t>投票</a:t>
            </a:r>
            <a:endParaRPr lang="zh-CN" altLang="en-US" sz="320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3200">
                <a:solidFill>
                  <a:schemeClr val="tx1"/>
                </a:solidFill>
              </a:rPr>
              <a:t>PR(A)=</a:t>
            </a:r>
            <a:r>
              <a:rPr lang="zh-CN" altLang="en-US" sz="3200">
                <a:solidFill>
                  <a:schemeClr val="tx1"/>
                </a:solidFill>
              </a:rPr>
              <a:t>（</a:t>
            </a:r>
            <a:r>
              <a:rPr lang="en-US" altLang="zh-CN" sz="3200">
                <a:solidFill>
                  <a:schemeClr val="tx1"/>
                </a:solidFill>
              </a:rPr>
              <a:t>1-d)+d(PR(C1)/C1+</a:t>
            </a:r>
            <a:r>
              <a:rPr lang="en-US" altLang="zh-CN" sz="3200">
                <a:solidFill>
                  <a:schemeClr val="tx1"/>
                </a:solidFill>
                <a:sym typeface="+mn-ea"/>
              </a:rPr>
              <a:t>PR(C2)/C2)+......)</a:t>
            </a:r>
            <a:endParaRPr lang="en-US" altLang="zh-CN" sz="3200">
              <a:solidFill>
                <a:schemeClr val="tx1"/>
              </a:solidFill>
              <a:sym typeface="+mn-e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3200">
                <a:solidFill>
                  <a:schemeClr val="tx1"/>
                </a:solidFill>
              </a:rPr>
              <a:t>不断迭代收敛到最终结果</a:t>
            </a:r>
            <a:endParaRPr lang="zh-CN" altLang="en-US" sz="320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3200">
                <a:solidFill>
                  <a:schemeClr val="tx1"/>
                </a:solidFill>
              </a:rPr>
              <a:t>转化为矩阵迭代，求解平稳向量</a:t>
            </a:r>
            <a:endParaRPr lang="zh-CN" altLang="en-US" sz="320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3200">
                <a:solidFill>
                  <a:schemeClr val="tx1"/>
                </a:solidFill>
              </a:rPr>
              <a:t>https://www.jianshu.com/p/153e2009393a</a:t>
            </a:r>
            <a:endParaRPr lang="zh-CN" altLang="en-US" sz="320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zh-CN" altLang="en-US" sz="3200"/>
          </a:p>
          <a:p>
            <a:pPr indent="0">
              <a:buFont typeface="Arial" panose="020B0604020202020204" pitchFamily="34" charset="0"/>
              <a:buNone/>
            </a:pPr>
            <a:endParaRPr lang="zh-CN" altLang="en-US" sz="3200"/>
          </a:p>
        </p:txBody>
      </p:sp>
    </p:spTree>
    <p:custDataLst>
      <p:tags r:id="rId1"/>
    </p:custData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548640" y="447040"/>
            <a:ext cx="744982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/>
              <a:t>稀疏矩阵存储（</a:t>
            </a:r>
            <a:r>
              <a:rPr lang="en-US" altLang="zh-CN" sz="3600"/>
              <a:t>CSR</a:t>
            </a:r>
            <a:r>
              <a:rPr lang="zh-CN" altLang="en-US" sz="3600"/>
              <a:t>，</a:t>
            </a:r>
            <a:r>
              <a:rPr lang="en-US" altLang="zh-CN" sz="3600"/>
              <a:t>CSC</a:t>
            </a:r>
            <a:r>
              <a:rPr lang="zh-CN" altLang="en-US" sz="3600"/>
              <a:t>）</a:t>
            </a:r>
            <a:endParaRPr lang="zh-CN" altLang="en-US" sz="360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89330" y="1163320"/>
            <a:ext cx="9625330" cy="507365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157480" y="502285"/>
            <a:ext cx="6068695" cy="25533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/>
              <a:t>Values：        [1 5 7 2 6 8 3 9 4]</a:t>
            </a:r>
            <a:endParaRPr lang="zh-CN" altLang="en-US" sz="3200"/>
          </a:p>
          <a:p>
            <a:endParaRPr lang="zh-CN" altLang="en-US" sz="3200"/>
          </a:p>
          <a:p>
            <a:r>
              <a:rPr lang="zh-CN" altLang="en-US" sz="3200"/>
              <a:t>Row Indices：[0 2 0 1 3 1 2 2 3]</a:t>
            </a:r>
            <a:endParaRPr lang="zh-CN" altLang="en-US" sz="3200"/>
          </a:p>
          <a:p>
            <a:endParaRPr lang="zh-CN" altLang="en-US" sz="3200"/>
          </a:p>
          <a:p>
            <a:r>
              <a:rPr lang="zh-CN" altLang="en-US" sz="3200"/>
              <a:t>Column Offsets：[0 2 5 7 9]</a:t>
            </a:r>
            <a:endParaRPr lang="zh-CN" altLang="en-US" sz="320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rcRect l="8539" t="32962" r="68830" b="7258"/>
          <a:stretch>
            <a:fillRect/>
          </a:stretch>
        </p:blipFill>
        <p:spPr>
          <a:xfrm>
            <a:off x="6176010" y="690880"/>
            <a:ext cx="5402580" cy="5315585"/>
          </a:xfrm>
          <a:prstGeom prst="plaque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643255" y="888365"/>
            <a:ext cx="7885430" cy="60007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85750" indent="-285750">
              <a:buFont typeface="Wingdings" panose="05000000000000000000" charset="0"/>
              <a:buChar char="Ø"/>
            </a:pPr>
            <a:r>
              <a:rPr lang="en-US" altLang="zh-CN" sz="3200">
                <a:sym typeface="+mn-ea"/>
              </a:rPr>
              <a:t>LU</a:t>
            </a:r>
            <a:r>
              <a:rPr lang="zh-CN" altLang="en-US" sz="3200">
                <a:sym typeface="+mn-ea"/>
              </a:rPr>
              <a:t>分解法</a:t>
            </a:r>
            <a:r>
              <a:rPr lang="zh-CN" altLang="en-US" sz="3200">
                <a:solidFill>
                  <a:srgbClr val="FF0000"/>
                </a:solidFill>
                <a:sym typeface="+mn-ea"/>
              </a:rPr>
              <a:t>（重点）</a:t>
            </a:r>
            <a:endParaRPr lang="zh-CN" altLang="en-US" sz="3200">
              <a:sym typeface="+mn-ea"/>
            </a:endParaRPr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/>
              <a:t>形式？</a:t>
            </a:r>
            <a:endParaRPr lang="zh-CN" altLang="en-US" sz="320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/>
              <a:t>计算方法？</a:t>
            </a:r>
            <a:endParaRPr lang="zh-CN" altLang="en-US" sz="320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/>
              <a:t>适用条件：非奇异矩阵</a:t>
            </a:r>
            <a:endParaRPr lang="zh-CN" altLang="en-US" sz="320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/>
              <a:t>算法复杂度？</a:t>
            </a:r>
            <a:endParaRPr lang="zh-CN" altLang="en-US" sz="3200"/>
          </a:p>
          <a:p>
            <a:pPr marL="285750" indent="-285750">
              <a:buFont typeface="Wingdings" panose="05000000000000000000" charset="0"/>
              <a:buChar char="Ø"/>
            </a:pPr>
            <a:r>
              <a:rPr lang="zh-CN" altLang="en-US" sz="3200">
                <a:sym typeface="+mn-ea"/>
              </a:rPr>
              <a:t>追赶法分解</a:t>
            </a:r>
            <a:endParaRPr lang="zh-CN" altLang="en-US" sz="3200">
              <a:sym typeface="+mn-ea"/>
            </a:endParaRPr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/>
              <a:t>推导过程：作业补充题</a:t>
            </a:r>
            <a:endParaRPr lang="zh-CN" altLang="en-US" sz="320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/>
              <a:t>计算方法？</a:t>
            </a:r>
            <a:endParaRPr lang="zh-CN" altLang="en-US" sz="320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/>
              <a:t>算法复杂度？</a:t>
            </a:r>
            <a:endParaRPr lang="zh-CN" altLang="en-US" sz="3200"/>
          </a:p>
          <a:p>
            <a:pPr marL="285750" indent="-285750">
              <a:buFont typeface="Wingdings" panose="05000000000000000000" charset="0"/>
              <a:buChar char="Ø"/>
            </a:pPr>
            <a:r>
              <a:rPr lang="en-US" altLang="zh-CN" sz="3200">
                <a:sym typeface="+mn-ea"/>
              </a:rPr>
              <a:t>LDL^T</a:t>
            </a:r>
            <a:r>
              <a:rPr lang="zh-CN" altLang="en-US" sz="3200">
                <a:sym typeface="+mn-ea"/>
              </a:rPr>
              <a:t>分解法</a:t>
            </a:r>
            <a:r>
              <a:rPr lang="zh-CN" altLang="en-US" sz="3200">
                <a:solidFill>
                  <a:srgbClr val="FF0000"/>
                </a:solidFill>
                <a:sym typeface="+mn-ea"/>
              </a:rPr>
              <a:t>（重点）</a:t>
            </a:r>
            <a:endParaRPr lang="zh-CN" altLang="en-US" sz="3200">
              <a:solidFill>
                <a:srgbClr val="FF0000"/>
              </a:solidFill>
              <a:sym typeface="+mn-ea"/>
            </a:endParaRPr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/>
              <a:t>适用条件：对称正定阵</a:t>
            </a:r>
            <a:endParaRPr lang="zh-CN" altLang="en-US" sz="320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/>
              <a:t>计算方法：借助</a:t>
            </a:r>
            <a:r>
              <a:rPr lang="en-US" altLang="zh-CN" sz="3200"/>
              <a:t>Doolittle/Crout</a:t>
            </a:r>
            <a:r>
              <a:rPr lang="zh-CN" altLang="en-US" sz="3200"/>
              <a:t>分解</a:t>
            </a:r>
            <a:endParaRPr lang="zh-CN" altLang="en-US" sz="3200"/>
          </a:p>
        </p:txBody>
      </p:sp>
      <p:sp>
        <p:nvSpPr>
          <p:cNvPr id="3" name="文本框 2"/>
          <p:cNvSpPr txBox="1"/>
          <p:nvPr/>
        </p:nvSpPr>
        <p:spPr>
          <a:xfrm>
            <a:off x="570230" y="335280"/>
            <a:ext cx="603567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000"/>
              <a:t>线性方程组的直接法求解</a:t>
            </a:r>
            <a:endParaRPr lang="zh-CN" altLang="en-US" sz="4000"/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570230" y="1372870"/>
            <a:ext cx="7885430" cy="35382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85750" indent="-285750">
              <a:buFont typeface="Wingdings" panose="05000000000000000000" charset="0"/>
              <a:buChar char="Ø"/>
            </a:pPr>
            <a:r>
              <a:rPr lang="zh-CN" altLang="en-US" sz="3200">
                <a:solidFill>
                  <a:srgbClr val="FF0000"/>
                </a:solidFill>
                <a:sym typeface="+mn-ea"/>
              </a:rPr>
              <a:t>范数</a:t>
            </a:r>
            <a:r>
              <a:rPr lang="zh-CN" altLang="en-US" sz="3200">
                <a:solidFill>
                  <a:srgbClr val="FF0000"/>
                </a:solidFill>
                <a:sym typeface="+mn-ea"/>
              </a:rPr>
              <a:t>（重点）</a:t>
            </a:r>
            <a:endParaRPr lang="zh-CN" altLang="en-US" sz="3200">
              <a:sym typeface="+mn-ea"/>
            </a:endParaRPr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/>
              <a:t>定义？（三个条件）</a:t>
            </a:r>
            <a:endParaRPr lang="zh-CN" altLang="en-US" sz="320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>
                <a:solidFill>
                  <a:srgbClr val="FF0000"/>
                </a:solidFill>
              </a:rPr>
              <a:t>计算公式？如何记忆？</a:t>
            </a:r>
            <a:endParaRPr lang="zh-CN" altLang="en-US" sz="320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/>
              <a:t>范数的等价关系</a:t>
            </a:r>
            <a:endParaRPr lang="zh-CN" altLang="en-US" sz="320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>
                <a:solidFill>
                  <a:srgbClr val="FF0000"/>
                </a:solidFill>
                <a:sym typeface="+mn-ea"/>
              </a:rPr>
              <a:t>谱半径与二范数！！！！</a:t>
            </a:r>
            <a:endParaRPr lang="zh-CN" altLang="en-US" sz="3200">
              <a:sym typeface="+mn-ea"/>
            </a:endParaRPr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>
                <a:sym typeface="+mn-ea"/>
              </a:rPr>
              <a:t>条件数（不背公式不好做）</a:t>
            </a:r>
            <a:endParaRPr lang="zh-CN" altLang="en-US" sz="3200">
              <a:sym typeface="+mn-ea"/>
            </a:endParaRPr>
          </a:p>
          <a:p>
            <a:pPr lvl="1" indent="0">
              <a:buFont typeface="Wingdings" panose="05000000000000000000" charset="0"/>
              <a:buNone/>
            </a:pPr>
            <a:endParaRPr lang="zh-CN" altLang="en-US" sz="3200">
              <a:solidFill>
                <a:srgbClr val="FF0000"/>
              </a:solidFill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70230" y="335280"/>
            <a:ext cx="603567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000"/>
              <a:t>线性方程组的直接法求解</a:t>
            </a:r>
            <a:endParaRPr lang="zh-CN" altLang="en-US" sz="4000"/>
          </a:p>
        </p:txBody>
      </p:sp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570230" y="1372870"/>
            <a:ext cx="10741660" cy="45231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85750" indent="-285750">
              <a:buFont typeface="Wingdings" panose="05000000000000000000" charset="0"/>
              <a:buChar char="Ø"/>
            </a:pPr>
            <a:r>
              <a:rPr lang="zh-CN" altLang="en-US" sz="3200">
                <a:sym typeface="+mn-ea"/>
              </a:rPr>
              <a:t>常见题型</a:t>
            </a:r>
            <a:endParaRPr lang="zh-CN" altLang="en-US" sz="3200">
              <a:sym typeface="+mn-ea"/>
            </a:endParaRPr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/>
              <a:t>手算解方程（要点：记住三种解法指啥）</a:t>
            </a:r>
            <a:endParaRPr lang="zh-CN" altLang="en-US" sz="320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/>
              <a:t>填空题：</a:t>
            </a:r>
            <a:r>
              <a:rPr lang="zh-CN" altLang="en-US" sz="3200"/>
              <a:t>手算各种范数和谱半径（要点：记住定义）</a:t>
            </a:r>
            <a:endParaRPr lang="zh-CN" altLang="en-US" sz="320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>
                <a:sym typeface="+mn-ea"/>
              </a:rPr>
              <a:t>比较顺序消元法和列主元消元法</a:t>
            </a:r>
            <a:endParaRPr lang="zh-CN" altLang="en-US" sz="3200">
              <a:sym typeface="+mn-ea"/>
            </a:endParaRPr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>
                <a:sym typeface="+mn-ea"/>
              </a:rPr>
              <a:t>填空题：</a:t>
            </a:r>
            <a:r>
              <a:rPr lang="zh-CN" altLang="en-US" sz="3200">
                <a:sym typeface="+mn-ea"/>
              </a:rPr>
              <a:t>条件数（不背公式不好做）</a:t>
            </a:r>
            <a:endParaRPr lang="zh-CN" altLang="en-US" sz="3200">
              <a:sym typeface="+mn-ea"/>
            </a:endParaRPr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>
                <a:sym typeface="+mn-ea"/>
              </a:rPr>
              <a:t>填空题：计算复杂度</a:t>
            </a:r>
            <a:endParaRPr lang="zh-CN" altLang="en-US" sz="3200">
              <a:sym typeface="+mn-ea"/>
            </a:endParaRPr>
          </a:p>
          <a:p>
            <a:pPr marL="914400" lvl="1" indent="-457200">
              <a:buFont typeface="Wingdings" panose="05000000000000000000" charset="0"/>
              <a:buChar char="p"/>
            </a:pPr>
            <a:endParaRPr lang="zh-CN" altLang="en-US" sz="3200">
              <a:sym typeface="+mn-ea"/>
            </a:endParaRPr>
          </a:p>
          <a:p>
            <a:pPr lvl="1" indent="0">
              <a:buFont typeface="Wingdings" panose="05000000000000000000" charset="0"/>
              <a:buNone/>
            </a:pPr>
            <a:endParaRPr lang="zh-CN" altLang="en-US" sz="3200">
              <a:sym typeface="+mn-ea"/>
            </a:endParaRPr>
          </a:p>
          <a:p>
            <a:pPr lvl="1" indent="0">
              <a:buFont typeface="Wingdings" panose="05000000000000000000" charset="0"/>
              <a:buNone/>
            </a:pPr>
            <a:endParaRPr lang="zh-CN" altLang="en-US" sz="3200">
              <a:solidFill>
                <a:srgbClr val="FF0000"/>
              </a:solidFill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70230" y="335280"/>
            <a:ext cx="603567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000"/>
              <a:t>线性方程组的直接法求解</a:t>
            </a:r>
            <a:endParaRPr lang="zh-CN" altLang="en-US" sz="4000"/>
          </a:p>
        </p:txBody>
      </p:sp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/>
        </p:nvSpPr>
        <p:spPr>
          <a:xfrm>
            <a:off x="829945" y="279619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dirty="0" smtClean="0"/>
              <a:t>第七</a:t>
            </a:r>
            <a:r>
              <a:rPr lang="zh-CN" altLang="en-US" dirty="0" smtClean="0"/>
              <a:t>次作业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240790" y="2890520"/>
            <a:ext cx="9711055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/>
              <a:t>1.</a:t>
            </a:r>
            <a:r>
              <a:rPr lang="zh-CN" altLang="en-US" sz="3200"/>
              <a:t>（</a:t>
            </a:r>
            <a:r>
              <a:rPr lang="en-US" altLang="zh-CN" sz="3200"/>
              <a:t>2</a:t>
            </a:r>
            <a:r>
              <a:rPr lang="zh-CN" altLang="en-US" sz="3200"/>
              <a:t>） 不取主元</a:t>
            </a:r>
            <a:r>
              <a:rPr lang="en-US" altLang="zh-CN" sz="3200"/>
              <a:t>1</a:t>
            </a:r>
            <a:r>
              <a:rPr lang="zh-CN" altLang="en-US" sz="3200"/>
              <a:t>，</a:t>
            </a:r>
            <a:r>
              <a:rPr lang="en-US" altLang="zh-CN" sz="3200"/>
              <a:t>2   </a:t>
            </a:r>
            <a:r>
              <a:rPr lang="zh-CN" altLang="en-US" sz="3200"/>
              <a:t>取主元 </a:t>
            </a:r>
            <a:r>
              <a:rPr lang="en-US" altLang="zh-CN" sz="3200"/>
              <a:t>-1</a:t>
            </a:r>
            <a:r>
              <a:rPr lang="zh-CN" altLang="en-US" sz="3200"/>
              <a:t>，</a:t>
            </a:r>
            <a:r>
              <a:rPr lang="en-US" altLang="zh-CN" sz="3200"/>
              <a:t>2</a:t>
            </a:r>
            <a:endParaRPr lang="en-US" altLang="zh-CN" sz="3200"/>
          </a:p>
          <a:p>
            <a:r>
              <a:rPr lang="en-US" altLang="zh-CN" sz="3200"/>
              <a:t>3.  (2</a:t>
            </a:r>
            <a:r>
              <a:rPr lang="zh-CN" altLang="en-US" sz="3200"/>
              <a:t>）  </a:t>
            </a:r>
            <a:r>
              <a:rPr lang="en-US" altLang="zh-CN" sz="3200"/>
              <a:t>444</a:t>
            </a:r>
            <a:endParaRPr lang="en-US" altLang="zh-CN" sz="3200"/>
          </a:p>
        </p:txBody>
      </p:sp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/>
        </p:nvSpPr>
        <p:spPr>
          <a:xfrm>
            <a:off x="829944" y="186097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175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anose="020F0502020204030204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7055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anose="020F0502020204030204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935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anose="020F0502020204030204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815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anose="020F0502020204030204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82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anose="020F0502020204030204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845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anose="020F0502020204030204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87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anose="020F0502020204030204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895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anose="020F0502020204030204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l"/>
            </a:pPr>
            <a:r>
              <a:rPr lang="en-US" altLang="zh-CN" dirty="0"/>
              <a:t> </a:t>
            </a:r>
            <a:r>
              <a:rPr lang="en-US" altLang="zh-CN" dirty="0" smtClean="0"/>
              <a:t> 5</a:t>
            </a:r>
            <a:r>
              <a:rPr lang="zh-CN" altLang="en-US" dirty="0"/>
              <a:t> </a:t>
            </a:r>
            <a:r>
              <a:rPr lang="en-US" altLang="zh-CN" dirty="0" smtClean="0"/>
              <a:t>( 2 )    	</a:t>
            </a:r>
            <a:r>
              <a:rPr lang="zh-CN" altLang="en-US" dirty="0" smtClean="0"/>
              <a:t>结果是</a:t>
            </a:r>
            <a:r>
              <a:rPr lang="en-US" altLang="zh-CN" dirty="0" smtClean="0"/>
              <a:t>3</a:t>
            </a:r>
            <a:r>
              <a:rPr lang="zh-CN" altLang="en-US" dirty="0" smtClean="0"/>
              <a:t>，</a:t>
            </a:r>
            <a:r>
              <a:rPr lang="en-US" altLang="zh-CN" dirty="0" smtClean="0"/>
              <a:t>4</a:t>
            </a:r>
            <a:r>
              <a:rPr lang="zh-CN" altLang="en-US" dirty="0" smtClean="0"/>
              <a:t>，</a:t>
            </a:r>
            <a:r>
              <a:rPr lang="en-US" altLang="zh-CN" dirty="0" smtClean="0"/>
              <a:t>5</a:t>
            </a:r>
            <a:endParaRPr lang="en-US" altLang="zh-CN" dirty="0" smtClean="0"/>
          </a:p>
          <a:p>
            <a:pPr>
              <a:buFont typeface="Wingdings" panose="05000000000000000000" pitchFamily="2" charset="2"/>
              <a:buChar char="l"/>
            </a:pPr>
            <a:endParaRPr lang="en-US" altLang="zh-CN" dirty="0"/>
          </a:p>
          <a:p>
            <a:pPr>
              <a:buFont typeface="Wingdings" panose="05000000000000000000" pitchFamily="2" charset="2"/>
              <a:buChar char="l"/>
            </a:pPr>
            <a:endParaRPr lang="en-US" altLang="zh-CN" dirty="0" smtClean="0"/>
          </a:p>
          <a:p>
            <a:pPr marL="0" indent="0">
              <a:buNone/>
            </a:pPr>
            <a:endParaRPr lang="en-US" altLang="zh-CN" dirty="0" smtClean="0"/>
          </a:p>
          <a:p>
            <a:pPr>
              <a:buFont typeface="Wingdings" panose="05000000000000000000" pitchFamily="2" charset="2"/>
              <a:buChar char="l"/>
            </a:pPr>
            <a:r>
              <a:rPr lang="en-US" altLang="zh-CN" dirty="0"/>
              <a:t> </a:t>
            </a:r>
            <a:r>
              <a:rPr lang="en-US" altLang="zh-CN" dirty="0" smtClean="0"/>
              <a:t> 6 ( 1 )		</a:t>
            </a:r>
            <a:r>
              <a:rPr lang="zh-CN" altLang="en-US" dirty="0" smtClean="0"/>
              <a:t>结果是</a:t>
            </a:r>
            <a:r>
              <a:rPr lang="en-US" altLang="zh-CN" dirty="0" smtClean="0"/>
              <a:t>1</a:t>
            </a:r>
            <a:r>
              <a:rPr lang="zh-CN" altLang="en-US" dirty="0" smtClean="0"/>
              <a:t>，</a:t>
            </a:r>
            <a:r>
              <a:rPr lang="en-US" altLang="zh-CN" dirty="0" smtClean="0"/>
              <a:t>1</a:t>
            </a:r>
            <a:r>
              <a:rPr lang="zh-CN" altLang="en-US" dirty="0" smtClean="0"/>
              <a:t>，</a:t>
            </a:r>
            <a:r>
              <a:rPr lang="en-US" altLang="zh-CN" dirty="0" smtClean="0"/>
              <a:t>2</a:t>
            </a:r>
            <a:endParaRPr lang="en-US" altLang="zh-CN" dirty="0" smtClean="0"/>
          </a:p>
          <a:p>
            <a:pPr>
              <a:buFont typeface="Wingdings" panose="05000000000000000000" pitchFamily="2" charset="2"/>
              <a:buChar char="l"/>
            </a:pPr>
            <a:endParaRPr lang="en-US" altLang="zh-CN" dirty="0"/>
          </a:p>
          <a:p>
            <a:pPr>
              <a:buFont typeface="Wingdings" panose="05000000000000000000" pitchFamily="2" charset="2"/>
              <a:buChar char="l"/>
            </a:pPr>
            <a:endParaRPr lang="en-US" altLang="zh-CN" dirty="0" smtClean="0"/>
          </a:p>
          <a:p>
            <a:pPr>
              <a:buFont typeface="Wingdings" panose="05000000000000000000" pitchFamily="2" charset="2"/>
              <a:buChar char="l"/>
            </a:pPr>
            <a:endParaRPr lang="en-US" altLang="zh-CN" dirty="0" smtClean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22730" y="2239921"/>
            <a:ext cx="5914286" cy="140952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2251" y="4181493"/>
            <a:ext cx="5809524" cy="1180952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/>
        </p:nvSpPr>
        <p:spPr>
          <a:xfrm>
            <a:off x="829945" y="279619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dirty="0" smtClean="0"/>
              <a:t>第八次作业</a:t>
            </a:r>
            <a:endParaRPr lang="zh-CN" altLang="en-US" dirty="0"/>
          </a:p>
        </p:txBody>
      </p:sp>
    </p:spTree>
    <p:custDataLst>
      <p:tags r:id="rId3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/>
        </p:nvSpPr>
        <p:spPr>
          <a:xfrm>
            <a:off x="829945" y="279619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dirty="0" smtClean="0"/>
              <a:t>第八次作业</a:t>
            </a:r>
            <a:endParaRPr lang="zh-CN" altLang="en-US" dirty="0"/>
          </a:p>
        </p:txBody>
      </p:sp>
      <p:sp>
        <p:nvSpPr>
          <p:cNvPr id="4" name="内容占位符 2"/>
          <p:cNvSpPr txBox="1"/>
          <p:nvPr/>
        </p:nvSpPr>
        <p:spPr>
          <a:xfrm>
            <a:off x="734060" y="1730102"/>
            <a:ext cx="7543801" cy="4023360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175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anose="020F0502020204030204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7055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anose="020F0502020204030204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935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anose="020F0502020204030204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815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anose="020F0502020204030204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82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anose="020F0502020204030204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845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anose="020F0502020204030204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87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anose="020F0502020204030204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895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anose="020F0502020204030204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l"/>
            </a:pPr>
            <a:r>
              <a:rPr lang="en-US" altLang="zh-CN" dirty="0" smtClean="0"/>
              <a:t> 7</a:t>
            </a:r>
            <a:r>
              <a:rPr lang="zh-CN" altLang="en-US" dirty="0" smtClean="0"/>
              <a:t> </a:t>
            </a:r>
            <a:r>
              <a:rPr lang="en-US" altLang="zh-CN" dirty="0" smtClean="0"/>
              <a:t>( 2 )    	</a:t>
            </a:r>
            <a:r>
              <a:rPr lang="zh-CN" altLang="en-US" dirty="0" smtClean="0"/>
              <a:t>结果是</a:t>
            </a:r>
            <a:r>
              <a:rPr lang="en-US" altLang="zh-CN" dirty="0" smtClean="0"/>
              <a:t>3</a:t>
            </a:r>
            <a:r>
              <a:rPr lang="zh-CN" altLang="en-US" dirty="0" smtClean="0"/>
              <a:t>，</a:t>
            </a:r>
            <a:r>
              <a:rPr lang="en-US" altLang="zh-CN" dirty="0" smtClean="0"/>
              <a:t>0</a:t>
            </a:r>
            <a:r>
              <a:rPr lang="zh-CN" altLang="en-US" dirty="0" smtClean="0"/>
              <a:t>，</a:t>
            </a:r>
            <a:r>
              <a:rPr lang="en-US" altLang="zh-CN" dirty="0" smtClean="0"/>
              <a:t>-2</a:t>
            </a:r>
            <a:endParaRPr lang="en-US" altLang="zh-CN" dirty="0" smtClean="0"/>
          </a:p>
          <a:p>
            <a:pPr>
              <a:buFont typeface="Wingdings" panose="05000000000000000000" pitchFamily="2" charset="2"/>
              <a:buChar char="l"/>
            </a:pPr>
            <a:endParaRPr lang="en-US" altLang="zh-CN" dirty="0" smtClean="0"/>
          </a:p>
          <a:p>
            <a:pPr marL="0" indent="0">
              <a:buFont typeface="Calibri" panose="020F0502020204030204" pitchFamily="34" charset="0"/>
              <a:buNone/>
            </a:pPr>
            <a:endParaRPr lang="en-US" altLang="zh-CN" dirty="0" smtClean="0"/>
          </a:p>
          <a:p>
            <a:pPr>
              <a:buFont typeface="Wingdings" panose="05000000000000000000" pitchFamily="2" charset="2"/>
              <a:buChar char="l"/>
            </a:pPr>
            <a:endParaRPr lang="en-US" altLang="zh-CN" dirty="0" smtClean="0"/>
          </a:p>
          <a:p>
            <a:pPr>
              <a:buFont typeface="Wingdings" panose="05000000000000000000" pitchFamily="2" charset="2"/>
              <a:buChar char="l"/>
            </a:pPr>
            <a:r>
              <a:rPr lang="en-US" altLang="zh-CN" dirty="0" smtClean="0"/>
              <a:t>  8 ( 2 )		</a:t>
            </a:r>
            <a:r>
              <a:rPr lang="zh-CN" altLang="en-US" dirty="0" smtClean="0"/>
              <a:t>结果是</a:t>
            </a:r>
            <a:r>
              <a:rPr lang="en-US" altLang="zh-CN" dirty="0" smtClean="0"/>
              <a:t>2</a:t>
            </a:r>
            <a:r>
              <a:rPr lang="zh-CN" altLang="en-US" dirty="0" smtClean="0"/>
              <a:t>，</a:t>
            </a:r>
            <a:r>
              <a:rPr lang="en-US" altLang="zh-CN" dirty="0" smtClean="0"/>
              <a:t>-3</a:t>
            </a:r>
            <a:r>
              <a:rPr lang="zh-CN" altLang="en-US" dirty="0" smtClean="0"/>
              <a:t>，</a:t>
            </a:r>
            <a:r>
              <a:rPr lang="en-US" altLang="zh-CN" dirty="0" smtClean="0"/>
              <a:t>5</a:t>
            </a:r>
            <a:r>
              <a:rPr lang="zh-CN" altLang="en-US" dirty="0" smtClean="0"/>
              <a:t>，</a:t>
            </a:r>
            <a:r>
              <a:rPr lang="en-US" altLang="zh-CN" dirty="0" smtClean="0"/>
              <a:t>-4</a:t>
            </a:r>
            <a:endParaRPr lang="en-US" altLang="zh-CN" dirty="0" smtClean="0"/>
          </a:p>
          <a:p>
            <a:pPr>
              <a:buFont typeface="Wingdings" panose="05000000000000000000" pitchFamily="2" charset="2"/>
              <a:buChar char="l"/>
            </a:pPr>
            <a:endParaRPr lang="en-US" altLang="zh-CN" dirty="0" smtClean="0"/>
          </a:p>
          <a:p>
            <a:pPr>
              <a:buFont typeface="Wingdings" panose="05000000000000000000" pitchFamily="2" charset="2"/>
              <a:buChar char="l"/>
            </a:pPr>
            <a:endParaRPr lang="en-US" altLang="zh-CN" dirty="0" smtClean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36739" y="2158174"/>
            <a:ext cx="6904762" cy="128571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060" y="4001135"/>
            <a:ext cx="6781800" cy="1543050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/>
        </p:nvSpPr>
        <p:spPr>
          <a:xfrm>
            <a:off x="829945" y="279619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dirty="0" smtClean="0"/>
              <a:t>第八次作业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778635" y="1730375"/>
            <a:ext cx="8809990" cy="30460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buFont typeface="Wingdings" panose="05000000000000000000" pitchFamily="2" charset="2"/>
              <a:buChar char="l"/>
            </a:pPr>
            <a:r>
              <a:rPr lang="zh-CN" altLang="en-US" sz="3200" dirty="0" smtClean="0">
                <a:sym typeface="+mn-ea"/>
              </a:rPr>
              <a:t>附加题 </a:t>
            </a:r>
            <a:r>
              <a:rPr lang="en-US" altLang="zh-CN" sz="3200" dirty="0" smtClean="0">
                <a:sym typeface="+mn-ea"/>
              </a:rPr>
              <a:t>1 </a:t>
            </a:r>
            <a:r>
              <a:rPr lang="zh-CN" altLang="en-US" sz="3200" dirty="0" smtClean="0">
                <a:sym typeface="+mn-ea"/>
              </a:rPr>
              <a:t>：证明三对角矩阵可以被分解成</a:t>
            </a:r>
            <a:r>
              <a:rPr lang="en-US" altLang="zh-CN" sz="3200" dirty="0" smtClean="0">
                <a:sym typeface="+mn-ea"/>
              </a:rPr>
              <a:t>A=LU</a:t>
            </a:r>
            <a:r>
              <a:rPr lang="zh-CN" altLang="en-US" sz="3200" dirty="0" smtClean="0">
                <a:sym typeface="+mn-ea"/>
              </a:rPr>
              <a:t>的形式，即一个下三角阵乘以一个单位</a:t>
            </a:r>
            <a:r>
              <a:rPr lang="zh-CN" altLang="en-US" sz="3200" dirty="0">
                <a:sym typeface="+mn-ea"/>
              </a:rPr>
              <a:t>上三</a:t>
            </a:r>
            <a:r>
              <a:rPr lang="zh-CN" altLang="en-US" sz="3200" dirty="0" smtClean="0">
                <a:sym typeface="+mn-ea"/>
              </a:rPr>
              <a:t>角阵</a:t>
            </a:r>
            <a:endParaRPr lang="en-US" altLang="zh-CN" sz="3200" dirty="0" smtClean="0"/>
          </a:p>
          <a:p>
            <a:pPr>
              <a:buFont typeface="Wingdings" panose="05000000000000000000" pitchFamily="2" charset="2"/>
              <a:buChar char="l"/>
            </a:pPr>
            <a:r>
              <a:rPr lang="en-US" altLang="zh-CN" sz="3200" dirty="0">
                <a:sym typeface="+mn-ea"/>
              </a:rPr>
              <a:t> </a:t>
            </a:r>
            <a:r>
              <a:rPr lang="en-US" altLang="zh-CN" sz="3200" dirty="0" smtClean="0">
                <a:sym typeface="+mn-ea"/>
              </a:rPr>
              <a:t> </a:t>
            </a:r>
            <a:r>
              <a:rPr lang="zh-CN" altLang="en-US" sz="3200" dirty="0" smtClean="0">
                <a:sym typeface="+mn-ea"/>
              </a:rPr>
              <a:t>按照</a:t>
            </a:r>
            <a:r>
              <a:rPr lang="en-US" altLang="zh-CN" sz="3200" dirty="0" err="1" smtClean="0">
                <a:solidFill>
                  <a:srgbClr val="FF0000"/>
                </a:solidFill>
                <a:sym typeface="+mn-ea"/>
              </a:rPr>
              <a:t>crout</a:t>
            </a:r>
            <a:r>
              <a:rPr lang="zh-CN" altLang="en-US" sz="3200" dirty="0" smtClean="0">
                <a:solidFill>
                  <a:srgbClr val="FF0000"/>
                </a:solidFill>
                <a:sym typeface="+mn-ea"/>
              </a:rPr>
              <a:t>分解</a:t>
            </a:r>
            <a:r>
              <a:rPr lang="zh-CN" altLang="en-US" sz="3200" dirty="0" smtClean="0">
                <a:sym typeface="+mn-ea"/>
              </a:rPr>
              <a:t>的方法，按照列和行的顺序分别依次验证</a:t>
            </a:r>
            <a:r>
              <a:rPr lang="en-US" altLang="zh-CN" sz="3200" dirty="0" smtClean="0">
                <a:sym typeface="+mn-ea"/>
              </a:rPr>
              <a:t>L</a:t>
            </a:r>
            <a:r>
              <a:rPr lang="zh-CN" altLang="en-US" sz="3200" dirty="0" smtClean="0">
                <a:sym typeface="+mn-ea"/>
              </a:rPr>
              <a:t>和</a:t>
            </a:r>
            <a:r>
              <a:rPr lang="en-US" altLang="zh-CN" sz="3200" dirty="0" smtClean="0">
                <a:sym typeface="+mn-ea"/>
              </a:rPr>
              <a:t>U</a:t>
            </a:r>
            <a:r>
              <a:rPr lang="zh-CN" altLang="en-US" sz="3200" dirty="0" smtClean="0">
                <a:sym typeface="+mn-ea"/>
              </a:rPr>
              <a:t>两个矩阵中的零项</a:t>
            </a:r>
            <a:endParaRPr lang="en-US" altLang="zh-CN" sz="3200" dirty="0" smtClean="0"/>
          </a:p>
          <a:p>
            <a:pPr>
              <a:buFont typeface="Wingdings" panose="05000000000000000000" pitchFamily="2" charset="2"/>
              <a:buChar char="l"/>
            </a:pPr>
            <a:endParaRPr lang="zh-CN" altLang="en-US" sz="3200"/>
          </a:p>
        </p:txBody>
      </p:sp>
      <p:sp>
        <p:nvSpPr>
          <p:cNvPr id="5" name="文本框 4"/>
          <p:cNvSpPr txBox="1"/>
          <p:nvPr/>
        </p:nvSpPr>
        <p:spPr>
          <a:xfrm>
            <a:off x="1778635" y="4264660"/>
            <a:ext cx="9385300" cy="20612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buFont typeface="Wingdings" panose="05000000000000000000" pitchFamily="2" charset="2"/>
              <a:buChar char="l"/>
            </a:pPr>
            <a:r>
              <a:rPr lang="zh-CN" altLang="en-US" sz="3200" dirty="0" smtClean="0">
                <a:sym typeface="+mn-ea"/>
              </a:rPr>
              <a:t>附加题 </a:t>
            </a:r>
            <a:r>
              <a:rPr lang="en-US" altLang="zh-CN" sz="3200" dirty="0" smtClean="0">
                <a:sym typeface="+mn-ea"/>
              </a:rPr>
              <a:t>2</a:t>
            </a:r>
            <a:r>
              <a:rPr lang="zh-CN" altLang="en-US" sz="3200" dirty="0" smtClean="0">
                <a:sym typeface="+mn-ea"/>
              </a:rPr>
              <a:t>：若</a:t>
            </a:r>
            <a:r>
              <a:rPr lang="en-US" altLang="zh-CN" sz="3200" dirty="0" err="1" smtClean="0">
                <a:sym typeface="+mn-ea"/>
              </a:rPr>
              <a:t>R^n</a:t>
            </a:r>
            <a:r>
              <a:rPr lang="zh-CN" altLang="en-US" sz="3200" dirty="0" smtClean="0">
                <a:sym typeface="+mn-ea"/>
              </a:rPr>
              <a:t>的一组基给定，证明定义在</a:t>
            </a:r>
            <a:r>
              <a:rPr lang="en-US" altLang="zh-CN" sz="3200" dirty="0" err="1" smtClean="0">
                <a:sym typeface="+mn-ea"/>
              </a:rPr>
              <a:t>R^n</a:t>
            </a:r>
            <a:r>
              <a:rPr lang="zh-CN" altLang="en-US" sz="3200" dirty="0" smtClean="0">
                <a:sym typeface="+mn-ea"/>
              </a:rPr>
              <a:t>上的任意向量范数是关于向量在这组基下坐标的连续函数</a:t>
            </a:r>
            <a:endParaRPr lang="en-US" altLang="zh-CN" sz="3200" dirty="0" smtClean="0"/>
          </a:p>
          <a:p>
            <a:pPr>
              <a:buFont typeface="Wingdings" panose="05000000000000000000" pitchFamily="2" charset="2"/>
              <a:buChar char="l"/>
            </a:pPr>
            <a:r>
              <a:rPr lang="en-US" altLang="zh-CN" sz="3200" dirty="0">
                <a:sym typeface="+mn-ea"/>
              </a:rPr>
              <a:t> </a:t>
            </a:r>
            <a:r>
              <a:rPr lang="en-US" altLang="zh-CN" sz="3200" dirty="0" smtClean="0">
                <a:sym typeface="+mn-ea"/>
              </a:rPr>
              <a:t> </a:t>
            </a:r>
            <a:r>
              <a:rPr lang="zh-CN" altLang="en-US" sz="3200" dirty="0" smtClean="0">
                <a:sym typeface="+mn-ea"/>
              </a:rPr>
              <a:t>思路：利用</a:t>
            </a:r>
            <a:r>
              <a:rPr lang="en-US" altLang="zh-CN" sz="3200" dirty="0" smtClean="0">
                <a:sym typeface="+mn-ea"/>
              </a:rPr>
              <a:t>δ-ε</a:t>
            </a:r>
            <a:r>
              <a:rPr lang="zh-CN" altLang="en-US" sz="3200" dirty="0" smtClean="0">
                <a:sym typeface="+mn-ea"/>
              </a:rPr>
              <a:t>语言严格证明</a:t>
            </a:r>
            <a:endParaRPr lang="zh-CN" altLang="en-US" sz="3200"/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TEMPLATE_THUMBS_INDEX" val="1、2、3、6、8、10、11、12、15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62.xml><?xml version="1.0" encoding="utf-8"?>
<p:tagLst xmlns:p="http://schemas.openxmlformats.org/presentationml/2006/main">
  <p:tag name="KSO_WM_UNIT_ISCONTENTSTITLE" val="0"/>
  <p:tag name="KSO_WM_UNIT_PRESET_TEXT" val="空白演示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87308_1*a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TEMPLATE_THUMBS_INDEX" val="1、2、3、6、8、10、11、12、15"/>
  <p:tag name="KSO_WM_SLIDE_ID" val="custom20187308_1"/>
  <p:tag name="KSO_WM_TEMPLATE_SUBCATEGORY" val="0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MODEL_TYPE" val="cover"/>
</p:tagLst>
</file>

<file path=ppt/tags/tag65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66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67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68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69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71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72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73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74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75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76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77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78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79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81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82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83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84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85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86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87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88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1417</Words>
  <Application>WPS 演示</Application>
  <PresentationFormat>宽屏</PresentationFormat>
  <Paragraphs>170</Paragraphs>
  <Slides>25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3" baseType="lpstr">
      <vt:lpstr>Arial</vt:lpstr>
      <vt:lpstr>SimSun</vt:lpstr>
      <vt:lpstr>Wingdings</vt:lpstr>
      <vt:lpstr>Microsoft YaHei</vt:lpstr>
      <vt:lpstr>Wingdings</vt:lpstr>
      <vt:lpstr>Arial Unicode MS</vt:lpstr>
      <vt:lpstr>Calibri</vt:lpstr>
      <vt:lpstr>Office 主题​​</vt:lpstr>
      <vt:lpstr>计算方法第四次习题课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第八次作业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FYM</cp:lastModifiedBy>
  <cp:revision>24</cp:revision>
  <dcterms:created xsi:type="dcterms:W3CDTF">2019-12-03T04:28:00Z</dcterms:created>
  <dcterms:modified xsi:type="dcterms:W3CDTF">2019-12-06T15:18:51Z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2052-11.3.0.8775</vt:lpwstr>
  </property>
</Properties>
</file>