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8" r:id="rId2"/>
    <p:sldId id="257" r:id="rId3"/>
    <p:sldId id="259" r:id="rId4"/>
    <p:sldId id="260" r:id="rId5"/>
    <p:sldId id="262" r:id="rId6"/>
    <p:sldId id="263" r:id="rId7"/>
    <p:sldId id="261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547" autoAdjust="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D19C3-78CB-49C3-B673-FF00E720F82A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99964-0342-4F0E-9119-7F4ABA5471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410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45min</a:t>
            </a:r>
            <a:r>
              <a:rPr lang="zh-CN" altLang="en-US" dirty="0" smtClean="0"/>
              <a:t>完成，只会挑错的多的讲</a:t>
            </a:r>
            <a:endParaRPr lang="en-US" altLang="zh-CN" dirty="0" smtClean="0"/>
          </a:p>
          <a:p>
            <a:r>
              <a:rPr lang="zh-CN" altLang="en-US" dirty="0" smtClean="0"/>
              <a:t>看情况给大家讲讲附加题</a:t>
            </a:r>
            <a:endParaRPr lang="en-US" altLang="zh-CN" dirty="0" smtClean="0"/>
          </a:p>
          <a:p>
            <a:r>
              <a:rPr lang="zh-CN" altLang="en-US" dirty="0" smtClean="0"/>
              <a:t>干别的事也可以，按需听讲，各取所需</a:t>
            </a:r>
            <a:endParaRPr lang="en-US" altLang="zh-CN" dirty="0" smtClean="0"/>
          </a:p>
          <a:p>
            <a:r>
              <a:rPr lang="en-US" altLang="zh-CN" dirty="0" err="1" smtClean="0"/>
              <a:t>Ppt</a:t>
            </a:r>
            <a:r>
              <a:rPr lang="zh-CN" altLang="en-US" dirty="0" smtClean="0"/>
              <a:t>会发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4CA7F-E82F-4953-86B5-56FFAC353C4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522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然后带入定义里化简证明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99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结果不对，按书上定义，列举结果；一阶积分为</a:t>
            </a:r>
            <a:r>
              <a:rPr lang="en-US" altLang="zh-CN" dirty="0" smtClean="0"/>
              <a:t>0</a:t>
            </a:r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带幂函数进去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写出三点的</a:t>
            </a:r>
            <a:r>
              <a:rPr lang="en-US" altLang="zh-CN" dirty="0" smtClean="0"/>
              <a:t>Lagrange</a:t>
            </a:r>
            <a:r>
              <a:rPr lang="zh-CN" altLang="en-US" dirty="0" smtClean="0"/>
              <a:t>插值公式然后积分</a:t>
            </a:r>
            <a:endParaRPr lang="en-US" altLang="zh-CN" dirty="0" smtClean="0"/>
          </a:p>
          <a:p>
            <a:r>
              <a:rPr lang="en-US" altLang="zh-CN" dirty="0" smtClean="0"/>
              <a:t>56</a:t>
            </a:r>
            <a:r>
              <a:rPr lang="zh-CN" altLang="en-US" dirty="0" smtClean="0"/>
              <a:t>没啥好说的，就是带到书上公式算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61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11.</a:t>
            </a:r>
            <a:r>
              <a:rPr lang="zh-CN" altLang="en-US" dirty="0" smtClean="0"/>
              <a:t>分别，分别</a:t>
            </a:r>
            <a:r>
              <a:rPr lang="en-US" altLang="zh-CN" dirty="0" smtClean="0"/>
              <a:t>.jpg</a:t>
            </a:r>
          </a:p>
          <a:p>
            <a:r>
              <a:rPr lang="en-US" altLang="zh-CN" dirty="0" smtClean="0"/>
              <a:t>12.</a:t>
            </a:r>
            <a:r>
              <a:rPr lang="zh-CN" altLang="en-US" dirty="0" smtClean="0"/>
              <a:t>按定义一步一步算</a:t>
            </a:r>
            <a:endParaRPr lang="en-US" altLang="zh-CN" dirty="0" smtClean="0"/>
          </a:p>
          <a:p>
            <a:r>
              <a:rPr lang="en-US" altLang="zh-CN" dirty="0" smtClean="0"/>
              <a:t>13.</a:t>
            </a:r>
            <a:r>
              <a:rPr lang="zh-CN" altLang="en-US" dirty="0" smtClean="0"/>
              <a:t>基本上言之有理都给分，</a:t>
            </a:r>
            <a:r>
              <a:rPr lang="en-US" altLang="zh-CN" dirty="0" smtClean="0"/>
              <a:t>0.02</a:t>
            </a:r>
            <a:r>
              <a:rPr lang="zh-CN" altLang="en-US" dirty="0" smtClean="0"/>
              <a:t>对应最短步长的中心差商，应该大概可能是最好（没给原值）</a:t>
            </a:r>
            <a:endParaRPr lang="en-US" altLang="zh-CN" dirty="0" smtClean="0"/>
          </a:p>
          <a:p>
            <a:r>
              <a:rPr lang="en-US" altLang="zh-CN" dirty="0" smtClean="0"/>
              <a:t>15.Lagrange</a:t>
            </a:r>
            <a:r>
              <a:rPr lang="zh-CN" altLang="en-US" dirty="0" smtClean="0"/>
              <a:t>插值</a:t>
            </a:r>
            <a:r>
              <a:rPr lang="en-US" altLang="zh-CN" dirty="0" smtClean="0"/>
              <a:t>+</a:t>
            </a:r>
            <a:r>
              <a:rPr lang="zh-CN" altLang="en-US" dirty="0" smtClean="0"/>
              <a:t>求导</a:t>
            </a:r>
            <a:endParaRPr lang="en-US" altLang="zh-CN" dirty="0" smtClean="0"/>
          </a:p>
          <a:p>
            <a:r>
              <a:rPr lang="zh-CN" altLang="en-US" dirty="0" smtClean="0"/>
              <a:t>补充题：①如果直接按照书上</a:t>
            </a:r>
            <a:r>
              <a:rPr lang="en-US" altLang="zh-CN" dirty="0" smtClean="0"/>
              <a:t>NC</a:t>
            </a:r>
            <a:r>
              <a:rPr lang="zh-CN" altLang="en-US" dirty="0" smtClean="0"/>
              <a:t>积分误差公式，带入</a:t>
            </a:r>
            <a:r>
              <a:rPr lang="en-US" altLang="zh-CN" dirty="0" smtClean="0"/>
              <a:t>n=2</a:t>
            </a:r>
            <a:r>
              <a:rPr lang="zh-CN" altLang="en-US" dirty="0" smtClean="0"/>
              <a:t>就可以得到</a:t>
            </a:r>
            <a:endParaRPr lang="en-US" altLang="zh-CN" dirty="0" smtClean="0"/>
          </a:p>
          <a:p>
            <a:r>
              <a:rPr lang="zh-CN" altLang="en-US" dirty="0" smtClean="0"/>
              <a:t>②如果问</a:t>
            </a:r>
            <a:r>
              <a:rPr lang="en-US" altLang="zh-CN" dirty="0" smtClean="0"/>
              <a:t>NC</a:t>
            </a:r>
            <a:r>
              <a:rPr lang="zh-CN" altLang="en-US" dirty="0" smtClean="0"/>
              <a:t>误差公式怎么给的，请查阅参考书（下一张</a:t>
            </a:r>
            <a:r>
              <a:rPr lang="en-US" altLang="zh-CN" dirty="0" err="1" smtClean="0"/>
              <a:t>ppt</a:t>
            </a:r>
            <a:endParaRPr lang="en-US" altLang="zh-CN" dirty="0" smtClean="0"/>
          </a:p>
          <a:p>
            <a:r>
              <a:rPr lang="zh-CN" altLang="en-US" dirty="0" smtClean="0"/>
              <a:t>③我自己给的解释性证明方法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31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老师的建议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40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这也是代数精度的意思，既然你三阶误差积分是</a:t>
            </a:r>
            <a:r>
              <a:rPr lang="en-US" altLang="zh-CN" dirty="0" smtClean="0"/>
              <a:t>0</a:t>
            </a:r>
            <a:r>
              <a:rPr lang="zh-CN" altLang="en-US" dirty="0" smtClean="0"/>
              <a:t>那就意味着你这个积分公式比你预期的还要精确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5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8.</a:t>
            </a:r>
            <a:r>
              <a:rPr lang="zh-CN" altLang="en-US" dirty="0" smtClean="0"/>
              <a:t>计算依据保留位数不同可能会有微小结果变化（舍入误差），从</a:t>
            </a:r>
            <a:r>
              <a:rPr lang="en-US" altLang="zh-CN" dirty="0" smtClean="0"/>
              <a:t>00</a:t>
            </a:r>
            <a:r>
              <a:rPr lang="zh-CN" altLang="en-US" dirty="0" smtClean="0"/>
              <a:t>开始也可以，但是还是建议和书上保持一致</a:t>
            </a:r>
            <a:endParaRPr lang="en-US" altLang="zh-CN" dirty="0" smtClean="0"/>
          </a:p>
          <a:p>
            <a:r>
              <a:rPr lang="en-US" altLang="zh-CN" dirty="0" smtClean="0"/>
              <a:t>9.</a:t>
            </a:r>
            <a:r>
              <a:rPr lang="zh-CN" altLang="en-US" dirty="0" smtClean="0"/>
              <a:t>算，算不对就没有办法</a:t>
            </a:r>
            <a:endParaRPr lang="en-US" altLang="zh-CN" dirty="0" smtClean="0"/>
          </a:p>
          <a:p>
            <a:r>
              <a:rPr lang="en-US" altLang="zh-CN" dirty="0" smtClean="0"/>
              <a:t>10.</a:t>
            </a:r>
            <a:r>
              <a:rPr lang="zh-CN" altLang="en-US" dirty="0" smtClean="0"/>
              <a:t>注意三阶代数精度是两个节点，注意区间变换，注意乘</a:t>
            </a:r>
            <a:r>
              <a:rPr lang="en-US" altLang="zh-CN" dirty="0" smtClean="0"/>
              <a:t>2</a:t>
            </a:r>
            <a:r>
              <a:rPr lang="zh-CN" altLang="en-US" dirty="0" smtClean="0"/>
              <a:t>！！</a:t>
            </a:r>
            <a:endParaRPr lang="en-US" altLang="zh-CN" dirty="0" smtClean="0"/>
          </a:p>
          <a:p>
            <a:r>
              <a:rPr lang="zh-CN" altLang="en-US" dirty="0" smtClean="0"/>
              <a:t>解释正交函数系的不同带来的不同结果</a:t>
            </a:r>
            <a:endParaRPr lang="en-US" altLang="zh-CN" dirty="0" smtClean="0"/>
          </a:p>
          <a:p>
            <a:r>
              <a:rPr lang="zh-CN" altLang="en-US" dirty="0" smtClean="0"/>
              <a:t>补充：到哪都找不到</a:t>
            </a:r>
            <a:r>
              <a:rPr lang="en-US" altLang="zh-CN" dirty="0" smtClean="0"/>
              <a:t>cotes</a:t>
            </a:r>
            <a:r>
              <a:rPr lang="zh-CN" altLang="en-US" dirty="0" smtClean="0"/>
              <a:t>积分这个叫法</a:t>
            </a:r>
            <a:r>
              <a:rPr lang="en-US" altLang="zh-CN" dirty="0" smtClean="0"/>
              <a:t>….</a:t>
            </a:r>
            <a:r>
              <a:rPr lang="zh-CN" altLang="en-US" dirty="0" smtClean="0"/>
              <a:t>除了百度百科（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473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这里把幂函数做正交化，得到的插值节点当然与</a:t>
            </a:r>
            <a:r>
              <a:rPr lang="en-US" altLang="zh-CN" dirty="0" smtClean="0"/>
              <a:t>Legendre</a:t>
            </a:r>
            <a:r>
              <a:rPr lang="zh-CN" altLang="en-US" baseline="0" dirty="0" smtClean="0"/>
              <a:t>多项式不一样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39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舍入误差不同，迭代次数略有差别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940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这次作业就属于烦得要死的，手算迭代真的烦</a:t>
            </a:r>
            <a:endParaRPr lang="en-US" altLang="zh-CN" dirty="0" smtClean="0"/>
          </a:p>
          <a:p>
            <a:r>
              <a:rPr lang="zh-CN" altLang="en-US" dirty="0" smtClean="0"/>
              <a:t>如果你写代码实现，记得记录中间结果</a:t>
            </a:r>
            <a:endParaRPr lang="en-US" altLang="zh-CN" dirty="0" smtClean="0"/>
          </a:p>
          <a:p>
            <a:r>
              <a:rPr lang="zh-CN" altLang="en-US" dirty="0" smtClean="0"/>
              <a:t>迭代次数与舍入误差有关，差一次以内可以接受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等价形式很多种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）详细讲解，关键在理解题意（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99964-0342-4F0E-9119-7F4ABA5471E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13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907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747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16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4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06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61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88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58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67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706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49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9D7D59-7DA3-4583-BE4E-E8DF493FBE85}" type="datetimeFigureOut">
              <a:rPr lang="zh-CN" altLang="en-US" smtClean="0"/>
              <a:t>2019/11/23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57DB57B-B98B-48F7-85AA-FE9DD893143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4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800" dirty="0" smtClean="0"/>
              <a:t>计算方法习题</a:t>
            </a:r>
            <a:r>
              <a:rPr lang="zh-CN" altLang="en-US" sz="4800" dirty="0" smtClean="0"/>
              <a:t>课</a:t>
            </a:r>
            <a:r>
              <a:rPr lang="en-US" altLang="zh-CN" sz="4800" dirty="0" smtClean="0"/>
              <a:t>2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674723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书上</a:t>
            </a:r>
            <a:r>
              <a:rPr lang="zh-CN" altLang="en-US" sz="2000" dirty="0" smtClean="0"/>
              <a:t>第六、</a:t>
            </a:r>
            <a:r>
              <a:rPr lang="zh-CN" altLang="en-US" sz="2000" dirty="0"/>
              <a:t>三</a:t>
            </a:r>
            <a:r>
              <a:rPr lang="zh-CN" altLang="en-US" sz="2000" dirty="0" smtClean="0"/>
              <a:t>章</a:t>
            </a:r>
            <a:r>
              <a:rPr lang="zh-CN" altLang="en-US" sz="2000" dirty="0" smtClean="0"/>
              <a:t>习题</a:t>
            </a:r>
            <a:endParaRPr lang="en-US" altLang="zh-CN" sz="2000" dirty="0" smtClean="0"/>
          </a:p>
          <a:p>
            <a:r>
              <a:rPr lang="en-US" altLang="zh-CN" sz="2000" dirty="0" smtClean="0"/>
              <a:t>2019-11-24</a:t>
            </a:r>
            <a:endParaRPr lang="en-US" altLang="zh-CN" sz="2000" dirty="0" smtClean="0"/>
          </a:p>
          <a:p>
            <a:r>
              <a:rPr lang="zh-CN" altLang="en-US" sz="2000" dirty="0"/>
              <a:t>汪昊辰</a:t>
            </a:r>
          </a:p>
        </p:txBody>
      </p:sp>
    </p:spTree>
    <p:extLst>
      <p:ext uri="{BB962C8B-B14F-4D97-AF65-F5344CB8AC3E}">
        <p14:creationId xmlns:p14="http://schemas.microsoft.com/office/powerpoint/2010/main" val="141445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第七次作业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P74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2.    </a:t>
            </a:r>
            <a:r>
              <a:rPr lang="zh-CN" altLang="en-US" dirty="0" smtClean="0"/>
              <a:t>等价形式很多，第三个可以收敛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4.    x3 = 3.316625 </a:t>
            </a:r>
            <a:r>
              <a:rPr lang="zh-CN" altLang="en-US" dirty="0" smtClean="0"/>
              <a:t>，往后取也可以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7.    x8 = 2.0000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8.    </a:t>
            </a:r>
            <a:r>
              <a:rPr lang="zh-CN" altLang="en-US" dirty="0" smtClean="0"/>
              <a:t>迭代三次：</a:t>
            </a:r>
            <a:r>
              <a:rPr lang="en-US" altLang="zh-CN" dirty="0" smtClean="0"/>
              <a:t>0.8260</a:t>
            </a:r>
            <a:r>
              <a:rPr lang="zh-CN" altLang="en-US" dirty="0" smtClean="0"/>
              <a:t>和</a:t>
            </a:r>
            <a:r>
              <a:rPr lang="en-US" altLang="zh-CN" dirty="0" smtClean="0"/>
              <a:t>0.5636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P94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1(2). </a:t>
            </a:r>
            <a:r>
              <a:rPr lang="zh-CN" altLang="en-US" dirty="0" smtClean="0"/>
              <a:t>不取主元是</a:t>
            </a:r>
            <a:r>
              <a:rPr lang="en-US" altLang="zh-CN" dirty="0" smtClean="0"/>
              <a:t>1, 2 </a:t>
            </a:r>
            <a:r>
              <a:rPr lang="zh-CN" altLang="en-US" dirty="0" smtClean="0"/>
              <a:t>；取主元是 </a:t>
            </a:r>
            <a:r>
              <a:rPr lang="en-US" altLang="zh-CN" dirty="0" smtClean="0"/>
              <a:t>-1, 2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3(2). 444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1645" y="1845734"/>
            <a:ext cx="3376689" cy="24776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5827690" y="4892480"/>
                <a:ext cx="2539070" cy="9766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mr>
                        <m:m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9.6</m:t>
                            </m:r>
                          </m:e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−1.2</m:t>
                            </m:r>
                          </m:e>
                        </m:mr>
                        <m:m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4.625</m:t>
                            </m:r>
                          </m:e>
                        </m:mr>
                      </m:m>
                    </m:oMath>
                  </m:oMathPara>
                </a14:m>
                <a:endParaRPr lang="zh-CN" altLang="en-US" sz="2400" dirty="0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690" y="4892480"/>
                <a:ext cx="2539070" cy="9766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520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800100" y="699514"/>
            <a:ext cx="7543801" cy="402336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</a:t>
            </a:r>
            <a:r>
              <a:rPr lang="zh-CN" altLang="en-US" dirty="0" smtClean="0"/>
              <a:t>补充题：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若 </a:t>
            </a:r>
            <a:r>
              <a:rPr lang="en-US" altLang="zh-CN" dirty="0" smtClean="0"/>
              <a:t>f(x) </a:t>
            </a:r>
            <a:r>
              <a:rPr lang="zh-CN" altLang="en-US" dirty="0" smtClean="0"/>
              <a:t>在 </a:t>
            </a:r>
            <a:r>
              <a:rPr lang="en-US" altLang="zh-CN" dirty="0" smtClean="0"/>
              <a:t>[</a:t>
            </a:r>
            <a:r>
              <a:rPr lang="en-US" altLang="zh-CN" dirty="0" err="1" smtClean="0"/>
              <a:t>a,b</a:t>
            </a:r>
            <a:r>
              <a:rPr lang="en-US" altLang="zh-CN" dirty="0" smtClean="0"/>
              <a:t>] </a:t>
            </a:r>
            <a:r>
              <a:rPr lang="zh-CN" altLang="en-US" dirty="0" smtClean="0"/>
              <a:t>上 </a:t>
            </a:r>
            <a:r>
              <a:rPr lang="en-US" altLang="zh-CN" dirty="0" smtClean="0"/>
              <a:t>m+1 </a:t>
            </a:r>
            <a:r>
              <a:rPr lang="zh-CN" altLang="en-US" dirty="0" smtClean="0"/>
              <a:t>阶可导，</a:t>
            </a:r>
            <a:r>
              <a:rPr lang="en-US" altLang="zh-CN" dirty="0" smtClean="0"/>
              <a:t>x*</a:t>
            </a:r>
            <a:r>
              <a:rPr lang="zh-CN" altLang="en-US" dirty="0"/>
              <a:t> </a:t>
            </a:r>
            <a:r>
              <a:rPr lang="zh-CN" altLang="en-US" dirty="0" smtClean="0"/>
              <a:t>为 </a:t>
            </a:r>
            <a:r>
              <a:rPr lang="en-US" altLang="zh-CN" dirty="0" smtClean="0"/>
              <a:t>f(x) </a:t>
            </a:r>
            <a:r>
              <a:rPr lang="zh-CN" altLang="en-US" dirty="0" smtClean="0"/>
              <a:t>的 </a:t>
            </a:r>
            <a:r>
              <a:rPr lang="en-US" altLang="zh-CN" dirty="0" smtClean="0"/>
              <a:t>m </a:t>
            </a:r>
            <a:r>
              <a:rPr lang="zh-CN" altLang="en-US" dirty="0" smtClean="0"/>
              <a:t>重根，则存在 </a:t>
            </a:r>
            <a:r>
              <a:rPr lang="en-US" altLang="zh-CN" dirty="0" smtClean="0"/>
              <a:t>δ&gt;0, c&gt;0, </a:t>
            </a:r>
            <a:r>
              <a:rPr lang="zh-CN" altLang="en-US" dirty="0" smtClean="0"/>
              <a:t>使得存在 </a:t>
            </a:r>
            <a:r>
              <a:rPr lang="en-US" altLang="zh-CN" dirty="0" smtClean="0"/>
              <a:t>x0</a:t>
            </a:r>
            <a:r>
              <a:rPr lang="zh-CN" altLang="en-US" dirty="0" smtClean="0"/>
              <a:t>∈</a:t>
            </a:r>
            <a:r>
              <a:rPr lang="en-US" altLang="zh-CN" dirty="0" smtClean="0"/>
              <a:t>(x*-δ, x*+δ) </a:t>
            </a:r>
            <a:r>
              <a:rPr lang="zh-CN" altLang="en-US" dirty="0" smtClean="0"/>
              <a:t>，</a:t>
            </a:r>
            <a:r>
              <a:rPr lang="en-US" altLang="zh-CN" dirty="0" smtClean="0"/>
              <a:t>Newton </a:t>
            </a:r>
            <a:r>
              <a:rPr lang="zh-CN" altLang="en-US" dirty="0" smtClean="0"/>
              <a:t>迭代法是一阶收敛的。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</a:t>
            </a:r>
            <a:r>
              <a:rPr lang="zh-CN" altLang="en-US" dirty="0" smtClean="0"/>
              <a:t>证明思路：①证明 </a:t>
            </a:r>
            <a:r>
              <a:rPr lang="en-US" altLang="zh-CN" dirty="0" smtClean="0"/>
              <a:t>Newton </a:t>
            </a:r>
            <a:r>
              <a:rPr lang="zh-CN" altLang="en-US" dirty="0" smtClean="0"/>
              <a:t>迭代法收敛；②证明一阶收敛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499" y="2985385"/>
            <a:ext cx="4312074" cy="86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619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简单回顾</a:t>
            </a:r>
            <a:endParaRPr lang="en-US" altLang="zh-CN" dirty="0" smtClean="0"/>
          </a:p>
          <a:p>
            <a:r>
              <a:rPr lang="zh-CN" altLang="en-US" dirty="0" smtClean="0"/>
              <a:t>讲习题</a:t>
            </a:r>
            <a:endParaRPr lang="en-US" altLang="zh-CN" dirty="0" smtClean="0"/>
          </a:p>
          <a:p>
            <a:r>
              <a:rPr lang="zh-CN" altLang="en-US" dirty="0" smtClean="0"/>
              <a:t>补充题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8535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第五次作业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P137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1. 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2.    2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3.    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5.    0.7242    5/6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6.    5.5    5.4667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617" y="2295881"/>
            <a:ext cx="2619048" cy="13904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1316" y="3961365"/>
            <a:ext cx="2692551" cy="81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88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2"/>
              <p:cNvSpPr txBox="1">
                <a:spLocks/>
              </p:cNvSpPr>
              <p:nvPr/>
            </p:nvSpPr>
            <p:spPr>
              <a:xfrm>
                <a:off x="848716" y="605308"/>
                <a:ext cx="7543801" cy="6117465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  11.    -100    150</a:t>
                </a:r>
              </a:p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  12.     30    -50</a:t>
                </a:r>
              </a:p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  13.    </a:t>
                </a:r>
                <a:r>
                  <a:rPr lang="zh-CN" altLang="en-US" dirty="0" smtClean="0"/>
                  <a:t>玄学，我觉得</a:t>
                </a:r>
                <a:r>
                  <a:rPr lang="en-US" altLang="zh-CN" dirty="0" smtClean="0"/>
                  <a:t>0.02</a:t>
                </a:r>
                <a:r>
                  <a:rPr lang="zh-CN" altLang="en-US" dirty="0" smtClean="0"/>
                  <a:t>最合适</a:t>
                </a:r>
                <a:endParaRPr lang="en-US" altLang="zh-CN" dirty="0" smtClean="0"/>
              </a:p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  15. </a:t>
                </a:r>
              </a:p>
              <a:p>
                <a:pPr>
                  <a:buFont typeface="Wingdings" panose="05000000000000000000" pitchFamily="2" charset="2"/>
                  <a:buChar char="l"/>
                </a:pPr>
                <a:endParaRPr lang="en-US" altLang="zh-CN" dirty="0"/>
              </a:p>
              <a:p>
                <a:pPr>
                  <a:buFont typeface="Wingdings" panose="05000000000000000000" pitchFamily="2" charset="2"/>
                  <a:buChar char="l"/>
                </a:pPr>
                <a:endParaRPr lang="en-US" altLang="zh-CN" dirty="0" smtClean="0"/>
              </a:p>
              <a:p>
                <a:pPr>
                  <a:buFont typeface="Wingdings" panose="05000000000000000000" pitchFamily="2" charset="2"/>
                  <a:buChar char="l"/>
                </a:pPr>
                <a:endParaRPr lang="en-US" altLang="zh-CN" dirty="0"/>
              </a:p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  </a:t>
                </a:r>
                <a:r>
                  <a:rPr lang="zh-CN" altLang="en-US" dirty="0" smtClean="0"/>
                  <a:t>补充题：证明</a:t>
                </a:r>
                <a:r>
                  <a:rPr lang="en-US" altLang="zh-CN" dirty="0" smtClean="0"/>
                  <a:t>Simpson</a:t>
                </a:r>
                <a:r>
                  <a:rPr lang="zh-CN" altLang="en-US" dirty="0" smtClean="0"/>
                  <a:t>公式的截断误差为</a:t>
                </a:r>
                <a:endParaRPr lang="en-US" altLang="zh-CN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e>
                              </m:d>
                            </m:sup>
                          </m:sSup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2880</m:t>
                          </m:r>
                        </m:den>
                      </m:f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altLang="zh-CN" dirty="0" smtClean="0"/>
              </a:p>
              <a:p>
                <a:pPr>
                  <a:buFont typeface="Wingdings" panose="05000000000000000000" pitchFamily="2" charset="2"/>
                  <a:buChar char="l"/>
                </a:pPr>
                <a:r>
                  <a:rPr lang="zh-CN" altLang="en-US" dirty="0" smtClean="0"/>
                  <a:t>  高</a:t>
                </a:r>
                <a:r>
                  <a:rPr lang="zh-CN" altLang="en-US" dirty="0"/>
                  <a:t>次的</a:t>
                </a:r>
                <a:r>
                  <a:rPr lang="en-US" altLang="zh-CN" dirty="0"/>
                  <a:t>Newton-Cotes</a:t>
                </a:r>
                <a:r>
                  <a:rPr lang="zh-CN" altLang="en-US" dirty="0"/>
                  <a:t>积分误差公式并不是利用第一积分中值定理来证明的，而是利用</a:t>
                </a:r>
                <a:r>
                  <a:rPr lang="en-US" altLang="zh-CN" dirty="0" err="1"/>
                  <a:t>Peano</a:t>
                </a:r>
                <a:r>
                  <a:rPr lang="zh-CN" altLang="en-US" dirty="0"/>
                  <a:t>核或者</a:t>
                </a:r>
                <a:r>
                  <a:rPr lang="en-US" altLang="zh-CN" dirty="0"/>
                  <a:t>$\</a:t>
                </a:r>
                <a:r>
                  <a:rPr lang="en-US" altLang="zh-CN" dirty="0" err="1"/>
                  <a:t>Omega_n</a:t>
                </a:r>
                <a:r>
                  <a:rPr lang="en-US" altLang="zh-CN" dirty="0"/>
                  <a:t>(x)$</a:t>
                </a:r>
                <a:r>
                  <a:rPr lang="zh-CN" altLang="en-US" dirty="0"/>
                  <a:t>的特殊性质来证明</a:t>
                </a:r>
                <a:r>
                  <a:rPr lang="zh-CN" altLang="en-US" dirty="0" smtClean="0"/>
                  <a:t>的。</a:t>
                </a:r>
                <a:endParaRPr lang="en-US" altLang="zh-CN" dirty="0" smtClean="0"/>
              </a:p>
              <a:p>
                <a:pPr>
                  <a:buFont typeface="Wingdings" panose="05000000000000000000" pitchFamily="2" charset="2"/>
                  <a:buChar char="l"/>
                </a:pPr>
                <a:endParaRPr lang="en-US" altLang="zh-CN" dirty="0" smtClean="0"/>
              </a:p>
            </p:txBody>
          </p:sp>
        </mc:Choice>
        <mc:Fallback>
          <p:sp>
            <p:nvSpPr>
              <p:cNvPr id="4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716" y="605308"/>
                <a:ext cx="7543801" cy="6117465"/>
              </a:xfrm>
              <a:prstGeom prst="rect">
                <a:avLst/>
              </a:prstGeom>
              <a:blipFill>
                <a:blip r:embed="rId3"/>
                <a:stretch>
                  <a:fillRect l="-727" t="-9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0090" y="2044182"/>
            <a:ext cx="4577531" cy="142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091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0174" y="1845734"/>
            <a:ext cx="76693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高次的</a:t>
            </a:r>
            <a:r>
              <a:rPr lang="en-US" altLang="zh-CN" dirty="0" smtClean="0"/>
              <a:t>Newton-Cotes</a:t>
            </a:r>
            <a:r>
              <a:rPr lang="zh-CN" altLang="en-US" dirty="0" smtClean="0"/>
              <a:t>积分误差公式并不是利用第一积分中值定理来证明的，而是利用</a:t>
            </a:r>
            <a:r>
              <a:rPr lang="en-US" altLang="zh-CN" dirty="0" err="1" smtClean="0"/>
              <a:t>Peano</a:t>
            </a:r>
            <a:r>
              <a:rPr lang="zh-CN" altLang="en-US" dirty="0" smtClean="0"/>
              <a:t>核或者</a:t>
            </a:r>
            <a:r>
              <a:rPr lang="en-US" altLang="zh-CN" dirty="0" smtClean="0"/>
              <a:t>$\</a:t>
            </a:r>
            <a:r>
              <a:rPr lang="en-US" altLang="zh-CN" dirty="0" err="1" smtClean="0"/>
              <a:t>Omega_n</a:t>
            </a:r>
            <a:r>
              <a:rPr lang="en-US" altLang="zh-CN" dirty="0" smtClean="0"/>
              <a:t>(x)$</a:t>
            </a:r>
            <a:r>
              <a:rPr lang="zh-CN" altLang="en-US" dirty="0" smtClean="0"/>
              <a:t>的特殊性质来证明的。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D. Kincaid, W. Cheney. Numerical Analysis: Mathematics of Scientific Computing, 3rd Ed. Thomson Learning Press.</a:t>
            </a:r>
            <a:r>
              <a:rPr lang="zh-CN" altLang="en-US" dirty="0" smtClean="0"/>
              <a:t>（</a:t>
            </a:r>
            <a:r>
              <a:rPr lang="en-US" altLang="zh-CN" dirty="0" smtClean="0"/>
              <a:t>P513-515)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、奚梅成</a:t>
            </a:r>
            <a:r>
              <a:rPr lang="en-US" altLang="zh-CN" dirty="0" smtClean="0"/>
              <a:t>.</a:t>
            </a:r>
            <a:r>
              <a:rPr lang="zh-CN" altLang="en-US" dirty="0" smtClean="0"/>
              <a:t>数值分析方法</a:t>
            </a:r>
            <a:r>
              <a:rPr lang="en-US" altLang="zh-CN" dirty="0" smtClean="0"/>
              <a:t>. </a:t>
            </a:r>
            <a:r>
              <a:rPr lang="zh-CN" altLang="en-US" dirty="0" smtClean="0"/>
              <a:t>中国科学技术大学出版社</a:t>
            </a:r>
            <a:r>
              <a:rPr lang="en-US" altLang="zh-CN" dirty="0" smtClean="0"/>
              <a:t>.(</a:t>
            </a:r>
            <a:r>
              <a:rPr lang="zh-CN" altLang="en-US" dirty="0" smtClean="0"/>
              <a:t>第</a:t>
            </a:r>
            <a:r>
              <a:rPr lang="en-US" altLang="zh-CN" dirty="0" smtClean="0"/>
              <a:t>4.3.2</a:t>
            </a:r>
            <a:r>
              <a:rPr lang="zh-CN" altLang="en-US" dirty="0" smtClean="0"/>
              <a:t>节</a:t>
            </a:r>
            <a:r>
              <a:rPr lang="en-US" altLang="zh-CN" dirty="0" smtClean="0"/>
              <a:t>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Newton-Cotes</a:t>
            </a:r>
            <a:r>
              <a:rPr lang="zh-CN" altLang="en-US" dirty="0" smtClean="0"/>
              <a:t>截断误差的证明是</a:t>
            </a:r>
            <a:r>
              <a:rPr lang="zh-CN" altLang="en-US" b="1" dirty="0" smtClean="0">
                <a:solidFill>
                  <a:srgbClr val="FF0000"/>
                </a:solidFill>
              </a:rPr>
              <a:t>严格</a:t>
            </a:r>
            <a:r>
              <a:rPr lang="zh-CN" altLang="en-US" dirty="0" smtClean="0"/>
              <a:t>的，只是证明比较复杂，我们的教材没写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6478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784322" y="635119"/>
            <a:ext cx="7543801" cy="527628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zh-CN" altLang="en-US" dirty="0" smtClean="0"/>
              <a:t>  思路：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如果按照原来的思路，类比梯形积分公式是有问题的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zh-CN" altLang="en-US" dirty="0" smtClean="0"/>
              <a:t>  问题在展开到三阶项，积分为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，即：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</a:t>
            </a:r>
            <a:r>
              <a:rPr lang="zh-CN" altLang="en-US" dirty="0" smtClean="0"/>
              <a:t>三阶不行，那就再高一阶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为什么可以再高一阶？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u="sng" dirty="0"/>
              <a:t>三阶的误差积分为零，意味着如果我们以</a:t>
            </a:r>
            <a:r>
              <a:rPr lang="en-US" altLang="zh-CN" u="sng" dirty="0"/>
              <a:t>Newton</a:t>
            </a:r>
            <a:r>
              <a:rPr lang="zh-CN" altLang="en-US" u="sng" dirty="0"/>
              <a:t>形式做插值，</a:t>
            </a:r>
            <a:r>
              <a:rPr lang="zh-CN" altLang="en-US" u="sng" dirty="0">
                <a:solidFill>
                  <a:srgbClr val="FF0000"/>
                </a:solidFill>
              </a:rPr>
              <a:t>再加一个节点对原积分没有影响</a:t>
            </a:r>
            <a:endParaRPr lang="en-US" altLang="zh-CN" u="sng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640" y="1955290"/>
            <a:ext cx="5971164" cy="92957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5914" y="4710829"/>
            <a:ext cx="6207268" cy="87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362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第六次作业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P137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8.    </a:t>
            </a:r>
            <a:r>
              <a:rPr lang="zh-CN" altLang="en-US" dirty="0" smtClean="0"/>
              <a:t>从</a:t>
            </a:r>
            <a:r>
              <a:rPr lang="en-US" altLang="zh-CN" dirty="0" smtClean="0"/>
              <a:t>R1,1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R4,4</a:t>
            </a:r>
            <a:r>
              <a:rPr lang="zh-CN" altLang="en-US" dirty="0" smtClean="0"/>
              <a:t>，</a:t>
            </a:r>
            <a:r>
              <a:rPr lang="en-US" altLang="zh-CN" dirty="0" smtClean="0"/>
              <a:t>R4,4=0.386294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9.    0</a:t>
            </a:r>
            <a:r>
              <a:rPr lang="zh-CN" altLang="en-US" dirty="0" smtClean="0"/>
              <a:t>，</a:t>
            </a:r>
            <a:r>
              <a:rPr lang="en-US" altLang="zh-CN" dirty="0" smtClean="0"/>
              <a:t>0.3413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10.    2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-96.889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补充题：注意这里 </a:t>
            </a:r>
            <a:r>
              <a:rPr lang="en-US" altLang="zh-CN" dirty="0" smtClean="0"/>
              <a:t>Cn( f ) </a:t>
            </a:r>
            <a:r>
              <a:rPr lang="zh-CN" altLang="en-US" dirty="0" smtClean="0"/>
              <a:t>对应 </a:t>
            </a:r>
            <a:r>
              <a:rPr lang="en-US" altLang="zh-CN" dirty="0" smtClean="0"/>
              <a:t>n=4 </a:t>
            </a:r>
            <a:r>
              <a:rPr lang="zh-CN" altLang="en-US" dirty="0" smtClean="0"/>
              <a:t>的时候的</a:t>
            </a:r>
            <a:r>
              <a:rPr lang="en-US" altLang="zh-CN" dirty="0" smtClean="0"/>
              <a:t>NC</a:t>
            </a:r>
            <a:r>
              <a:rPr lang="zh-CN" altLang="en-US" dirty="0" smtClean="0"/>
              <a:t>积分（？）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34" y="4113073"/>
            <a:ext cx="7724426" cy="26032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905" y="2584166"/>
            <a:ext cx="4038095" cy="7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98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04" y="196452"/>
            <a:ext cx="8065909" cy="604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946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800100" y="699514"/>
            <a:ext cx="7543801" cy="402336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P74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 smtClean="0"/>
              <a:t>  3.    0.7549</a:t>
            </a:r>
            <a:r>
              <a:rPr lang="zh-CN" altLang="en-US" dirty="0" smtClean="0"/>
              <a:t>，迭代</a:t>
            </a:r>
            <a:r>
              <a:rPr lang="en-US" altLang="zh-CN" dirty="0" smtClean="0"/>
              <a:t>10</a:t>
            </a:r>
            <a:r>
              <a:rPr lang="zh-CN" altLang="en-US" dirty="0"/>
              <a:t>次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319841944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245</TotalTime>
  <Words>823</Words>
  <Application>Microsoft Office PowerPoint</Application>
  <PresentationFormat>全屏显示(4:3)</PresentationFormat>
  <Paragraphs>105</Paragraphs>
  <Slides>11</Slides>
  <Notes>10</Notes>
  <HiddenSlides>1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等线</vt:lpstr>
      <vt:lpstr>宋体</vt:lpstr>
      <vt:lpstr>Calibri</vt:lpstr>
      <vt:lpstr>Calibri Light</vt:lpstr>
      <vt:lpstr>Cambria Math</vt:lpstr>
      <vt:lpstr>Wingdings</vt:lpstr>
      <vt:lpstr>回顾</vt:lpstr>
      <vt:lpstr>计算方法习题课2</vt:lpstr>
      <vt:lpstr>PowerPoint 演示文稿</vt:lpstr>
      <vt:lpstr>第五次作业</vt:lpstr>
      <vt:lpstr>PowerPoint 演示文稿</vt:lpstr>
      <vt:lpstr>PowerPoint 演示文稿</vt:lpstr>
      <vt:lpstr>PowerPoint 演示文稿</vt:lpstr>
      <vt:lpstr>第六次作业</vt:lpstr>
      <vt:lpstr>PowerPoint 演示文稿</vt:lpstr>
      <vt:lpstr>PowerPoint 演示文稿</vt:lpstr>
      <vt:lpstr>第七次作业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计算方法习题课</dc:title>
  <dc:creator>Wang Haochen</dc:creator>
  <cp:lastModifiedBy>Wang Haochen</cp:lastModifiedBy>
  <cp:revision>68</cp:revision>
  <dcterms:created xsi:type="dcterms:W3CDTF">2019-11-23T02:40:46Z</dcterms:created>
  <dcterms:modified xsi:type="dcterms:W3CDTF">2019-11-23T06:46:41Z</dcterms:modified>
</cp:coreProperties>
</file>