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33" y="2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DCCD28-BB20-4F62-8BB1-9467A3CA7751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3BEA7-B1A2-441B-B34D-8919335EA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913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3BEA7-B1A2-441B-B34D-8919335EA2A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395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5FA40C-2221-4E0C-A495-E0606C4600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02CE233-4D90-4D72-9BFA-A591054935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CCE8312-7CAE-46AE-BFD9-82A71FD72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EDE-5E9F-4CCF-8083-95B5EC9B446E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53EEA5-817A-4350-B968-3123B3943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C89870-54A3-481D-AC9B-3E0ED8704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96F-03BB-46B7-8BA9-06D86B48E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51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CEEE1F-F754-4028-9AA2-C3D004A06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6BBC0F1-A805-4888-B935-8369064ADE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CCDE3C-F658-4F75-9F63-1997B3554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EDE-5E9F-4CCF-8083-95B5EC9B446E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0B2BA50-B870-4639-B62F-34CC8C1D8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46DF98A-9B9A-481F-A0F9-EAC339DBD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96F-03BB-46B7-8BA9-06D86B48E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28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892F38F-5E4C-4BC3-8327-214BE43AF8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1D6A6DA-9015-4453-AB92-4B2D4682A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550B07-7B5E-493D-ADEA-8A574B13C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EDE-5E9F-4CCF-8083-95B5EC9B446E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CBFC8A-893A-45D6-A356-1058EC343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4DF744-F811-49C5-8BEB-97CB62508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96F-03BB-46B7-8BA9-06D86B48E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046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C25251-ADB0-40C1-B40C-2C3AB540A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B2F52BF-8D6E-4CFE-9097-81F69C241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5DD7D5E-BAA1-49EC-907D-C692F5FB2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EDE-5E9F-4CCF-8083-95B5EC9B446E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1E1626D-0FCC-47F3-AA79-91B2A5171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6FB086-27DE-4FBB-89B0-B61B673FD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96F-03BB-46B7-8BA9-06D86B48E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2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FC185D-6FE8-4C7C-B628-DA2901196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0B245FE-F09F-4EF7-9D97-165A02A2C7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C1F1E01-1910-4B16-BB11-CFAC60CD2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EDE-5E9F-4CCF-8083-95B5EC9B446E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07F5266-18CD-4B49-9C73-7BAA29840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EF5201-7906-4B33-B242-F6C58A4BC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96F-03BB-46B7-8BA9-06D86B48E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433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717D0D-FA42-45AA-B8FB-E7C96462C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67BE1A8-D199-4CD1-BE55-0E1E87E257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8B4D65B-8F24-43BF-B5BE-07FE3C76F7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660EEF4-AF8E-40F8-A21A-2ED077F6B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EDE-5E9F-4CCF-8083-95B5EC9B446E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066BD53-A0C4-4A3B-A876-4643FBD88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72E07FE-87E9-4B00-93B0-3BA25EC11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96F-03BB-46B7-8BA9-06D86B48E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632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315B27-F9D7-4098-ABD1-AA71D11E6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F34E926-D581-47BD-9445-2A081F3101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0F7E47E-B8CD-42BC-96AB-7C08EBFCA7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C13099E-AD42-4EAB-8D4A-D2A5981A21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A00462E-6772-4C8F-A50A-B53226DE34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AB4AA81-2CDC-4C5D-9630-B5A353416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EDE-5E9F-4CCF-8083-95B5EC9B446E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0A867BA-1DE5-4DA0-AE0C-21685B395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B63FA00-4EB5-4966-AE60-54B5986D6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96F-03BB-46B7-8BA9-06D86B48E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120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3C0FA3-D47D-4BFF-B44D-85F7994F7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2CB996F-AD5A-4953-A7CD-E824E65AE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EDE-5E9F-4CCF-8083-95B5EC9B446E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1313108-7FF9-4E32-8638-49224C686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D32E991-2DA9-43A6-A7EC-D695CFDA9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96F-03BB-46B7-8BA9-06D86B48E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11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CCC8A6D-9DBC-4D30-8F90-839AD2708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EDE-5E9F-4CCF-8083-95B5EC9B446E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45E4BEA-A1AF-4409-A775-6BE6716CE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45C8C80-F9C2-4090-BAB7-97CA352A2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96F-03BB-46B7-8BA9-06D86B48E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216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2F7801-B3E1-4B8C-99FF-9044A82B1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99627EE-7633-4F2B-B43F-5B57A227F2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103A683-C660-4BE5-97A4-1E8DC2CC4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B62247D-96BD-416C-B512-77A305FE5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EDE-5E9F-4CCF-8083-95B5EC9B446E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346BF0-5C60-43A9-A568-561ECDEA6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6E39754-9770-412C-9430-FF852EF1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96F-03BB-46B7-8BA9-06D86B48E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97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3C6568-EE95-456E-B020-01164CAD4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5AB3685-4728-439D-9411-3FAA64EC88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64093B5-06F6-4CEA-9440-2618C8B8E3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FD43730-F484-4BD1-AB86-0E597CE59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EDE-5E9F-4CCF-8083-95B5EC9B446E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E36EAB0-9962-4ADD-95C2-62BE1CB7B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9F98CA0-59ED-4061-9E1C-F0151596F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96F-03BB-46B7-8BA9-06D86B48E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865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DF613D4-A043-41A2-BB1D-AF770D394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4D45646-A9E8-4588-BC99-C312FB30A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6444DC-CF72-495F-BA9E-627ED7589F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4BEDE-5E9F-4CCF-8083-95B5EC9B446E}" type="datetimeFigureOut">
              <a:rPr lang="en-US" smtClean="0"/>
              <a:t>11/22/2019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94B791B-9B60-449E-9AF4-2231FB89C9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3B9F57-4BB8-4744-8A85-7EA7396CBD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3996F-03BB-46B7-8BA9-06D86B48E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89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E2083F-4D13-43E1-B96E-DA2996E43E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计算方法</a:t>
            </a:r>
            <a:r>
              <a:rPr lang="en-US" altLang="zh-CN" dirty="0"/>
              <a:t>B</a:t>
            </a:r>
            <a:r>
              <a:rPr lang="zh-CN" altLang="en-US" dirty="0"/>
              <a:t>第三次习题课</a:t>
            </a:r>
            <a:endParaRPr 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86D0418-ECA1-4AFB-BB5B-30DF8241FF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60961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PB17000047 </a:t>
            </a:r>
            <a:r>
              <a:rPr lang="zh-CN" altLang="en-US" sz="3200" dirty="0"/>
              <a:t>范毅敏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0786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075B632B-085B-4892-BCFC-E5BB3A254BC2}"/>
              </a:ext>
            </a:extLst>
          </p:cNvPr>
          <p:cNvSpPr txBox="1"/>
          <p:nvPr/>
        </p:nvSpPr>
        <p:spPr>
          <a:xfrm>
            <a:off x="1773662" y="906162"/>
            <a:ext cx="94652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求出如下数值微分公式的系数，</a:t>
            </a:r>
            <a:endParaRPr lang="en-US" altLang="zh-CN" sz="2800" dirty="0"/>
          </a:p>
          <a:p>
            <a:r>
              <a:rPr lang="zh-CN" altLang="en-US" sz="2800" dirty="0"/>
              <a:t>使其对次数尽可能高的多项式成立</a:t>
            </a:r>
            <a:endParaRPr lang="en-US" sz="2800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C2DC3AF-8A1E-435D-92B6-EB57399154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48815"/>
            <a:ext cx="12164518" cy="1560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576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CE5780EF-EA5B-4C9B-B3DE-B2B7EE0FB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432" y="2471056"/>
            <a:ext cx="9511136" cy="1150184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235CD16F-5181-4CE3-8D83-450978C63EC3}"/>
              </a:ext>
            </a:extLst>
          </p:cNvPr>
          <p:cNvSpPr txBox="1"/>
          <p:nvPr/>
        </p:nvSpPr>
        <p:spPr>
          <a:xfrm>
            <a:off x="1497874" y="1419497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求证：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3014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8B9CD343-E51F-4EF5-852C-7748DAC906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42" y="2593710"/>
            <a:ext cx="11137188" cy="83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216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8D69BD4-6408-4604-BFF7-2AB9975DA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17" y="2795965"/>
            <a:ext cx="11415733" cy="126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383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7665B5A-EE28-4DA9-BC5B-36183BC1F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33" y="2119743"/>
            <a:ext cx="11805134" cy="261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001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B1EB323E-60E4-4586-8688-70B1CBD28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090" y="1292367"/>
            <a:ext cx="10472142" cy="4273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404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DECE5E5-CA37-45C5-BA38-0944E81C3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904" y="777530"/>
            <a:ext cx="5317996" cy="576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009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EF779E6-C9D5-4E6C-B2CF-BE3E5FBE8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20" y="1729321"/>
            <a:ext cx="10696559" cy="224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9893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BC0810F-BB01-4860-ADB6-A09F0AAC285A}"/>
              </a:ext>
            </a:extLst>
          </p:cNvPr>
          <p:cNvSpPr txBox="1"/>
          <p:nvPr/>
        </p:nvSpPr>
        <p:spPr>
          <a:xfrm>
            <a:off x="1252152" y="774357"/>
            <a:ext cx="619485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第三章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zh-CN" altLang="en-US" sz="2800" dirty="0"/>
              <a:t>复习要点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zh-CN" altLang="en-US" sz="2800" dirty="0"/>
              <a:t>二分法求根</a:t>
            </a:r>
            <a:endParaRPr lang="en-US" altLang="zh-CN" sz="2800" dirty="0"/>
          </a:p>
          <a:p>
            <a:r>
              <a:rPr lang="zh-CN" altLang="en-US" sz="2800" dirty="0"/>
              <a:t>迭代公式收敛性的判定（必考）</a:t>
            </a:r>
            <a:endParaRPr lang="en-US" altLang="zh-CN" sz="2800" dirty="0"/>
          </a:p>
          <a:p>
            <a:r>
              <a:rPr lang="zh-CN" altLang="en-US" sz="2800" dirty="0"/>
              <a:t>迭代的收敛速度（必考）</a:t>
            </a:r>
            <a:endParaRPr lang="en-US" altLang="zh-CN" sz="2800" dirty="0"/>
          </a:p>
          <a:p>
            <a:r>
              <a:rPr lang="zh-CN" altLang="en-US" sz="2800" dirty="0"/>
              <a:t>牛顿迭代法（必考）</a:t>
            </a:r>
            <a:endParaRPr lang="en-US" altLang="zh-CN" sz="2800" dirty="0"/>
          </a:p>
          <a:p>
            <a:r>
              <a:rPr lang="zh-CN" altLang="en-US" sz="2800" dirty="0"/>
              <a:t>弦截法</a:t>
            </a:r>
            <a:endParaRPr lang="en-US" altLang="zh-CN" sz="2800" dirty="0"/>
          </a:p>
          <a:p>
            <a:r>
              <a:rPr lang="zh-CN" altLang="en-US" sz="2800" dirty="0"/>
              <a:t>非线性方程组</a:t>
            </a:r>
            <a:endParaRPr lang="en-US" altLang="zh-CN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3326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3D8581E-884A-47FD-BA5C-D06EBDEB0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741" y="2300473"/>
            <a:ext cx="12089973" cy="85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498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F81B822-100D-4FFC-9D13-922751D1B934}"/>
              </a:ext>
            </a:extLst>
          </p:cNvPr>
          <p:cNvSpPr txBox="1"/>
          <p:nvPr/>
        </p:nvSpPr>
        <p:spPr>
          <a:xfrm>
            <a:off x="1136822" y="815546"/>
            <a:ext cx="619485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第六章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zh-CN" altLang="en-US" sz="2800" dirty="0"/>
              <a:t>复习要点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zh-CN" altLang="en-US" sz="2800" dirty="0"/>
              <a:t>代数精度的计算（必考）</a:t>
            </a:r>
            <a:endParaRPr lang="en-US" altLang="zh-CN" sz="2800" dirty="0"/>
          </a:p>
          <a:p>
            <a:r>
              <a:rPr lang="zh-CN" altLang="en-US" sz="2800" dirty="0"/>
              <a:t>直接利用公式计算数值积分（送分题）</a:t>
            </a:r>
            <a:endParaRPr lang="en-US" altLang="zh-CN" sz="2800" dirty="0"/>
          </a:p>
          <a:p>
            <a:r>
              <a:rPr lang="zh-CN" altLang="en-US" sz="2800" dirty="0"/>
              <a:t>各种积分公式的余项（必考）</a:t>
            </a:r>
            <a:endParaRPr lang="en-US" altLang="zh-CN" sz="2800" dirty="0"/>
          </a:p>
          <a:p>
            <a:r>
              <a:rPr lang="zh-CN" altLang="en-US" sz="2800" dirty="0"/>
              <a:t>龙贝格算法（掌握基本原理）</a:t>
            </a:r>
            <a:endParaRPr lang="en-US" altLang="zh-CN" sz="2800" dirty="0"/>
          </a:p>
          <a:p>
            <a:r>
              <a:rPr lang="zh-CN" altLang="en-US" sz="2800" dirty="0"/>
              <a:t>高斯型求积公式（掌握基本原理）</a:t>
            </a:r>
            <a:endParaRPr lang="en-US" altLang="zh-CN" sz="2800" dirty="0"/>
          </a:p>
          <a:p>
            <a:endParaRPr 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8EDFEC3-E1F6-4B32-BA23-1EACE2CEF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5331" y="2243244"/>
            <a:ext cx="3212756" cy="237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7236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&#10;&#10;描述已自动生成">
            <a:extLst>
              <a:ext uri="{FF2B5EF4-FFF2-40B4-BE49-F238E27FC236}">
                <a16:creationId xmlns:a16="http://schemas.microsoft.com/office/drawing/2014/main" id="{6420773B-94F5-4E24-BA16-AFD70A880A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03990" y="-2713438"/>
            <a:ext cx="4138052" cy="1203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119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电脑屏幕的照片&#10;&#10;描述已自动生成">
            <a:extLst>
              <a:ext uri="{FF2B5EF4-FFF2-40B4-BE49-F238E27FC236}">
                <a16:creationId xmlns:a16="http://schemas.microsoft.com/office/drawing/2014/main" id="{B9285EA4-E6DF-4353-9B6D-FF69051FEB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70062" y="-3141028"/>
            <a:ext cx="2452112" cy="1208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2440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0892FAAD-DEE9-4D37-A5D2-714600BC9385}"/>
              </a:ext>
            </a:extLst>
          </p:cNvPr>
          <p:cNvSpPr/>
          <p:nvPr/>
        </p:nvSpPr>
        <p:spPr>
          <a:xfrm>
            <a:off x="7969827" y="2847109"/>
            <a:ext cx="2878282" cy="1049482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1FB3475-268E-425D-B220-640ABA6CD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912" y="1569027"/>
            <a:ext cx="11103937" cy="364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6146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85115873-753B-4A54-B0E6-66F5DCF1BF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3742"/>
          <a:stretch/>
        </p:blipFill>
        <p:spPr>
          <a:xfrm>
            <a:off x="360087" y="1672937"/>
            <a:ext cx="11471825" cy="217170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3259BE1B-9D25-434B-9442-FC81C5C7485B}"/>
              </a:ext>
            </a:extLst>
          </p:cNvPr>
          <p:cNvSpPr txBox="1"/>
          <p:nvPr/>
        </p:nvSpPr>
        <p:spPr>
          <a:xfrm>
            <a:off x="1475509" y="4457700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且收敛阶尽可能高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9432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3767581F-9FCD-41F2-8113-E81050D51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66" y="2553842"/>
            <a:ext cx="11517480" cy="201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2951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15AE5AD-9B96-4F7F-9B3A-4FB746886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071" y="3059477"/>
            <a:ext cx="11569857" cy="961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1639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手机屏幕截图&#10;&#10;描述已自动生成">
            <a:extLst>
              <a:ext uri="{FF2B5EF4-FFF2-40B4-BE49-F238E27FC236}">
                <a16:creationId xmlns:a16="http://schemas.microsoft.com/office/drawing/2014/main" id="{317A82A7-1B87-41F6-BDAA-DDF59B51A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348" y="2162583"/>
            <a:ext cx="11383515" cy="253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9183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C3E38B2-151D-48D8-9657-2103D6501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161" y="2368127"/>
            <a:ext cx="10658068" cy="212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193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B3E07D05-087E-4ED3-91A7-A046A6194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075" y="1932710"/>
            <a:ext cx="10843507" cy="266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6557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CFBE2FA3-1109-4BAA-8365-33DD34BA3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18" y="1678972"/>
            <a:ext cx="11776363" cy="204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838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F615742-F12F-453E-A787-D3D77AC2AFAF}"/>
              </a:ext>
            </a:extLst>
          </p:cNvPr>
          <p:cNvSpPr txBox="1"/>
          <p:nvPr/>
        </p:nvSpPr>
        <p:spPr>
          <a:xfrm flipH="1">
            <a:off x="1057523" y="612250"/>
            <a:ext cx="3546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/>
              <a:t>补充习题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EEDAA1D-1B84-4F60-B8A5-56BC5DA27E5C}"/>
                  </a:ext>
                </a:extLst>
              </p:cNvPr>
              <p:cNvSpPr txBox="1"/>
              <p:nvPr/>
            </p:nvSpPr>
            <p:spPr>
              <a:xfrm>
                <a:off x="1248353" y="1693628"/>
                <a:ext cx="8802095" cy="3004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/>
                  <a:t>确定下列求积公式中的待定参数，使其代数精度尽可能高，并指出确定的求积公式所具有的代数精度</a:t>
                </a:r>
                <a:endParaRPr lang="en-US" altLang="zh-CN" sz="2800" dirty="0"/>
              </a:p>
              <a:p>
                <a:endParaRPr lang="en-US" sz="2800" dirty="0"/>
              </a:p>
              <a:p>
                <a14:m>
                  <m:oMath xmlns:m="http://schemas.openxmlformats.org/officeDocument/2006/math">
                    <m:nary>
                      <m:nary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  <m:sup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</m:d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e>
                    </m:nary>
                  </m:oMath>
                </a14:m>
                <a:r>
                  <a:rPr lang="en-US" sz="28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800" dirty="0"/>
              </a:p>
              <a:p>
                <a:endParaRPr lang="en-US" sz="280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nary>
                      <m:nary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altLang="zh-CN" sz="28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e>
                    </m:nary>
                  </m:oMath>
                </a14:m>
                <a:r>
                  <a:rPr lang="en-US" sz="28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sz="2800" b="0" dirty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d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EEDAA1D-1B84-4F60-B8A5-56BC5DA27E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8353" y="1693628"/>
                <a:ext cx="8802095" cy="3004156"/>
              </a:xfrm>
              <a:prstGeom prst="rect">
                <a:avLst/>
              </a:prstGeom>
              <a:blipFill>
                <a:blip r:embed="rId2"/>
                <a:stretch>
                  <a:fillRect l="-1454" t="-2434" r="-69" b="-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34523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0CE1A3C5-A025-4010-BDA2-A32BCA6D06E6}"/>
              </a:ext>
            </a:extLst>
          </p:cNvPr>
          <p:cNvSpPr txBox="1"/>
          <p:nvPr/>
        </p:nvSpPr>
        <p:spPr>
          <a:xfrm>
            <a:off x="1350817" y="2223655"/>
            <a:ext cx="105721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/>
              <a:t>			    </a:t>
            </a:r>
            <a:r>
              <a:rPr lang="zh-CN" altLang="en-US" sz="5400" dirty="0"/>
              <a:t>谢谢聆听！</a:t>
            </a:r>
            <a:endParaRPr lang="en-US" altLang="zh-CN" sz="5400" dirty="0"/>
          </a:p>
          <a:p>
            <a:r>
              <a:rPr lang="zh-CN" altLang="en-US" sz="5400" dirty="0"/>
              <a:t>打好基础、理解概念、全面复习！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874933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BB4E887A-8C0A-448A-A7BF-CACD01B803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846" t="28426" r="17077" b="27012"/>
          <a:stretch/>
        </p:blipFill>
        <p:spPr>
          <a:xfrm>
            <a:off x="2099145" y="1121135"/>
            <a:ext cx="8132948" cy="1391479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A297D236-8B98-446C-8409-A6CD4C74E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0605" y="3037424"/>
            <a:ext cx="890179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ea typeface="Open Sans"/>
              </a:rPr>
              <a:t>确定求积系数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ea typeface="Open Sans"/>
              </a:rPr>
              <a:t> </a:t>
            </a:r>
            <a:r>
              <a:rPr kumimoji="0" lang="en-US" altLang="en-US" sz="28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ea typeface="Open Sans"/>
              </a:rPr>
              <a:t>使得求积公式具有尽可能高的代数精度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ea typeface="Open Sans"/>
              </a:rPr>
              <a:t>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ea typeface="Open Sans"/>
              </a:rPr>
              <a:t>并给出其具有的代数精度和求积公式余项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7914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9FB21AB-0865-4AA8-A650-68A8915C89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212" y="1207626"/>
            <a:ext cx="9453575" cy="1424174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FE6A1D4D-EDCE-48EA-944E-74590F0D8632}"/>
              </a:ext>
            </a:extLst>
          </p:cNvPr>
          <p:cNvSpPr/>
          <p:nvPr/>
        </p:nvSpPr>
        <p:spPr>
          <a:xfrm>
            <a:off x="1918913" y="3272094"/>
            <a:ext cx="985696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err="1">
                <a:solidFill>
                  <a:srgbClr val="333333"/>
                </a:solidFill>
                <a:latin typeface="Arial" panose="020B0604020202020204" pitchFamily="34" charset="0"/>
                <a:ea typeface="Open Sans"/>
              </a:rPr>
              <a:t>确定求积系数</a:t>
            </a:r>
            <a:r>
              <a:rPr lang="en-US" altLang="en-US" sz="2800" dirty="0">
                <a:solidFill>
                  <a:srgbClr val="333333"/>
                </a:solidFill>
                <a:latin typeface="Arial" panose="020B0604020202020204" pitchFamily="34" charset="0"/>
                <a:ea typeface="Open Sans"/>
              </a:rPr>
              <a:t> </a:t>
            </a:r>
            <a:r>
              <a:rPr lang="en-US" altLang="en-US" sz="2800" dirty="0" err="1">
                <a:solidFill>
                  <a:srgbClr val="333333"/>
                </a:solidFill>
                <a:latin typeface="Arial" panose="020B0604020202020204" pitchFamily="34" charset="0"/>
                <a:ea typeface="Open Sans"/>
              </a:rPr>
              <a:t>使得求积公式具有尽可能高的代数精度</a:t>
            </a:r>
            <a:r>
              <a:rPr lang="en-US" altLang="en-US" sz="2800" dirty="0">
                <a:solidFill>
                  <a:srgbClr val="333333"/>
                </a:solidFill>
                <a:latin typeface="Arial" panose="020B0604020202020204" pitchFamily="34" charset="0"/>
                <a:ea typeface="Open Sans"/>
              </a:rPr>
              <a:t>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err="1">
                <a:solidFill>
                  <a:srgbClr val="333333"/>
                </a:solidFill>
                <a:latin typeface="Arial" panose="020B0604020202020204" pitchFamily="34" charset="0"/>
                <a:ea typeface="Open Sans"/>
              </a:rPr>
              <a:t>并给出其具有的代数精度和求积公式余项</a:t>
            </a:r>
            <a:r>
              <a:rPr lang="en-US" altLang="en-US" sz="280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59285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15E89DF9-50B6-43EB-91F2-6DD92B988E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938" y="477078"/>
            <a:ext cx="6788072" cy="4193906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E4DEAEBD-F18B-41A0-BAB5-8ECC769F6442}"/>
              </a:ext>
            </a:extLst>
          </p:cNvPr>
          <p:cNvSpPr txBox="1"/>
          <p:nvPr/>
        </p:nvSpPr>
        <p:spPr>
          <a:xfrm>
            <a:off x="1049573" y="5160397"/>
            <a:ext cx="10238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指出下列数值积分公式的代数精度，并指出是否为插值积分公式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99074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43312F3-D5DE-479F-AC3C-DC261CBA1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07" y="1653871"/>
            <a:ext cx="10730656" cy="233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206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B94809AA-10E7-498E-9F1A-684288A67281}"/>
                  </a:ext>
                </a:extLst>
              </p:cNvPr>
              <p:cNvSpPr txBox="1"/>
              <p:nvPr/>
            </p:nvSpPr>
            <p:spPr>
              <a:xfrm>
                <a:off x="1782752" y="1689869"/>
                <a:ext cx="9339544" cy="16095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600" dirty="0"/>
                  <a:t>若给定求积分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zh-CN" altLang="en-US" sz="36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3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altLang="zh-CN" sz="36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altLang="zh-CN" sz="360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zh-CN" sz="3600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  <m:e>
                        <m:r>
                          <a:rPr lang="en-US" altLang="zh-CN" sz="3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altLang="zh-CN" sz="3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altLang="zh-CN" sz="36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  <m:r>
                          <a:rPr lang="zh-CN" altLang="en-US" sz="3600" i="1">
                            <a:latin typeface="Cambria Math" panose="02040503050406030204" pitchFamily="18" charset="0"/>
                          </a:rPr>
                          <m:t>的</m:t>
                        </m:r>
                        <m:r>
                          <a:rPr lang="zh-CN" altLang="en-US" sz="3600" i="1" smtClean="0">
                            <a:latin typeface="Cambria Math" panose="02040503050406030204" pitchFamily="18" charset="0"/>
                          </a:rPr>
                          <m:t>数值</m:t>
                        </m:r>
                      </m:e>
                    </m:nary>
                  </m:oMath>
                </a14:m>
                <a:r>
                  <a:rPr lang="zh-CN" altLang="en-US" sz="3600" dirty="0"/>
                  <a:t>求积公式，</a:t>
                </a:r>
                <a:endParaRPr lang="en-US" altLang="zh-CN" sz="3600" dirty="0"/>
              </a:p>
              <a:p>
                <a:r>
                  <a:rPr lang="zh-CN" altLang="en-US" sz="3600" dirty="0"/>
                  <a:t>试利用它写出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zh-CN" altLang="en-US" sz="3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36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3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3600" i="1">
                            <a:latin typeface="Cambria Math" panose="02040503050406030204" pitchFamily="18" charset="0"/>
                          </a:rPr>
                          <m:t>1.5</m:t>
                        </m:r>
                      </m:sup>
                      <m:e>
                        <m:r>
                          <a:rPr lang="en-US" altLang="zh-CN" sz="36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altLang="zh-CN" sz="3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altLang="zh-CN" sz="3600" i="1">
                            <a:latin typeface="Cambria Math" panose="02040503050406030204" pitchFamily="18" charset="0"/>
                          </a:rPr>
                          <m:t>𝑑𝑥</m:t>
                        </m:r>
                        <m:r>
                          <a:rPr lang="zh-CN" altLang="en-US" sz="3600" i="1">
                            <a:latin typeface="Cambria Math" panose="02040503050406030204" pitchFamily="18" charset="0"/>
                          </a:rPr>
                          <m:t>的数值</m:t>
                        </m:r>
                        <m:r>
                          <a:rPr lang="zh-CN" altLang="en-US" sz="3600" i="1" smtClean="0">
                            <a:latin typeface="Cambria Math" panose="02040503050406030204" pitchFamily="18" charset="0"/>
                          </a:rPr>
                          <m:t>复</m:t>
                        </m:r>
                        <m:r>
                          <a:rPr lang="zh-CN" altLang="en-US" sz="3600" i="1">
                            <a:latin typeface="Cambria Math" panose="02040503050406030204" pitchFamily="18" charset="0"/>
                          </a:rPr>
                          <m:t>化</m:t>
                        </m:r>
                        <m:r>
                          <a:rPr lang="zh-CN" altLang="en-US" sz="3600" i="1" smtClean="0">
                            <a:latin typeface="Cambria Math" panose="02040503050406030204" pitchFamily="18" charset="0"/>
                          </a:rPr>
                          <m:t>求积</m:t>
                        </m:r>
                        <m:r>
                          <a:rPr lang="zh-CN" altLang="en-US" sz="3600" i="1">
                            <a:latin typeface="Cambria Math" panose="02040503050406030204" pitchFamily="18" charset="0"/>
                          </a:rPr>
                          <m:t>公式</m:t>
                        </m:r>
                      </m:e>
                    </m:nary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B94809AA-10E7-498E-9F1A-684288A672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2752" y="1689869"/>
                <a:ext cx="9339544" cy="1609543"/>
              </a:xfrm>
              <a:prstGeom prst="rect">
                <a:avLst/>
              </a:prstGeom>
              <a:blipFill>
                <a:blip r:embed="rId2"/>
                <a:stretch>
                  <a:fillRect l="-1957" b="-94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2468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96BC3878-F5AB-4397-B657-A1C2EF745EE3}"/>
                  </a:ext>
                </a:extLst>
              </p:cNvPr>
              <p:cNvSpPr txBox="1"/>
              <p:nvPr/>
            </p:nvSpPr>
            <p:spPr>
              <a:xfrm flipH="1">
                <a:off x="784671" y="1808507"/>
                <a:ext cx="9547106" cy="19663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dirty="0"/>
                  <a:t>用复化梯形公式计算积分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zh-CN" altLang="en-US" sz="36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3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altLang="zh-CN" sz="3600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r>
                          <a:rPr lang="en-US" altLang="zh-CN" sz="3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altLang="zh-CN" sz="3600" b="0" i="1" smtClean="0">
                            <a:latin typeface="Cambria Math" panose="02040503050406030204" pitchFamily="18" charset="0"/>
                          </a:rPr>
                          <m:t>^</m:t>
                        </m:r>
                        <m:r>
                          <a:rPr lang="en-US" altLang="zh-CN" sz="3600" b="0" i="1" smtClean="0">
                            <a:latin typeface="Cambria Math" panose="02040503050406030204" pitchFamily="18" charset="0"/>
                          </a:rPr>
                          <m:t>𝑥𝑑𝑥</m:t>
                        </m:r>
                      </m:e>
                    </m:nary>
                  </m:oMath>
                </a14:m>
                <a:endParaRPr lang="en-US" altLang="zh-CN" sz="3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altLang="zh-CN" sz="3600" i="1"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r>
                            <a:rPr lang="zh-CN" altLang="en-US" sz="3600" i="1">
                              <a:latin typeface="Cambria Math" panose="02040503050406030204" pitchFamily="18" charset="0"/>
                            </a:rPr>
                            <m:t>区间应该分为多少份才能保证计算结果有五位有效数字，</m:t>
                          </m:r>
                        </m:e>
                        <m:e>
                          <m:r>
                            <a:rPr lang="zh-CN" altLang="en-US" sz="3600" i="1">
                              <a:latin typeface="Cambria Math" panose="02040503050406030204" pitchFamily="18" charset="0"/>
                            </a:rPr>
                            <m:t>若改用复化辛普森公式呢</m:t>
                          </m:r>
                          <m:r>
                            <a:rPr lang="en-US" altLang="zh-CN" sz="3600" i="1">
                              <a:latin typeface="Cambria Math" panose="02040503050406030204" pitchFamily="18" charset="0"/>
                            </a:rPr>
                            <m:t>?</m:t>
                          </m:r>
                        </m:e>
                      </m:eqAr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96BC3878-F5AB-4397-B657-A1C2EF745E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84671" y="1808507"/>
                <a:ext cx="9547106" cy="1966308"/>
              </a:xfrm>
              <a:prstGeom prst="rect">
                <a:avLst/>
              </a:prstGeom>
              <a:blipFill>
                <a:blip r:embed="rId2"/>
                <a:stretch>
                  <a:fillRect l="-1980" r="-16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5513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210</Words>
  <Application>Microsoft Office PowerPoint</Application>
  <PresentationFormat>宽屏</PresentationFormat>
  <Paragraphs>43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Cambria Math</vt:lpstr>
      <vt:lpstr>Office 主题​​</vt:lpstr>
      <vt:lpstr>计算方法B第三次习题课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计算方法B第三次习题课</dc:title>
  <dc:creator>范 毅敏</dc:creator>
  <cp:lastModifiedBy>范 毅敏</cp:lastModifiedBy>
  <cp:revision>2</cp:revision>
  <dcterms:created xsi:type="dcterms:W3CDTF">2019-11-22T14:07:08Z</dcterms:created>
  <dcterms:modified xsi:type="dcterms:W3CDTF">2019-11-22T14:19:27Z</dcterms:modified>
</cp:coreProperties>
</file>