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256" r:id="rId3"/>
    <p:sldId id="3126" r:id="rId4"/>
    <p:sldId id="3129" r:id="rId5"/>
    <p:sldId id="3127" r:id="rId6"/>
    <p:sldId id="3144" r:id="rId7"/>
    <p:sldId id="3132" r:id="rId8"/>
    <p:sldId id="3125" r:id="rId9"/>
    <p:sldId id="3134" r:id="rId10"/>
    <p:sldId id="3137" r:id="rId11"/>
    <p:sldId id="3133" r:id="rId12"/>
    <p:sldId id="3138" r:id="rId13"/>
    <p:sldId id="3139" r:id="rId14"/>
    <p:sldId id="3140" r:id="rId15"/>
    <p:sldId id="3141" r:id="rId16"/>
    <p:sldId id="3142" r:id="rId17"/>
    <p:sldId id="262" r:id="rId1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7F89"/>
    <a:srgbClr val="A2633C"/>
    <a:srgbClr val="F9F9F9"/>
    <a:srgbClr val="6CA1AC"/>
    <a:srgbClr val="E4DBCC"/>
    <a:srgbClr val="BC774B"/>
    <a:srgbClr val="BBD4D9"/>
    <a:srgbClr val="CBA4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96" autoAdjust="0"/>
    <p:restoredTop sz="94660"/>
  </p:normalViewPr>
  <p:slideViewPr>
    <p:cSldViewPr snapToGrid="0" showGuides="1">
      <p:cViewPr>
        <p:scale>
          <a:sx n="66" d="100"/>
          <a:sy n="66" d="100"/>
        </p:scale>
        <p:origin x="1435" y="398"/>
      </p:cViewPr>
      <p:guideLst>
        <p:guide orient="horz" pos="272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notesMaster" Target="notesMasters/notesMaster1.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6E6B51-7070-47ED-99DC-F88B10BF97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D12E71-EC29-4B3B-A017-CF39A5A528A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6D302FD-8E63-4B9C-8F21-E8F43610B8D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D9D3352-A746-491B-B47C-21118BE016ED}"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6D302FD-8E63-4B9C-8F21-E8F43610B8D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D9D3352-A746-491B-B47C-21118BE016E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6D302FD-8E63-4B9C-8F21-E8F43610B8D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D9D3352-A746-491B-B47C-21118BE016ED}"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垂直排列标题与&#10;文本">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6D302FD-8E63-4B9C-8F21-E8F43610B8D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D9D3352-A746-491B-B47C-21118BE016ED}"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D6D302FD-8E63-4B9C-8F21-E8F43610B8D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D9D3352-A746-491B-B47C-21118BE016ED}"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6D302FD-8E63-4B9C-8F21-E8F43610B8D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D9D3352-A746-491B-B47C-21118BE016ED}"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6D302FD-8E63-4B9C-8F21-E8F43610B8D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D9D3352-A746-491B-B47C-21118BE016ED}"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6D302FD-8E63-4B9C-8F21-E8F43610B8D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D9D3352-A746-491B-B47C-21118BE016ED}"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6D302FD-8E63-4B9C-8F21-E8F43610B8D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D9D3352-A746-491B-B47C-21118BE016E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D6D302FD-8E63-4B9C-8F21-E8F43610B8D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D9D3352-A746-491B-B47C-21118BE016E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D6D302FD-8E63-4B9C-8F21-E8F43610B8D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D9D3352-A746-491B-B47C-21118BE016E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jpe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D302FD-8E63-4B9C-8F21-E8F43610B8D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9D3352-A746-491B-B47C-21118BE016E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9.png"/><Relationship Id="rId1"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0.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png"/><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7.png"/><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9.png"/><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1.png"/><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3.png"/><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稻壳儿_答辩小姐姐作品_1"/>
          <p:cNvPicPr>
            <a:picLocks noChangeAspect="1"/>
          </p:cNvPicPr>
          <p:nvPr/>
        </p:nvPicPr>
        <p:blipFill rotWithShape="1">
          <a:blip r:embed="rId1">
            <a:extLst>
              <a:ext uri="{28A0092B-C50C-407E-A947-70E740481C1C}">
                <a14:useLocalDpi xmlns:a14="http://schemas.microsoft.com/office/drawing/2010/main" val="0"/>
              </a:ext>
            </a:extLst>
          </a:blip>
          <a:srcRect l="8772" t="10256" r="8955" b="7487"/>
          <a:stretch>
            <a:fillRect/>
          </a:stretch>
        </p:blipFill>
        <p:spPr>
          <a:xfrm rot="5400000" flipV="1">
            <a:off x="2667003" y="-2667001"/>
            <a:ext cx="6858000" cy="12192001"/>
          </a:xfrm>
          <a:prstGeom prst="rect">
            <a:avLst/>
          </a:prstGeom>
        </p:spPr>
      </p:pic>
      <p:sp>
        <p:nvSpPr>
          <p:cNvPr id="6" name="稻壳儿_答辩小姐姐作品_2"/>
          <p:cNvSpPr txBox="1"/>
          <p:nvPr/>
        </p:nvSpPr>
        <p:spPr>
          <a:xfrm>
            <a:off x="2311791" y="1594658"/>
            <a:ext cx="7568418" cy="2553335"/>
          </a:xfrm>
          <a:prstGeom prst="rect">
            <a:avLst/>
          </a:prstGeom>
          <a:noFill/>
        </p:spPr>
        <p:txBody>
          <a:bodyPr wrap="square" rtlCol="0">
            <a:spAutoFit/>
          </a:bodyPr>
          <a:lstStyle/>
          <a:p>
            <a:pPr algn="ctr"/>
            <a:r>
              <a:rPr lang="zh-CN" altLang="en-US" sz="8000" dirty="0">
                <a:gradFill>
                  <a:gsLst>
                    <a:gs pos="0">
                      <a:srgbClr val="4D7F89"/>
                    </a:gs>
                    <a:gs pos="100000">
                      <a:srgbClr val="A2633C"/>
                    </a:gs>
                  </a:gsLst>
                  <a:lin ang="0" scaled="0"/>
                </a:gradFill>
                <a:cs typeface="+mn-ea"/>
                <a:sym typeface="+mn-lt"/>
              </a:rPr>
              <a:t>第一次编程作业</a:t>
            </a:r>
            <a:r>
              <a:rPr lang="en-US" altLang="zh-CN" sz="8000" dirty="0">
                <a:gradFill>
                  <a:gsLst>
                    <a:gs pos="0">
                      <a:srgbClr val="4D7F89"/>
                    </a:gs>
                    <a:gs pos="100000">
                      <a:srgbClr val="A2633C"/>
                    </a:gs>
                  </a:gsLst>
                  <a:lin ang="0" scaled="0"/>
                </a:gradFill>
                <a:cs typeface="+mn-ea"/>
                <a:sym typeface="+mn-lt"/>
              </a:rPr>
              <a:t>&amp;MATLAB</a:t>
            </a:r>
            <a:endParaRPr lang="en-US" altLang="zh-CN" sz="8000" dirty="0">
              <a:gradFill>
                <a:gsLst>
                  <a:gs pos="0">
                    <a:srgbClr val="4D7F89"/>
                  </a:gs>
                  <a:gs pos="100000">
                    <a:srgbClr val="A2633C"/>
                  </a:gs>
                </a:gsLst>
                <a:lin ang="0" scaled="0"/>
              </a:gradFill>
              <a:cs typeface="+mn-ea"/>
              <a:sym typeface="+mn-lt"/>
            </a:endParaRPr>
          </a:p>
        </p:txBody>
      </p:sp>
      <p:sp>
        <p:nvSpPr>
          <p:cNvPr id="8" name="稻壳儿_答辩小姐姐作品_4"/>
          <p:cNvSpPr txBox="1"/>
          <p:nvPr/>
        </p:nvSpPr>
        <p:spPr>
          <a:xfrm>
            <a:off x="5065363" y="4912963"/>
            <a:ext cx="2061275" cy="368300"/>
          </a:xfrm>
          <a:prstGeom prst="rect">
            <a:avLst/>
          </a:prstGeom>
          <a:gradFill>
            <a:gsLst>
              <a:gs pos="0">
                <a:srgbClr val="4D7F89"/>
              </a:gs>
              <a:gs pos="100000">
                <a:srgbClr val="A2633C"/>
              </a:gs>
            </a:gsLst>
            <a:lin ang="3600000" scaled="0"/>
          </a:gradFill>
        </p:spPr>
        <p:txBody>
          <a:bodyPr wrap="square" rtlCol="0">
            <a:spAutoFit/>
          </a:bodyPr>
          <a:lstStyle/>
          <a:p>
            <a:pPr algn="ctr"/>
            <a:r>
              <a:rPr lang="zh-CN" altLang="en-US" dirty="0">
                <a:solidFill>
                  <a:schemeClr val="bg1"/>
                </a:solidFill>
                <a:cs typeface="+mn-ea"/>
                <a:sym typeface="+mn-lt"/>
              </a:rPr>
              <a:t>谭雨莎</a:t>
            </a:r>
            <a:endParaRPr lang="zh-CN" altLang="en-US" dirty="0">
              <a:solidFill>
                <a:schemeClr val="bg1"/>
              </a:solidFill>
              <a:cs typeface="+mn-ea"/>
              <a:sym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2" name="文本框 1"/>
          <p:cNvSpPr txBox="1"/>
          <p:nvPr/>
        </p:nvSpPr>
        <p:spPr>
          <a:xfrm>
            <a:off x="1188085" y="2516505"/>
            <a:ext cx="9479915" cy="1322070"/>
          </a:xfrm>
          <a:prstGeom prst="rect">
            <a:avLst/>
          </a:prstGeom>
          <a:noFill/>
        </p:spPr>
        <p:txBody>
          <a:bodyPr wrap="square" rtlCol="0">
            <a:spAutoFit/>
          </a:bodyPr>
          <a:p>
            <a:pPr algn="l"/>
            <a:r>
              <a:rPr lang="zh-CN" altLang="en-US" sz="4000"/>
              <a:t>矩阵和数组的加减法是逐个元素执行的，或者说是按元素执行的</a:t>
            </a:r>
            <a:endParaRPr lang="zh-CN" altLang="en-US" sz="4000"/>
          </a:p>
        </p:txBody>
      </p:sp>
      <p:sp>
        <p:nvSpPr>
          <p:cNvPr id="3" name="文本框 2"/>
          <p:cNvSpPr txBox="1"/>
          <p:nvPr/>
        </p:nvSpPr>
        <p:spPr>
          <a:xfrm>
            <a:off x="1188085" y="4116705"/>
            <a:ext cx="18753455" cy="1322070"/>
          </a:xfrm>
          <a:prstGeom prst="rect">
            <a:avLst/>
          </a:prstGeom>
          <a:noFill/>
        </p:spPr>
        <p:txBody>
          <a:bodyPr wrap="square" rtlCol="0">
            <a:spAutoFit/>
          </a:bodyPr>
          <a:p>
            <a:pPr algn="l"/>
            <a:r>
              <a:rPr lang="zh-CN" altLang="en-US" sz="4000"/>
              <a:t>加法和减法要求两个矩阵具有兼容的维度。</a:t>
            </a:r>
            <a:endParaRPr lang="zh-CN" altLang="en-US" sz="4000"/>
          </a:p>
          <a:p>
            <a:pPr algn="l"/>
            <a:r>
              <a:rPr lang="zh-CN" altLang="en-US" sz="4000"/>
              <a:t>如果维度不兼容，将会导致错误。</a:t>
            </a:r>
            <a:endParaRPr lang="zh-CN" altLang="en-US" sz="4000"/>
          </a:p>
        </p:txBody>
      </p:sp>
      <p:sp>
        <p:nvSpPr>
          <p:cNvPr id="4" name="文本框 3"/>
          <p:cNvSpPr txBox="1"/>
          <p:nvPr/>
        </p:nvSpPr>
        <p:spPr>
          <a:xfrm>
            <a:off x="2410460" y="1143000"/>
            <a:ext cx="4653280" cy="768350"/>
          </a:xfrm>
          <a:prstGeom prst="rect">
            <a:avLst/>
          </a:prstGeom>
          <a:noFill/>
        </p:spPr>
        <p:txBody>
          <a:bodyPr wrap="none" rtlCol="0">
            <a:spAutoFit/>
          </a:bodyPr>
          <a:p>
            <a:pPr algn="l"/>
            <a:r>
              <a:rPr lang="zh-CN" altLang="en-US" sz="4400"/>
              <a:t>矩阵的加法和减法</a:t>
            </a:r>
            <a:endParaRPr lang="zh-CN" altLang="en-US" sz="44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2" name="文本框 1"/>
          <p:cNvSpPr txBox="1"/>
          <p:nvPr/>
        </p:nvSpPr>
        <p:spPr>
          <a:xfrm>
            <a:off x="586105" y="600710"/>
            <a:ext cx="5587365" cy="5631180"/>
          </a:xfrm>
          <a:prstGeom prst="rect">
            <a:avLst/>
          </a:prstGeom>
          <a:noFill/>
        </p:spPr>
        <p:txBody>
          <a:bodyPr wrap="square" rtlCol="0">
            <a:spAutoFit/>
          </a:bodyPr>
          <a:p>
            <a:pPr algn="l"/>
            <a:r>
              <a:rPr lang="zh-CN" altLang="en-US" sz="4000"/>
              <a:t>如果操作数的大小相同，则第一个操作数中的每个元素都会与第二个操作数中同一位置的元素匹配。</a:t>
            </a:r>
            <a:endParaRPr lang="zh-CN" altLang="en-US" sz="4000"/>
          </a:p>
          <a:p>
            <a:pPr algn="l"/>
            <a:r>
              <a:rPr lang="zh-CN" altLang="en-US" sz="4000"/>
              <a:t>如果操作数的大小兼容，则每个输入都会根据需要进行隐式扩展以匹配另一个输入的大小</a:t>
            </a:r>
            <a:endParaRPr lang="zh-CN" altLang="en-US" sz="4000"/>
          </a:p>
        </p:txBody>
      </p:sp>
      <p:pic>
        <p:nvPicPr>
          <p:cNvPr id="3" name="图片 2"/>
          <p:cNvPicPr>
            <a:picLocks noChangeAspect="1"/>
          </p:cNvPicPr>
          <p:nvPr/>
        </p:nvPicPr>
        <p:blipFill>
          <a:blip r:embed="rId1"/>
          <a:stretch>
            <a:fillRect/>
          </a:stretch>
        </p:blipFill>
        <p:spPr>
          <a:xfrm>
            <a:off x="6512560" y="193675"/>
            <a:ext cx="3858260" cy="642937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2" name="文本框 1"/>
          <p:cNvSpPr txBox="1"/>
          <p:nvPr/>
        </p:nvSpPr>
        <p:spPr>
          <a:xfrm>
            <a:off x="219075" y="333375"/>
            <a:ext cx="14029690" cy="1322070"/>
          </a:xfrm>
          <a:prstGeom prst="rect">
            <a:avLst/>
          </a:prstGeom>
          <a:noFill/>
        </p:spPr>
        <p:txBody>
          <a:bodyPr wrap="square" rtlCol="0">
            <a:spAutoFit/>
          </a:bodyPr>
          <a:p>
            <a:pPr algn="l"/>
            <a:r>
              <a:rPr lang="zh-CN" altLang="en-US" sz="4000"/>
              <a:t>矩阵乘法运算符使用以下公式计算两个矩阵的乘积：</a:t>
            </a:r>
            <a:endParaRPr lang="zh-CN" altLang="en-US" sz="4000"/>
          </a:p>
          <a:p>
            <a:pPr algn="l"/>
            <a:endParaRPr lang="zh-CN" altLang="en-US" sz="4000"/>
          </a:p>
        </p:txBody>
      </p:sp>
      <p:pic>
        <p:nvPicPr>
          <p:cNvPr id="3" name="图片 2"/>
          <p:cNvPicPr>
            <a:picLocks noChangeAspect="1"/>
          </p:cNvPicPr>
          <p:nvPr/>
        </p:nvPicPr>
        <p:blipFill>
          <a:blip r:embed="rId1"/>
          <a:stretch>
            <a:fillRect/>
          </a:stretch>
        </p:blipFill>
        <p:spPr>
          <a:xfrm>
            <a:off x="5624830" y="1337945"/>
            <a:ext cx="5556250" cy="1750695"/>
          </a:xfrm>
          <a:prstGeom prst="rect">
            <a:avLst/>
          </a:prstGeom>
        </p:spPr>
      </p:pic>
      <p:pic>
        <p:nvPicPr>
          <p:cNvPr id="4" name="图片 3"/>
          <p:cNvPicPr>
            <a:picLocks noChangeAspect="1"/>
          </p:cNvPicPr>
          <p:nvPr/>
        </p:nvPicPr>
        <p:blipFill>
          <a:blip r:embed="rId2"/>
          <a:stretch>
            <a:fillRect/>
          </a:stretch>
        </p:blipFill>
        <p:spPr>
          <a:xfrm>
            <a:off x="927100" y="1569720"/>
            <a:ext cx="2734310" cy="5118735"/>
          </a:xfrm>
          <a:prstGeom prst="rect">
            <a:avLst/>
          </a:prstGeom>
        </p:spPr>
      </p:pic>
      <p:pic>
        <p:nvPicPr>
          <p:cNvPr id="5" name="图片 4"/>
          <p:cNvPicPr>
            <a:picLocks noChangeAspect="1"/>
          </p:cNvPicPr>
          <p:nvPr/>
        </p:nvPicPr>
        <p:blipFill>
          <a:blip r:embed="rId3"/>
          <a:stretch>
            <a:fillRect/>
          </a:stretch>
        </p:blipFill>
        <p:spPr>
          <a:xfrm>
            <a:off x="3661410" y="4097020"/>
            <a:ext cx="3479165" cy="271399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3" name="文本框 2"/>
          <p:cNvSpPr txBox="1"/>
          <p:nvPr/>
        </p:nvSpPr>
        <p:spPr>
          <a:xfrm>
            <a:off x="708660" y="502920"/>
            <a:ext cx="10304780" cy="1445260"/>
          </a:xfrm>
          <a:prstGeom prst="rect">
            <a:avLst/>
          </a:prstGeom>
          <a:noFill/>
        </p:spPr>
        <p:txBody>
          <a:bodyPr wrap="square" rtlCol="0">
            <a:spAutoFit/>
          </a:bodyPr>
          <a:p>
            <a:pPr algn="l"/>
            <a:r>
              <a:rPr lang="zh-CN" altLang="en-US" sz="4400">
                <a:sym typeface="+mn-ea"/>
              </a:rPr>
              <a:t>colon, :</a:t>
            </a:r>
            <a:endParaRPr lang="zh-CN" altLang="en-US" sz="4400"/>
          </a:p>
          <a:p>
            <a:pPr algn="l"/>
            <a:r>
              <a:rPr lang="zh-CN" altLang="en-US" sz="4400">
                <a:sym typeface="+mn-ea"/>
              </a:rPr>
              <a:t>向量创建、数组下标和 for 循环迭代</a:t>
            </a:r>
            <a:endParaRPr lang="zh-CN" altLang="en-US" sz="4400"/>
          </a:p>
        </p:txBody>
      </p:sp>
      <p:sp>
        <p:nvSpPr>
          <p:cNvPr id="4" name="文本框 3"/>
          <p:cNvSpPr txBox="1"/>
          <p:nvPr/>
        </p:nvSpPr>
        <p:spPr>
          <a:xfrm>
            <a:off x="374015" y="2113915"/>
            <a:ext cx="6706235" cy="1383665"/>
          </a:xfrm>
          <a:prstGeom prst="rect">
            <a:avLst/>
          </a:prstGeom>
          <a:noFill/>
        </p:spPr>
        <p:txBody>
          <a:bodyPr wrap="square" rtlCol="0">
            <a:spAutoFit/>
          </a:bodyPr>
          <a:p>
            <a:pPr algn="l"/>
            <a:r>
              <a:rPr lang="zh-CN" altLang="en-US" sz="2800"/>
              <a:t>示例</a:t>
            </a:r>
            <a:endParaRPr lang="zh-CN" altLang="en-US" sz="2800"/>
          </a:p>
          <a:p>
            <a:pPr algn="l"/>
            <a:r>
              <a:rPr lang="zh-CN" altLang="en-US" sz="2800"/>
              <a:t>x = j:k 创建一个包含元素</a:t>
            </a:r>
            <a:endParaRPr lang="zh-CN" altLang="en-US" sz="2800"/>
          </a:p>
          <a:p>
            <a:pPr algn="l"/>
            <a:r>
              <a:rPr lang="zh-CN" altLang="en-US" sz="2800"/>
              <a:t>[j,j+1,j+2,...,j+m] 的单位间距向量 x</a:t>
            </a:r>
            <a:endParaRPr lang="zh-CN" altLang="en-US" sz="2800"/>
          </a:p>
        </p:txBody>
      </p:sp>
      <p:sp>
        <p:nvSpPr>
          <p:cNvPr id="5" name="文本框 4"/>
          <p:cNvSpPr txBox="1"/>
          <p:nvPr/>
        </p:nvSpPr>
        <p:spPr>
          <a:xfrm>
            <a:off x="290830" y="3856990"/>
            <a:ext cx="5861050" cy="1383665"/>
          </a:xfrm>
          <a:prstGeom prst="rect">
            <a:avLst/>
          </a:prstGeom>
          <a:noFill/>
        </p:spPr>
        <p:txBody>
          <a:bodyPr wrap="square" rtlCol="0">
            <a:spAutoFit/>
          </a:bodyPr>
          <a:p>
            <a:pPr algn="l"/>
            <a:r>
              <a:rPr lang="zh-CN" altLang="en-US" sz="2800"/>
              <a:t>x = j:i:k 创建一个固定间隔向量 x，以 i 作为元素之间的增量。向量元素大致为 [j,j+i,j+2*i,...,j+m*i]</a:t>
            </a:r>
            <a:endParaRPr lang="zh-CN" altLang="en-US" sz="2800"/>
          </a:p>
        </p:txBody>
      </p:sp>
      <p:pic>
        <p:nvPicPr>
          <p:cNvPr id="8" name="图片 7"/>
          <p:cNvPicPr>
            <a:picLocks noChangeAspect="1"/>
          </p:cNvPicPr>
          <p:nvPr/>
        </p:nvPicPr>
        <p:blipFill>
          <a:blip r:embed="rId1"/>
          <a:stretch>
            <a:fillRect/>
          </a:stretch>
        </p:blipFill>
        <p:spPr>
          <a:xfrm>
            <a:off x="5838825" y="2113915"/>
            <a:ext cx="6034405" cy="1514475"/>
          </a:xfrm>
          <a:prstGeom prst="rect">
            <a:avLst/>
          </a:prstGeom>
        </p:spPr>
      </p:pic>
      <p:pic>
        <p:nvPicPr>
          <p:cNvPr id="9" name="图片 8"/>
          <p:cNvPicPr>
            <a:picLocks noChangeAspect="1"/>
          </p:cNvPicPr>
          <p:nvPr/>
        </p:nvPicPr>
        <p:blipFill>
          <a:blip r:embed="rId2"/>
          <a:stretch>
            <a:fillRect/>
          </a:stretch>
        </p:blipFill>
        <p:spPr>
          <a:xfrm>
            <a:off x="6396355" y="3821430"/>
            <a:ext cx="3736340" cy="159321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6" name="文本框 5"/>
          <p:cNvSpPr txBox="1"/>
          <p:nvPr/>
        </p:nvSpPr>
        <p:spPr>
          <a:xfrm>
            <a:off x="1450975" y="3766185"/>
            <a:ext cx="4836160" cy="953135"/>
          </a:xfrm>
          <a:prstGeom prst="rect">
            <a:avLst/>
          </a:prstGeom>
          <a:noFill/>
        </p:spPr>
        <p:txBody>
          <a:bodyPr wrap="square" rtlCol="0">
            <a:spAutoFit/>
          </a:bodyPr>
          <a:p>
            <a:pPr algn="l"/>
            <a:r>
              <a:rPr lang="zh-CN" altLang="en-US" sz="2800"/>
              <a:t>A(:,n) 是矩阵 A 的第 n 列。</a:t>
            </a:r>
            <a:endParaRPr lang="zh-CN" altLang="en-US" sz="2800"/>
          </a:p>
          <a:p>
            <a:pPr algn="l"/>
            <a:r>
              <a:rPr lang="zh-CN" altLang="en-US" sz="2800"/>
              <a:t>A(m,:) 是矩阵 A 的第 m 行。</a:t>
            </a:r>
            <a:endParaRPr lang="zh-CN" altLang="en-US" sz="2800"/>
          </a:p>
        </p:txBody>
      </p:sp>
      <p:pic>
        <p:nvPicPr>
          <p:cNvPr id="2" name="图片 1"/>
          <p:cNvPicPr>
            <a:picLocks noChangeAspect="1"/>
          </p:cNvPicPr>
          <p:nvPr/>
        </p:nvPicPr>
        <p:blipFill>
          <a:blip r:embed="rId1"/>
          <a:stretch>
            <a:fillRect/>
          </a:stretch>
        </p:blipFill>
        <p:spPr>
          <a:xfrm>
            <a:off x="7606030" y="1346200"/>
            <a:ext cx="2931795" cy="4415155"/>
          </a:xfrm>
          <a:prstGeom prst="rect">
            <a:avLst/>
          </a:prstGeom>
        </p:spPr>
      </p:pic>
      <p:sp>
        <p:nvSpPr>
          <p:cNvPr id="3" name="文本框 2"/>
          <p:cNvSpPr txBox="1"/>
          <p:nvPr/>
        </p:nvSpPr>
        <p:spPr>
          <a:xfrm>
            <a:off x="2048510" y="1264920"/>
            <a:ext cx="2583815" cy="706755"/>
          </a:xfrm>
          <a:prstGeom prst="rect">
            <a:avLst/>
          </a:prstGeom>
          <a:noFill/>
        </p:spPr>
        <p:txBody>
          <a:bodyPr wrap="square" rtlCol="0">
            <a:spAutoFit/>
          </a:bodyPr>
          <a:p>
            <a:r>
              <a:rPr lang="zh-CN" altLang="en-US" sz="4000"/>
              <a:t>矩阵索引</a:t>
            </a:r>
            <a:endParaRPr lang="zh-CN" altLang="en-US" sz="40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pic>
        <p:nvPicPr>
          <p:cNvPr id="2" name="图片 1"/>
          <p:cNvPicPr>
            <a:picLocks noChangeAspect="1"/>
          </p:cNvPicPr>
          <p:nvPr/>
        </p:nvPicPr>
        <p:blipFill>
          <a:blip r:embed="rId1"/>
          <a:stretch>
            <a:fillRect/>
          </a:stretch>
        </p:blipFill>
        <p:spPr>
          <a:xfrm>
            <a:off x="6654800" y="1570355"/>
            <a:ext cx="2933700" cy="4158615"/>
          </a:xfrm>
          <a:prstGeom prst="rect">
            <a:avLst/>
          </a:prstGeom>
        </p:spPr>
      </p:pic>
      <p:sp>
        <p:nvSpPr>
          <p:cNvPr id="3" name="文本框 2"/>
          <p:cNvSpPr txBox="1"/>
          <p:nvPr/>
        </p:nvSpPr>
        <p:spPr>
          <a:xfrm>
            <a:off x="756285" y="3174365"/>
            <a:ext cx="5527040" cy="2338070"/>
          </a:xfrm>
          <a:prstGeom prst="rect">
            <a:avLst/>
          </a:prstGeom>
          <a:noFill/>
        </p:spPr>
        <p:txBody>
          <a:bodyPr wrap="square" rtlCol="0">
            <a:spAutoFit/>
          </a:bodyPr>
          <a:p>
            <a:pPr algn="l"/>
            <a:endParaRPr lang="zh-CN" altLang="en-US"/>
          </a:p>
          <a:p>
            <a:pPr algn="l"/>
            <a:r>
              <a:rPr lang="zh-CN" altLang="en-US" sz="3200"/>
              <a:t>在 for 循环上下文中，冒号指定循环迭代。</a:t>
            </a:r>
            <a:endParaRPr lang="zh-CN" altLang="en-US" sz="3200"/>
          </a:p>
          <a:p>
            <a:pPr algn="l"/>
            <a:r>
              <a:rPr lang="zh-CN" altLang="en-US" sz="3200"/>
              <a:t>编写一个 for 循环，求 1 到 4 之间的数字 n 的平方。</a:t>
            </a:r>
            <a:endParaRPr lang="zh-CN" altLang="en-US" sz="3200"/>
          </a:p>
        </p:txBody>
      </p:sp>
      <p:sp>
        <p:nvSpPr>
          <p:cNvPr id="4" name="文本框 3"/>
          <p:cNvSpPr txBox="1"/>
          <p:nvPr/>
        </p:nvSpPr>
        <p:spPr>
          <a:xfrm>
            <a:off x="1369060" y="1088390"/>
            <a:ext cx="2588895" cy="645160"/>
          </a:xfrm>
          <a:prstGeom prst="rect">
            <a:avLst/>
          </a:prstGeom>
          <a:noFill/>
        </p:spPr>
        <p:txBody>
          <a:bodyPr wrap="square" rtlCol="0">
            <a:spAutoFit/>
          </a:bodyPr>
          <a:p>
            <a:r>
              <a:rPr lang="zh-CN" altLang="en-US" sz="3600"/>
              <a:t>循环迭代</a:t>
            </a:r>
            <a:endParaRPr lang="zh-CN" altLang="en-US" sz="36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稻壳儿_答辩小姐姐作品_1"/>
          <p:cNvPicPr>
            <a:picLocks noChangeAspect="1"/>
          </p:cNvPicPr>
          <p:nvPr/>
        </p:nvPicPr>
        <p:blipFill rotWithShape="1">
          <a:blip r:embed="rId1">
            <a:extLst>
              <a:ext uri="{28A0092B-C50C-407E-A947-70E740481C1C}">
                <a14:useLocalDpi xmlns:a14="http://schemas.microsoft.com/office/drawing/2010/main" val="0"/>
              </a:ext>
            </a:extLst>
          </a:blip>
          <a:srcRect l="8772" t="10256" r="8955" b="7487"/>
          <a:stretch>
            <a:fillRect/>
          </a:stretch>
        </p:blipFill>
        <p:spPr>
          <a:xfrm rot="5400000" flipV="1">
            <a:off x="2667003" y="-2667001"/>
            <a:ext cx="6858000" cy="12192001"/>
          </a:xfrm>
          <a:prstGeom prst="rect">
            <a:avLst/>
          </a:prstGeom>
        </p:spPr>
      </p:pic>
      <p:sp>
        <p:nvSpPr>
          <p:cNvPr id="6" name="稻壳儿_答辩小姐姐作品_2"/>
          <p:cNvSpPr txBox="1"/>
          <p:nvPr/>
        </p:nvSpPr>
        <p:spPr>
          <a:xfrm>
            <a:off x="2193667" y="1594658"/>
            <a:ext cx="7804666" cy="1198880"/>
          </a:xfrm>
          <a:prstGeom prst="rect">
            <a:avLst/>
          </a:prstGeom>
          <a:noFill/>
        </p:spPr>
        <p:txBody>
          <a:bodyPr wrap="square" rtlCol="0">
            <a:spAutoFit/>
          </a:bodyPr>
          <a:lstStyle/>
          <a:p>
            <a:pPr algn="ctr"/>
            <a:r>
              <a:rPr lang="zh-CN" altLang="en-US" sz="7200" dirty="0">
                <a:gradFill>
                  <a:gsLst>
                    <a:gs pos="0">
                      <a:srgbClr val="4D7F89"/>
                    </a:gs>
                    <a:gs pos="100000">
                      <a:srgbClr val="A2633C"/>
                    </a:gs>
                  </a:gsLst>
                  <a:lin ang="0" scaled="0"/>
                </a:gradFill>
                <a:cs typeface="+mn-ea"/>
                <a:sym typeface="+mn-lt"/>
              </a:rPr>
              <a:t>谢谢！</a:t>
            </a:r>
            <a:endParaRPr lang="zh-CN" altLang="en-US" sz="7200" dirty="0">
              <a:gradFill>
                <a:gsLst>
                  <a:gs pos="0">
                    <a:srgbClr val="4D7F89"/>
                  </a:gs>
                  <a:gs pos="100000">
                    <a:srgbClr val="A2633C"/>
                  </a:gs>
                </a:gsLst>
                <a:lin ang="0" scaled="0"/>
              </a:gradFill>
              <a:cs typeface="+mn-ea"/>
              <a:sym typeface="+mn-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2" name="文本框 1"/>
          <p:cNvSpPr txBox="1"/>
          <p:nvPr/>
        </p:nvSpPr>
        <p:spPr>
          <a:xfrm>
            <a:off x="1089025" y="1257300"/>
            <a:ext cx="8465185" cy="2553335"/>
          </a:xfrm>
          <a:prstGeom prst="rect">
            <a:avLst/>
          </a:prstGeom>
          <a:noFill/>
        </p:spPr>
        <p:txBody>
          <a:bodyPr wrap="square" rtlCol="0">
            <a:spAutoFit/>
          </a:bodyPr>
          <a:p>
            <a:r>
              <a:rPr lang="zh-CN" altLang="en-US" sz="4000"/>
              <a:t>总体完成度较好，但还</a:t>
            </a:r>
            <a:r>
              <a:rPr lang="zh-CN" altLang="en-US" sz="4000"/>
              <a:t>存在如下问题</a:t>
            </a:r>
            <a:endParaRPr lang="zh-CN" altLang="en-US" sz="4000"/>
          </a:p>
          <a:p>
            <a:endParaRPr lang="en-US" altLang="zh-CN" sz="4000"/>
          </a:p>
          <a:p>
            <a:r>
              <a:rPr lang="en-US" altLang="zh-CN" sz="4000"/>
              <a:t>1.</a:t>
            </a:r>
            <a:r>
              <a:rPr lang="zh-CN" altLang="en-US" sz="4000"/>
              <a:t>对于截断误差的计算</a:t>
            </a:r>
            <a:endParaRPr lang="zh-CN" altLang="en-US" sz="4000"/>
          </a:p>
          <a:p>
            <a:r>
              <a:rPr lang="en-US" altLang="zh-CN" sz="4000"/>
              <a:t>2.sum</a:t>
            </a:r>
            <a:r>
              <a:rPr lang="zh-CN" altLang="en-US" sz="4000"/>
              <a:t>的置零</a:t>
            </a:r>
            <a:endParaRPr lang="zh-CN" altLang="en-US" sz="40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pic>
        <p:nvPicPr>
          <p:cNvPr id="2" name="图片 1" descr="IMG_20190922_235638"/>
          <p:cNvPicPr>
            <a:picLocks noChangeAspect="1"/>
          </p:cNvPicPr>
          <p:nvPr/>
        </p:nvPicPr>
        <p:blipFill>
          <a:blip r:embed="rId1"/>
          <a:srcRect l="4303" t="77029" r="20542" b="-4575"/>
          <a:stretch>
            <a:fillRect/>
          </a:stretch>
        </p:blipFill>
        <p:spPr>
          <a:xfrm>
            <a:off x="4622800" y="3879850"/>
            <a:ext cx="5334000" cy="1299845"/>
          </a:xfrm>
          <a:prstGeom prst="rect">
            <a:avLst/>
          </a:prstGeom>
        </p:spPr>
      </p:pic>
      <p:pic>
        <p:nvPicPr>
          <p:cNvPr id="4" name="图片 3" descr="IMG_20190922_235638"/>
          <p:cNvPicPr>
            <a:picLocks noChangeAspect="1"/>
          </p:cNvPicPr>
          <p:nvPr/>
        </p:nvPicPr>
        <p:blipFill>
          <a:blip r:embed="rId1"/>
          <a:srcRect r="12772" b="61449"/>
          <a:stretch>
            <a:fillRect/>
          </a:stretch>
        </p:blipFill>
        <p:spPr>
          <a:xfrm>
            <a:off x="4014470" y="1964690"/>
            <a:ext cx="5942330" cy="1596390"/>
          </a:xfrm>
          <a:prstGeom prst="rect">
            <a:avLst/>
          </a:prstGeom>
        </p:spPr>
      </p:pic>
      <p:pic>
        <p:nvPicPr>
          <p:cNvPr id="5" name="图片 4" descr="IMG_20190922_235638"/>
          <p:cNvPicPr>
            <a:picLocks noChangeAspect="1"/>
          </p:cNvPicPr>
          <p:nvPr/>
        </p:nvPicPr>
        <p:blipFill>
          <a:blip r:embed="rId1"/>
          <a:srcRect l="11648" t="58450" r="76021" b="22557"/>
          <a:stretch>
            <a:fillRect/>
          </a:stretch>
        </p:blipFill>
        <p:spPr>
          <a:xfrm>
            <a:off x="4742180" y="3971925"/>
            <a:ext cx="954405" cy="895350"/>
          </a:xfrm>
          <a:prstGeom prst="rect">
            <a:avLst/>
          </a:prstGeom>
        </p:spPr>
      </p:pic>
      <p:sp>
        <p:nvSpPr>
          <p:cNvPr id="6" name="文本框 5"/>
          <p:cNvSpPr txBox="1"/>
          <p:nvPr/>
        </p:nvSpPr>
        <p:spPr>
          <a:xfrm>
            <a:off x="1068705" y="1066165"/>
            <a:ext cx="6792595" cy="583565"/>
          </a:xfrm>
          <a:prstGeom prst="rect">
            <a:avLst/>
          </a:prstGeom>
          <a:noFill/>
        </p:spPr>
        <p:txBody>
          <a:bodyPr wrap="square" rtlCol="0">
            <a:spAutoFit/>
          </a:bodyPr>
          <a:p>
            <a:r>
              <a:rPr lang="zh-CN" altLang="en-US" sz="3200"/>
              <a:t>可将函数做如下转换，收敛速度更快。</a:t>
            </a:r>
            <a:endParaRPr lang="zh-CN" altLang="en-US" sz="32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pic>
        <p:nvPicPr>
          <p:cNvPr id="2" name="图片 1" descr="qq_pic_merged_1569131197173"/>
          <p:cNvPicPr>
            <a:picLocks noChangeAspect="1"/>
          </p:cNvPicPr>
          <p:nvPr/>
        </p:nvPicPr>
        <p:blipFill>
          <a:blip r:embed="rId1"/>
          <a:stretch>
            <a:fillRect/>
          </a:stretch>
        </p:blipFill>
        <p:spPr>
          <a:xfrm>
            <a:off x="4775200" y="963930"/>
            <a:ext cx="4013200" cy="1673225"/>
          </a:xfrm>
          <a:prstGeom prst="rect">
            <a:avLst/>
          </a:prstGeom>
        </p:spPr>
      </p:pic>
      <p:sp>
        <p:nvSpPr>
          <p:cNvPr id="3" name="文本框 2"/>
          <p:cNvSpPr txBox="1"/>
          <p:nvPr/>
        </p:nvSpPr>
        <p:spPr>
          <a:xfrm>
            <a:off x="1291590" y="1365250"/>
            <a:ext cx="5284470" cy="583565"/>
          </a:xfrm>
          <a:prstGeom prst="rect">
            <a:avLst/>
          </a:prstGeom>
          <a:noFill/>
        </p:spPr>
        <p:txBody>
          <a:bodyPr wrap="square" rtlCol="0">
            <a:spAutoFit/>
          </a:bodyPr>
          <a:p>
            <a:r>
              <a:rPr lang="zh-CN" altLang="en-US" sz="3200"/>
              <a:t>截断误差定义：</a:t>
            </a:r>
            <a:endParaRPr lang="zh-CN" altLang="en-US" sz="3200"/>
          </a:p>
        </p:txBody>
      </p:sp>
      <p:pic>
        <p:nvPicPr>
          <p:cNvPr id="4" name="图片 3"/>
          <p:cNvPicPr>
            <a:picLocks noChangeAspect="1"/>
          </p:cNvPicPr>
          <p:nvPr/>
        </p:nvPicPr>
        <p:blipFill>
          <a:blip r:embed="rId2"/>
          <a:stretch>
            <a:fillRect/>
          </a:stretch>
        </p:blipFill>
        <p:spPr>
          <a:xfrm>
            <a:off x="4563745" y="3646805"/>
            <a:ext cx="6740525" cy="594360"/>
          </a:xfrm>
          <a:prstGeom prst="rect">
            <a:avLst/>
          </a:prstGeom>
        </p:spPr>
      </p:pic>
      <p:sp>
        <p:nvSpPr>
          <p:cNvPr id="5" name="文本框 4"/>
          <p:cNvSpPr txBox="1"/>
          <p:nvPr/>
        </p:nvSpPr>
        <p:spPr>
          <a:xfrm>
            <a:off x="1450975" y="3536315"/>
            <a:ext cx="2915920" cy="521970"/>
          </a:xfrm>
          <a:prstGeom prst="rect">
            <a:avLst/>
          </a:prstGeom>
          <a:noFill/>
        </p:spPr>
        <p:txBody>
          <a:bodyPr wrap="square" rtlCol="0">
            <a:spAutoFit/>
          </a:bodyPr>
          <a:p>
            <a:r>
              <a:rPr lang="zh-CN" altLang="en-US" sz="2800"/>
              <a:t>错误示例：</a:t>
            </a:r>
            <a:endParaRPr lang="zh-CN" altLang="en-US" sz="28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pic>
        <p:nvPicPr>
          <p:cNvPr id="2" name="图片 1"/>
          <p:cNvPicPr>
            <a:picLocks noChangeAspect="1"/>
          </p:cNvPicPr>
          <p:nvPr/>
        </p:nvPicPr>
        <p:blipFill>
          <a:blip r:embed="rId1"/>
          <a:stretch>
            <a:fillRect/>
          </a:stretch>
        </p:blipFill>
        <p:spPr>
          <a:xfrm>
            <a:off x="4792345" y="1116965"/>
            <a:ext cx="3417570" cy="2678430"/>
          </a:xfrm>
          <a:prstGeom prst="rect">
            <a:avLst/>
          </a:prstGeom>
        </p:spPr>
      </p:pic>
      <p:sp>
        <p:nvSpPr>
          <p:cNvPr id="3" name="文本框 2"/>
          <p:cNvSpPr txBox="1"/>
          <p:nvPr/>
        </p:nvSpPr>
        <p:spPr>
          <a:xfrm>
            <a:off x="1416050" y="864870"/>
            <a:ext cx="1872615" cy="521970"/>
          </a:xfrm>
          <a:prstGeom prst="rect">
            <a:avLst/>
          </a:prstGeom>
          <a:noFill/>
        </p:spPr>
        <p:txBody>
          <a:bodyPr wrap="square" rtlCol="0">
            <a:spAutoFit/>
          </a:bodyPr>
          <a:p>
            <a:r>
              <a:rPr lang="zh-CN" altLang="en-US" sz="2800"/>
              <a:t>错误示例</a:t>
            </a:r>
            <a:endParaRPr lang="zh-CN" altLang="en-US" sz="2800"/>
          </a:p>
        </p:txBody>
      </p:sp>
      <p:pic>
        <p:nvPicPr>
          <p:cNvPr id="4" name="图片 3"/>
          <p:cNvPicPr>
            <a:picLocks noChangeAspect="1"/>
          </p:cNvPicPr>
          <p:nvPr/>
        </p:nvPicPr>
        <p:blipFill>
          <a:blip r:embed="rId2"/>
          <a:stretch>
            <a:fillRect/>
          </a:stretch>
        </p:blipFill>
        <p:spPr>
          <a:xfrm>
            <a:off x="8409305" y="727710"/>
            <a:ext cx="2657475" cy="5210175"/>
          </a:xfrm>
          <a:prstGeom prst="rect">
            <a:avLst/>
          </a:prstGeom>
        </p:spPr>
      </p:pic>
      <p:sp>
        <p:nvSpPr>
          <p:cNvPr id="5" name="文本框 4"/>
          <p:cNvSpPr txBox="1"/>
          <p:nvPr/>
        </p:nvSpPr>
        <p:spPr>
          <a:xfrm>
            <a:off x="1130300" y="2717165"/>
            <a:ext cx="2381250" cy="1814830"/>
          </a:xfrm>
          <a:prstGeom prst="rect">
            <a:avLst/>
          </a:prstGeom>
          <a:noFill/>
        </p:spPr>
        <p:txBody>
          <a:bodyPr wrap="square" rtlCol="0">
            <a:spAutoFit/>
          </a:bodyPr>
          <a:p>
            <a:r>
              <a:rPr lang="en-US" altLang="zh-CN" sz="2800"/>
              <a:t>sum</a:t>
            </a:r>
            <a:r>
              <a:rPr lang="zh-CN" altLang="en-US" sz="2800"/>
              <a:t>未在每一次循环后置零，导致下一次循环</a:t>
            </a:r>
            <a:r>
              <a:rPr lang="en-US" altLang="zh-CN" sz="2800"/>
              <a:t>sum</a:t>
            </a:r>
            <a:r>
              <a:rPr lang="zh-CN" altLang="en-US" sz="2800"/>
              <a:t>有初值。</a:t>
            </a:r>
            <a:endParaRPr lang="zh-CN" altLang="en-US" sz="28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3" name="文本框 2"/>
          <p:cNvSpPr txBox="1"/>
          <p:nvPr/>
        </p:nvSpPr>
        <p:spPr>
          <a:xfrm>
            <a:off x="1087755" y="641350"/>
            <a:ext cx="3215640" cy="645160"/>
          </a:xfrm>
          <a:prstGeom prst="rect">
            <a:avLst/>
          </a:prstGeom>
          <a:noFill/>
        </p:spPr>
        <p:txBody>
          <a:bodyPr wrap="square" rtlCol="0">
            <a:spAutoFit/>
          </a:bodyPr>
          <a:p>
            <a:pPr algn="l"/>
            <a:r>
              <a:rPr lang="zh-CN" altLang="en-US" sz="3600">
                <a:sym typeface="+mn-ea"/>
              </a:rPr>
              <a:t>创建矩阵</a:t>
            </a:r>
            <a:endParaRPr lang="zh-CN" altLang="en-US" sz="3600"/>
          </a:p>
        </p:txBody>
      </p:sp>
      <p:sp>
        <p:nvSpPr>
          <p:cNvPr id="4" name="文本框 3"/>
          <p:cNvSpPr txBox="1"/>
          <p:nvPr/>
        </p:nvSpPr>
        <p:spPr>
          <a:xfrm>
            <a:off x="1849120" y="1779905"/>
            <a:ext cx="8598535" cy="521970"/>
          </a:xfrm>
          <a:prstGeom prst="rect">
            <a:avLst/>
          </a:prstGeom>
          <a:noFill/>
        </p:spPr>
        <p:txBody>
          <a:bodyPr wrap="square" rtlCol="0">
            <a:spAutoFit/>
          </a:bodyPr>
          <a:p>
            <a:pPr algn="l"/>
            <a:r>
              <a:rPr lang="zh-CN" altLang="en-US" sz="2800"/>
              <a:t>MATLAB 提供了许多函数，用于创建各种类型的矩阵</a:t>
            </a:r>
            <a:endParaRPr lang="zh-CN" altLang="en-US" sz="2800"/>
          </a:p>
        </p:txBody>
      </p:sp>
      <p:pic>
        <p:nvPicPr>
          <p:cNvPr id="5" name="图片 4"/>
          <p:cNvPicPr>
            <a:picLocks noChangeAspect="1"/>
          </p:cNvPicPr>
          <p:nvPr/>
        </p:nvPicPr>
        <p:blipFill>
          <a:blip r:embed="rId1"/>
          <a:stretch>
            <a:fillRect/>
          </a:stretch>
        </p:blipFill>
        <p:spPr>
          <a:xfrm>
            <a:off x="834390" y="3103880"/>
            <a:ext cx="4277995" cy="3013075"/>
          </a:xfrm>
          <a:prstGeom prst="rect">
            <a:avLst/>
          </a:prstGeom>
        </p:spPr>
      </p:pic>
      <p:pic>
        <p:nvPicPr>
          <p:cNvPr id="6" name="图片 5"/>
          <p:cNvPicPr>
            <a:picLocks noChangeAspect="1"/>
          </p:cNvPicPr>
          <p:nvPr/>
        </p:nvPicPr>
        <p:blipFill>
          <a:blip r:embed="rId2"/>
          <a:stretch>
            <a:fillRect/>
          </a:stretch>
        </p:blipFill>
        <p:spPr>
          <a:xfrm>
            <a:off x="6807200" y="2952750"/>
            <a:ext cx="3641090" cy="365252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2" name="文本框 1"/>
          <p:cNvSpPr txBox="1"/>
          <p:nvPr/>
        </p:nvSpPr>
        <p:spPr>
          <a:xfrm>
            <a:off x="1151890" y="396875"/>
            <a:ext cx="9305290" cy="2245360"/>
          </a:xfrm>
          <a:prstGeom prst="rect">
            <a:avLst/>
          </a:prstGeom>
          <a:noFill/>
        </p:spPr>
        <p:txBody>
          <a:bodyPr wrap="square" rtlCol="0">
            <a:spAutoFit/>
          </a:bodyPr>
          <a:p>
            <a:r>
              <a:rPr lang="zh-CN" altLang="en-US" sz="2800"/>
              <a:t>列向量为 m×1 矩阵，行向量为 1×n 矩阵，标量为 1×1 矩阵。要手动定义矩阵，请使用方括号 [ ] 来表示数组的开始和结束。在括号内，使用分号 ; 表示行的结尾。在标量（1×1 矩阵）的情况下，括号不是必需的。例如，以下语句生成一个列向量、一个行向量和一个标量</a:t>
            </a:r>
            <a:r>
              <a:rPr lang="zh-CN" altLang="en-US"/>
              <a:t>：</a:t>
            </a:r>
            <a:endParaRPr lang="zh-CN" altLang="en-US"/>
          </a:p>
        </p:txBody>
      </p:sp>
      <p:pic>
        <p:nvPicPr>
          <p:cNvPr id="3" name="图片 2"/>
          <p:cNvPicPr>
            <a:picLocks noChangeAspect="1"/>
          </p:cNvPicPr>
          <p:nvPr/>
        </p:nvPicPr>
        <p:blipFill>
          <a:blip r:embed="rId1"/>
          <a:stretch>
            <a:fillRect/>
          </a:stretch>
        </p:blipFill>
        <p:spPr>
          <a:xfrm>
            <a:off x="1247775" y="3359785"/>
            <a:ext cx="3020695" cy="2173605"/>
          </a:xfrm>
          <a:prstGeom prst="rect">
            <a:avLst/>
          </a:prstGeom>
        </p:spPr>
      </p:pic>
      <p:pic>
        <p:nvPicPr>
          <p:cNvPr id="4" name="图片 3"/>
          <p:cNvPicPr>
            <a:picLocks noChangeAspect="1"/>
          </p:cNvPicPr>
          <p:nvPr/>
        </p:nvPicPr>
        <p:blipFill>
          <a:blip r:embed="rId2"/>
          <a:stretch>
            <a:fillRect/>
          </a:stretch>
        </p:blipFill>
        <p:spPr>
          <a:xfrm>
            <a:off x="6208395" y="2926080"/>
            <a:ext cx="3796030" cy="384175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2" name="文本框 1"/>
          <p:cNvSpPr txBox="1"/>
          <p:nvPr/>
        </p:nvSpPr>
        <p:spPr>
          <a:xfrm>
            <a:off x="400050" y="1849755"/>
            <a:ext cx="23541990" cy="3784600"/>
          </a:xfrm>
          <a:prstGeom prst="rect">
            <a:avLst/>
          </a:prstGeom>
          <a:noFill/>
        </p:spPr>
        <p:txBody>
          <a:bodyPr wrap="square" rtlCol="0">
            <a:spAutoFit/>
          </a:bodyPr>
          <a:p>
            <a:pPr algn="l"/>
            <a:r>
              <a:rPr lang="zh-CN" altLang="en-US" sz="4000"/>
              <a:t>矩阵运算遵循线性代数的法则。</a:t>
            </a:r>
            <a:endParaRPr lang="zh-CN" altLang="en-US" sz="4000"/>
          </a:p>
          <a:p>
            <a:pPr algn="l"/>
            <a:r>
              <a:rPr lang="zh-CN" altLang="en-US" sz="4000"/>
              <a:t>与之不同，数组运算则是执行逐元素运算</a:t>
            </a:r>
            <a:endParaRPr lang="zh-CN" altLang="en-US" sz="4000"/>
          </a:p>
          <a:p>
            <a:pPr algn="l"/>
            <a:r>
              <a:rPr lang="zh-CN" altLang="en-US" sz="4000"/>
              <a:t>并支持多维数组。</a:t>
            </a:r>
            <a:endParaRPr lang="zh-CN" altLang="en-US" sz="4000"/>
          </a:p>
          <a:p>
            <a:pPr algn="l"/>
            <a:r>
              <a:rPr lang="zh-CN" altLang="en-US" sz="4000"/>
              <a:t>句点字符 (.) 将数组运算与矩阵运算区别开来。</a:t>
            </a:r>
            <a:endParaRPr lang="zh-CN" altLang="en-US" sz="4000"/>
          </a:p>
          <a:p>
            <a:pPr algn="l"/>
            <a:r>
              <a:rPr lang="zh-CN" altLang="en-US" sz="4000"/>
              <a:t>但是，由于矩阵运算和数组运算在加法和减法</a:t>
            </a:r>
            <a:endParaRPr lang="zh-CN" altLang="en-US" sz="4000"/>
          </a:p>
          <a:p>
            <a:pPr algn="l"/>
            <a:r>
              <a:rPr lang="zh-CN" altLang="en-US" sz="4000"/>
              <a:t>的运算上相同，因此没有必要使用字符组合 .+ 和 .-。</a:t>
            </a:r>
            <a:endParaRPr lang="zh-CN" altLang="en-US" sz="4000"/>
          </a:p>
        </p:txBody>
      </p:sp>
      <p:sp>
        <p:nvSpPr>
          <p:cNvPr id="3" name="文本框 2"/>
          <p:cNvSpPr txBox="1"/>
          <p:nvPr/>
        </p:nvSpPr>
        <p:spPr>
          <a:xfrm>
            <a:off x="1384300" y="46355"/>
            <a:ext cx="5570220" cy="1445260"/>
          </a:xfrm>
          <a:prstGeom prst="rect">
            <a:avLst/>
          </a:prstGeom>
          <a:noFill/>
        </p:spPr>
        <p:txBody>
          <a:bodyPr wrap="square" rtlCol="0">
            <a:spAutoFit/>
          </a:bodyPr>
          <a:p>
            <a:pPr algn="l"/>
            <a:endParaRPr lang="zh-CN" altLang="en-US" sz="4400"/>
          </a:p>
          <a:p>
            <a:pPr algn="l"/>
            <a:r>
              <a:rPr lang="zh-CN" altLang="en-US" sz="4400"/>
              <a:t>数组与矩阵运算</a:t>
            </a:r>
            <a:endParaRPr lang="zh-CN" altLang="en-US" sz="44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pic>
        <p:nvPicPr>
          <p:cNvPr id="2" name="图片 1"/>
          <p:cNvPicPr>
            <a:picLocks noChangeAspect="1"/>
          </p:cNvPicPr>
          <p:nvPr/>
        </p:nvPicPr>
        <p:blipFill>
          <a:blip r:embed="rId1"/>
          <a:stretch>
            <a:fillRect/>
          </a:stretch>
        </p:blipFill>
        <p:spPr>
          <a:xfrm>
            <a:off x="988695" y="308610"/>
            <a:ext cx="3689350" cy="5727065"/>
          </a:xfrm>
          <a:prstGeom prst="rect">
            <a:avLst/>
          </a:prstGeom>
        </p:spPr>
      </p:pic>
      <p:pic>
        <p:nvPicPr>
          <p:cNvPr id="3" name="图片 2"/>
          <p:cNvPicPr>
            <a:picLocks noChangeAspect="1"/>
          </p:cNvPicPr>
          <p:nvPr/>
        </p:nvPicPr>
        <p:blipFill>
          <a:blip r:embed="rId2"/>
          <a:stretch>
            <a:fillRect/>
          </a:stretch>
        </p:blipFill>
        <p:spPr>
          <a:xfrm>
            <a:off x="6411595" y="308610"/>
            <a:ext cx="3930015" cy="5727065"/>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n0qhesjf">
      <a:majorFont>
        <a:latin typeface="等线"/>
        <a:ea typeface="杨任东竹石体-Semibold"/>
        <a:cs typeface=""/>
      </a:majorFont>
      <a:minorFont>
        <a:latin typeface="等线"/>
        <a:ea typeface="杨任东竹石体-Semibold"/>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822</Words>
  <Application>WPS 演示</Application>
  <PresentationFormat>宽屏</PresentationFormat>
  <Paragraphs>68</Paragraphs>
  <Slides>16</Slides>
  <Notes>12</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16</vt:i4>
      </vt:variant>
    </vt:vector>
  </HeadingPairs>
  <TitlesOfParts>
    <vt:vector size="25" baseType="lpstr">
      <vt:lpstr>Arial</vt:lpstr>
      <vt:lpstr>宋体</vt:lpstr>
      <vt:lpstr>Wingdings</vt:lpstr>
      <vt:lpstr>杨任东竹石体-Semibold</vt:lpstr>
      <vt:lpstr>Segoe Print</vt:lpstr>
      <vt:lpstr>等线</vt:lpstr>
      <vt:lpstr>微软雅黑</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答辩小姐姐</dc:creator>
  <cp:lastModifiedBy>qzuser</cp:lastModifiedBy>
  <cp:revision>29</cp:revision>
  <dcterms:created xsi:type="dcterms:W3CDTF">2019-09-03T15:35:00Z</dcterms:created>
  <dcterms:modified xsi:type="dcterms:W3CDTF">2019-09-23T09:50:14Z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2052-11.1.0.9098</vt:lpwstr>
  </property>
</Properties>
</file>